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5" r:id="rId1"/>
    <p:sldMasterId id="2147484563" r:id="rId2"/>
  </p:sldMasterIdLst>
  <p:notesMasterIdLst>
    <p:notesMasterId r:id="rId29"/>
  </p:notesMasterIdLst>
  <p:sldIdLst>
    <p:sldId id="835" r:id="rId3"/>
    <p:sldId id="836" r:id="rId4"/>
    <p:sldId id="837" r:id="rId5"/>
    <p:sldId id="840" r:id="rId6"/>
    <p:sldId id="842" r:id="rId7"/>
    <p:sldId id="852" r:id="rId8"/>
    <p:sldId id="854" r:id="rId9"/>
    <p:sldId id="869" r:id="rId10"/>
    <p:sldId id="870" r:id="rId11"/>
    <p:sldId id="881" r:id="rId12"/>
    <p:sldId id="875" r:id="rId13"/>
    <p:sldId id="880" r:id="rId14"/>
    <p:sldId id="882" r:id="rId15"/>
    <p:sldId id="883" r:id="rId16"/>
    <p:sldId id="884" r:id="rId17"/>
    <p:sldId id="885" r:id="rId18"/>
    <p:sldId id="886" r:id="rId19"/>
    <p:sldId id="887" r:id="rId20"/>
    <p:sldId id="888" r:id="rId21"/>
    <p:sldId id="889" r:id="rId22"/>
    <p:sldId id="890" r:id="rId23"/>
    <p:sldId id="891" r:id="rId24"/>
    <p:sldId id="892" r:id="rId25"/>
    <p:sldId id="894" r:id="rId26"/>
    <p:sldId id="896" r:id="rId27"/>
    <p:sldId id="895" r:id="rId28"/>
  </p:sldIdLst>
  <p:sldSz cx="9144000" cy="6858000" type="screen4x3"/>
  <p:notesSz cx="6858000" cy="9144000"/>
  <p:custDataLst>
    <p:tags r:id="rId3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294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00.254\doc\&#1055;&#1088;&#1086;&#1077;&#1082;&#1090;&#1099;\&#1040;&#1082;&#1090;&#1091;&#1072;&#1083;&#1100;&#1085;&#1099;&#1077;%20&#1087;&#1088;&#1086;&#1077;&#1082;&#1090;&#1099;\&#1085;&#1077;&#1079;&#1072;&#1074;&#1080;&#1089;&#1080;&#1084;&#1072;&#1103;%20&#1086;&#1094;&#1077;&#1085;&#1082;&#1072;%20&#1091;&#1095;&#1088;&#1077;&#1078;&#1076;&#1077;&#1085;&#1080;&#1081;_&#1087;&#1080;&#1083;&#1086;&#1090;_2013\&#1057;&#1086;&#1073;&#1080;&#1088;&#1072;&#1077;&#1084;%20&#1086;&#1090;&#1095;&#1077;&#1090;\&#1057;&#1042;&#1054;&#1044;&#1053;&#1040;&#1071;%20&#1058;&#1040;&#1041;&#1051;&#1048;&#1062;&#1040;_&#1048;&#1058;&#1054;&#1043;&#1054;&#1042;&#1054;&#1045;%20&#1052;&#1045;&#1057;&#1058;&#1054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526351825328526E-2"/>
          <c:y val="5.0037161834339136E-2"/>
          <c:w val="0.55701014974284069"/>
          <c:h val="0.80961784836846562"/>
        </c:manualLayout>
      </c:layout>
      <c:lineChart>
        <c:grouping val="standard"/>
        <c:varyColors val="0"/>
        <c:ser>
          <c:idx val="0"/>
          <c:order val="0"/>
          <c:tx>
            <c:strRef>
              <c:f>Лист3!$B$1</c:f>
              <c:strCache>
                <c:ptCount val="1"/>
                <c:pt idx="0">
                  <c:v>ПОЛИКЛИНИКА № 3 ГКП № 4</c:v>
                </c:pt>
              </c:strCache>
            </c:strRef>
          </c:tx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Лист3!$A$2:$A$5</c:f>
              <c:strCache>
                <c:ptCount val="4"/>
                <c:pt idx="0">
                  <c:v>Качество телефонного консультирования</c:v>
                </c:pt>
                <c:pt idx="1">
                  <c:v>Оценка благоустройства</c:v>
                </c:pt>
                <c:pt idx="2">
                  <c:v>Качество информационной среды</c:v>
                </c:pt>
                <c:pt idx="3">
                  <c:v>Результаты опроса</c:v>
                </c:pt>
              </c:strCache>
            </c:strRef>
          </c:cat>
          <c:val>
            <c:numRef>
              <c:f>Лист3!$B$2:$B$5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Лист3!$C$1</c:f>
              <c:strCache>
                <c:ptCount val="1"/>
                <c:pt idx="0">
                  <c:v>МБУЗ ГКП № 5, Поликлиника № 1</c:v>
                </c:pt>
              </c:strCache>
            </c:strRef>
          </c:tx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Лист3!$A$2:$A$5</c:f>
              <c:strCache>
                <c:ptCount val="4"/>
                <c:pt idx="0">
                  <c:v>Качество телефонного консультирования</c:v>
                </c:pt>
                <c:pt idx="1">
                  <c:v>Оценка благоустройства</c:v>
                </c:pt>
                <c:pt idx="2">
                  <c:v>Качество информационной среды</c:v>
                </c:pt>
                <c:pt idx="3">
                  <c:v>Результаты опроса</c:v>
                </c:pt>
              </c:strCache>
            </c:strRef>
          </c:cat>
          <c:val>
            <c:numRef>
              <c:f>Лист3!$C$2:$C$5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1</c:v>
                </c:pt>
                <c:pt idx="3">
                  <c:v>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Лист3!$D$1</c:f>
              <c:strCache>
                <c:ptCount val="1"/>
                <c:pt idx="0">
                  <c:v>МБУЗ "Городская поликлиника № 2"</c:v>
                </c:pt>
              </c:strCache>
            </c:strRef>
          </c:tx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Лист3!$A$2:$A$5</c:f>
              <c:strCache>
                <c:ptCount val="4"/>
                <c:pt idx="0">
                  <c:v>Качество телефонного консультирования</c:v>
                </c:pt>
                <c:pt idx="1">
                  <c:v>Оценка благоустройства</c:v>
                </c:pt>
                <c:pt idx="2">
                  <c:v>Качество информационной среды</c:v>
                </c:pt>
                <c:pt idx="3">
                  <c:v>Результаты опроса</c:v>
                </c:pt>
              </c:strCache>
            </c:strRef>
          </c:cat>
          <c:val>
            <c:numRef>
              <c:f>Лист3!$D$2:$D$5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Лист3!$E$1</c:f>
              <c:strCache>
                <c:ptCount val="1"/>
                <c:pt idx="0">
                  <c:v>Городская десткая клиническая поликлинника № 5</c:v>
                </c:pt>
              </c:strCache>
            </c:strRef>
          </c:tx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Лист3!$A$2:$A$5</c:f>
              <c:strCache>
                <c:ptCount val="4"/>
                <c:pt idx="0">
                  <c:v>Качество телефонного консультирования</c:v>
                </c:pt>
                <c:pt idx="1">
                  <c:v>Оценка благоустройства</c:v>
                </c:pt>
                <c:pt idx="2">
                  <c:v>Качество информационной среды</c:v>
                </c:pt>
                <c:pt idx="3">
                  <c:v>Результаты опроса</c:v>
                </c:pt>
              </c:strCache>
            </c:strRef>
          </c:cat>
          <c:val>
            <c:numRef>
              <c:f>Лист3!$E$2:$E$5</c:f>
              <c:numCache>
                <c:formatCode>General</c:formatCode>
                <c:ptCount val="4"/>
                <c:pt idx="0">
                  <c:v>1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Лист3!$F$1</c:f>
              <c:strCache>
                <c:ptCount val="1"/>
                <c:pt idx="0">
                  <c:v>Поликлинника №3 ГКП №9 города Перми</c:v>
                </c:pt>
              </c:strCache>
            </c:strRef>
          </c:tx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Лист3!$A$2:$A$5</c:f>
              <c:strCache>
                <c:ptCount val="4"/>
                <c:pt idx="0">
                  <c:v>Качество телефонного консультирования</c:v>
                </c:pt>
                <c:pt idx="1">
                  <c:v>Оценка благоустройства</c:v>
                </c:pt>
                <c:pt idx="2">
                  <c:v>Качество информационной среды</c:v>
                </c:pt>
                <c:pt idx="3">
                  <c:v>Результаты опроса</c:v>
                </c:pt>
              </c:strCache>
            </c:strRef>
          </c:cat>
          <c:val>
            <c:numRef>
              <c:f>Лист3!$F$2:$F$5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Лист3!$G$1</c:f>
              <c:strCache>
                <c:ptCount val="1"/>
                <c:pt idx="0">
                  <c:v>Поликлинника №1 ГП №7</c:v>
                </c:pt>
              </c:strCache>
            </c:strRef>
          </c:tx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Лист3!$A$2:$A$5</c:f>
              <c:strCache>
                <c:ptCount val="4"/>
                <c:pt idx="0">
                  <c:v>Качество телефонного консультирования</c:v>
                </c:pt>
                <c:pt idx="1">
                  <c:v>Оценка благоустройства</c:v>
                </c:pt>
                <c:pt idx="2">
                  <c:v>Качество информационной среды</c:v>
                </c:pt>
                <c:pt idx="3">
                  <c:v>Результаты опроса</c:v>
                </c:pt>
              </c:strCache>
            </c:strRef>
          </c:cat>
          <c:val>
            <c:numRef>
              <c:f>Лист3!$G$2:$G$5</c:f>
              <c:numCache>
                <c:formatCode>General</c:formatCode>
                <c:ptCount val="4"/>
                <c:pt idx="0">
                  <c:v>4</c:v>
                </c:pt>
                <c:pt idx="1">
                  <c:v>9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Лист3!$H$1</c:f>
              <c:strCache>
                <c:ptCount val="1"/>
                <c:pt idx="0">
                  <c:v>г. Соликамск, МБМУ "Городская поликлиника № 1"</c:v>
                </c:pt>
              </c:strCache>
            </c:strRef>
          </c:tx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Лист3!$A$2:$A$5</c:f>
              <c:strCache>
                <c:ptCount val="4"/>
                <c:pt idx="0">
                  <c:v>Качество телефонного консультирования</c:v>
                </c:pt>
                <c:pt idx="1">
                  <c:v>Оценка благоустройства</c:v>
                </c:pt>
                <c:pt idx="2">
                  <c:v>Качество информационной среды</c:v>
                </c:pt>
                <c:pt idx="3">
                  <c:v>Результаты опроса</c:v>
                </c:pt>
              </c:strCache>
            </c:strRef>
          </c:cat>
          <c:val>
            <c:numRef>
              <c:f>Лист3!$H$2:$H$5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Лист3!$I$1</c:f>
              <c:strCache>
                <c:ptCount val="1"/>
                <c:pt idx="0">
                  <c:v>Поликлиника №1, ГП №12</c:v>
                </c:pt>
              </c:strCache>
            </c:strRef>
          </c:tx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Лист3!$A$2:$A$5</c:f>
              <c:strCache>
                <c:ptCount val="4"/>
                <c:pt idx="0">
                  <c:v>Качество телефонного консультирования</c:v>
                </c:pt>
                <c:pt idx="1">
                  <c:v>Оценка благоустройства</c:v>
                </c:pt>
                <c:pt idx="2">
                  <c:v>Качество информационной среды</c:v>
                </c:pt>
                <c:pt idx="3">
                  <c:v>Результаты опроса</c:v>
                </c:pt>
              </c:strCache>
            </c:strRef>
          </c:cat>
          <c:val>
            <c:numRef>
              <c:f>Лист3!$I$2:$I$5</c:f>
              <c:numCache>
                <c:formatCode>General</c:formatCode>
                <c:ptCount val="4"/>
                <c:pt idx="0">
                  <c:v>2</c:v>
                </c:pt>
                <c:pt idx="1">
                  <c:v>8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Лист3!$J$1</c:f>
              <c:strCache>
                <c:ptCount val="1"/>
                <c:pt idx="0">
                  <c:v>Поликлиника №1 ГКП №1 </c:v>
                </c:pt>
              </c:strCache>
            </c:strRef>
          </c:tx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Лист3!$A$2:$A$5</c:f>
              <c:strCache>
                <c:ptCount val="4"/>
                <c:pt idx="0">
                  <c:v>Качество телефонного консультирования</c:v>
                </c:pt>
                <c:pt idx="1">
                  <c:v>Оценка благоустройства</c:v>
                </c:pt>
                <c:pt idx="2">
                  <c:v>Качество информационной среды</c:v>
                </c:pt>
                <c:pt idx="3">
                  <c:v>Результаты опроса</c:v>
                </c:pt>
              </c:strCache>
            </c:strRef>
          </c:cat>
          <c:val>
            <c:numRef>
              <c:f>Лист3!$J$2:$J$5</c:f>
              <c:numCache>
                <c:formatCode>General</c:formatCode>
                <c:ptCount val="4"/>
                <c:pt idx="0">
                  <c:v>5</c:v>
                </c:pt>
                <c:pt idx="1">
                  <c:v>7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6548480"/>
        <c:axId val="86550016"/>
      </c:lineChart>
      <c:catAx>
        <c:axId val="86548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6550016"/>
        <c:crosses val="autoZero"/>
        <c:auto val="1"/>
        <c:lblAlgn val="ctr"/>
        <c:lblOffset val="100"/>
        <c:noMultiLvlLbl val="0"/>
      </c:catAx>
      <c:valAx>
        <c:axId val="86550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548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332781107045712"/>
          <c:y val="4.9596985707635932E-2"/>
          <c:w val="0.33777961853207022"/>
          <c:h val="0.86285314289973403"/>
        </c:manualLayout>
      </c:layout>
      <c:overlay val="0"/>
    </c:legend>
    <c:plotVisOnly val="1"/>
    <c:dispBlanksAs val="zero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F8681E-8320-47C7-8D37-3E64A4709BC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7EB5DB-24D8-4B20-BFE8-8C716E733C82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52D8EF3-EA90-43C7-BD9A-AF73FD41A9B2}" type="parTrans" cxnId="{F257FD40-EA03-4A88-A4A3-93B49489EBA3}">
      <dgm:prSet/>
      <dgm:spPr/>
      <dgm:t>
        <a:bodyPr/>
        <a:lstStyle/>
        <a:p>
          <a:endParaRPr lang="ru-RU"/>
        </a:p>
      </dgm:t>
    </dgm:pt>
    <dgm:pt modelId="{3B5B4910-C815-4833-B993-1878F145708B}" type="sibTrans" cxnId="{F257FD40-EA03-4A88-A4A3-93B49489EBA3}">
      <dgm:prSet/>
      <dgm:spPr/>
      <dgm:t>
        <a:bodyPr/>
        <a:lstStyle/>
        <a:p>
          <a:endParaRPr lang="ru-RU"/>
        </a:p>
      </dgm:t>
    </dgm:pt>
    <dgm:pt modelId="{94D15541-E58A-4A85-8862-20492FFFBD31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/>
            <a:t>Формировать перечень организаций для проведения оценки качества их работы.</a:t>
          </a:r>
          <a:endParaRPr lang="ru-RU" dirty="0"/>
        </a:p>
      </dgm:t>
    </dgm:pt>
    <dgm:pt modelId="{F2571ED2-9428-4FD5-B676-9DC4CC65D8A9}" type="parTrans" cxnId="{B336865E-011C-4118-BB49-1146DEE08977}">
      <dgm:prSet/>
      <dgm:spPr/>
      <dgm:t>
        <a:bodyPr/>
        <a:lstStyle/>
        <a:p>
          <a:endParaRPr lang="ru-RU"/>
        </a:p>
      </dgm:t>
    </dgm:pt>
    <dgm:pt modelId="{C317B50E-8BD0-418C-9A9A-E9DD46F9A6D7}" type="sibTrans" cxnId="{B336865E-011C-4118-BB49-1146DEE08977}">
      <dgm:prSet/>
      <dgm:spPr/>
      <dgm:t>
        <a:bodyPr/>
        <a:lstStyle/>
        <a:p>
          <a:endParaRPr lang="ru-RU"/>
        </a:p>
      </dgm:t>
    </dgm:pt>
    <dgm:pt modelId="{DAD501EB-2C77-4363-9C57-47B609A07B30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D894EC29-C754-41BA-B1D5-CA6B7D7E0F40}" type="parTrans" cxnId="{9145DEC4-70A3-456B-94B3-F36D4EAFDE52}">
      <dgm:prSet/>
      <dgm:spPr/>
      <dgm:t>
        <a:bodyPr/>
        <a:lstStyle/>
        <a:p>
          <a:endParaRPr lang="ru-RU"/>
        </a:p>
      </dgm:t>
    </dgm:pt>
    <dgm:pt modelId="{0F99EEC4-C07D-43CF-A5CA-37DA302843F7}" type="sibTrans" cxnId="{9145DEC4-70A3-456B-94B3-F36D4EAFDE52}">
      <dgm:prSet/>
      <dgm:spPr/>
      <dgm:t>
        <a:bodyPr/>
        <a:lstStyle/>
        <a:p>
          <a:endParaRPr lang="ru-RU"/>
        </a:p>
      </dgm:t>
    </dgm:pt>
    <dgm:pt modelId="{E5070A0B-E2DC-4DD6-9760-08B99B7A9308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Определять критерии эффективности работы организаций.</a:t>
          </a:r>
          <a:endParaRPr lang="ru-RU" dirty="0"/>
        </a:p>
      </dgm:t>
    </dgm:pt>
    <dgm:pt modelId="{F27128AA-E2A4-42EB-9138-A188523C073C}" type="parTrans" cxnId="{A651F05F-EE76-41B1-A0E9-A1D6B641B2AE}">
      <dgm:prSet/>
      <dgm:spPr/>
      <dgm:t>
        <a:bodyPr/>
        <a:lstStyle/>
        <a:p>
          <a:endParaRPr lang="ru-RU"/>
        </a:p>
      </dgm:t>
    </dgm:pt>
    <dgm:pt modelId="{A54CC4FF-2337-4690-98AF-CE4D40E597A3}" type="sibTrans" cxnId="{A651F05F-EE76-41B1-A0E9-A1D6B641B2AE}">
      <dgm:prSet/>
      <dgm:spPr/>
      <dgm:t>
        <a:bodyPr/>
        <a:lstStyle/>
        <a:p>
          <a:endParaRPr lang="ru-RU"/>
        </a:p>
      </dgm:t>
    </dgm:pt>
    <dgm:pt modelId="{CD03C4AE-D0DD-4E63-823C-3D972ED06CBC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DDACF055-1368-4EFE-9B43-D276122EFDB5}" type="parTrans" cxnId="{B9FB8418-45E5-45C2-9444-EDD114FEAF0B}">
      <dgm:prSet/>
      <dgm:spPr/>
      <dgm:t>
        <a:bodyPr/>
        <a:lstStyle/>
        <a:p>
          <a:endParaRPr lang="ru-RU"/>
        </a:p>
      </dgm:t>
    </dgm:pt>
    <dgm:pt modelId="{9449183D-B34D-4995-8879-5555A040764C}" type="sibTrans" cxnId="{B9FB8418-45E5-45C2-9444-EDD114FEAF0B}">
      <dgm:prSet/>
      <dgm:spPr/>
      <dgm:t>
        <a:bodyPr/>
        <a:lstStyle/>
        <a:p>
          <a:endParaRPr lang="ru-RU"/>
        </a:p>
      </dgm:t>
    </dgm:pt>
    <dgm:pt modelId="{2796BA62-BFC0-411C-8AAD-3187B7EB12A7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Устанавливать порядок оценки качества работы организации. </a:t>
          </a:r>
          <a:endParaRPr lang="ru-RU" dirty="0"/>
        </a:p>
      </dgm:t>
    </dgm:pt>
    <dgm:pt modelId="{917047C1-E5AE-44F4-B36F-9219A5EB294C}" type="parTrans" cxnId="{48BEBF10-40BA-4460-BB0C-08DAACEB1F86}">
      <dgm:prSet/>
      <dgm:spPr/>
      <dgm:t>
        <a:bodyPr/>
        <a:lstStyle/>
        <a:p>
          <a:endParaRPr lang="ru-RU"/>
        </a:p>
      </dgm:t>
    </dgm:pt>
    <dgm:pt modelId="{AC3C6B59-6A65-4001-999E-7ACCB921923C}" type="sibTrans" cxnId="{48BEBF10-40BA-4460-BB0C-08DAACEB1F86}">
      <dgm:prSet/>
      <dgm:spPr/>
      <dgm:t>
        <a:bodyPr/>
        <a:lstStyle/>
        <a:p>
          <a:endParaRPr lang="ru-RU"/>
        </a:p>
      </dgm:t>
    </dgm:pt>
    <dgm:pt modelId="{F7A7451B-6185-4DBF-AC96-DAA9BCE39648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0C6F1F0A-A82F-4BBC-8BA8-010BAE6F95D7}" type="parTrans" cxnId="{A7653AB6-F909-406A-B04F-3B66A7057386}">
      <dgm:prSet/>
      <dgm:spPr/>
      <dgm:t>
        <a:bodyPr/>
        <a:lstStyle/>
        <a:p>
          <a:endParaRPr lang="ru-RU"/>
        </a:p>
      </dgm:t>
    </dgm:pt>
    <dgm:pt modelId="{E32039C9-52F9-41A0-B703-D057F7ADB901}" type="sibTrans" cxnId="{A7653AB6-F909-406A-B04F-3B66A7057386}">
      <dgm:prSet/>
      <dgm:spPr/>
      <dgm:t>
        <a:bodyPr/>
        <a:lstStyle/>
        <a:p>
          <a:endParaRPr lang="ru-RU"/>
        </a:p>
      </dgm:t>
    </dgm:pt>
    <dgm:pt modelId="{65158245-2F89-4077-AFE3-E62F8CC3946A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Организовывать работу по выявлению, обобщению и анализу общественного мнения и рейтингов о качестве работы организаций.</a:t>
          </a:r>
          <a:endParaRPr lang="ru-RU" dirty="0"/>
        </a:p>
      </dgm:t>
    </dgm:pt>
    <dgm:pt modelId="{14796F59-3D2A-4E15-BC7B-36A6D1D066E3}" type="parTrans" cxnId="{D341E4B1-0DCF-490A-BB0A-7EFF1082A154}">
      <dgm:prSet/>
      <dgm:spPr/>
      <dgm:t>
        <a:bodyPr/>
        <a:lstStyle/>
        <a:p>
          <a:endParaRPr lang="ru-RU"/>
        </a:p>
      </dgm:t>
    </dgm:pt>
    <dgm:pt modelId="{E205C7E2-9C72-4347-8343-9B6A984B9574}" type="sibTrans" cxnId="{D341E4B1-0DCF-490A-BB0A-7EFF1082A154}">
      <dgm:prSet/>
      <dgm:spPr/>
      <dgm:t>
        <a:bodyPr/>
        <a:lstStyle/>
        <a:p>
          <a:endParaRPr lang="ru-RU"/>
        </a:p>
      </dgm:t>
    </dgm:pt>
    <dgm:pt modelId="{AA61B633-53E8-478F-8078-FA56CE5B4266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DF33AEA8-2F0F-4F26-9F95-387A4023A717}" type="parTrans" cxnId="{BB4A145C-284E-47A4-A994-414F277FF438}">
      <dgm:prSet/>
      <dgm:spPr/>
      <dgm:t>
        <a:bodyPr/>
        <a:lstStyle/>
        <a:p>
          <a:endParaRPr lang="ru-RU"/>
        </a:p>
      </dgm:t>
    </dgm:pt>
    <dgm:pt modelId="{E2B855B4-A9A4-4243-B2AC-40F0DF0819C1}" type="sibTrans" cxnId="{BB4A145C-284E-47A4-A994-414F277FF438}">
      <dgm:prSet/>
      <dgm:spPr/>
      <dgm:t>
        <a:bodyPr/>
        <a:lstStyle/>
        <a:p>
          <a:endParaRPr lang="ru-RU"/>
        </a:p>
      </dgm:t>
    </dgm:pt>
    <dgm:pt modelId="{96F78428-D065-46D1-BA2F-E3A64350DA0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Направлять в орган, осуществляющий функции и полномочия учредителя информацию о результатах оценки качества работы организаций предложения об улучшении качества работы.</a:t>
          </a:r>
          <a:endParaRPr lang="ru-RU" dirty="0"/>
        </a:p>
      </dgm:t>
    </dgm:pt>
    <dgm:pt modelId="{14C01923-94E2-43BB-9E2E-B5A6B6A0D492}" type="parTrans" cxnId="{96C6B544-3CC8-4208-8A0C-09AA7A54BC24}">
      <dgm:prSet/>
      <dgm:spPr/>
      <dgm:t>
        <a:bodyPr/>
        <a:lstStyle/>
        <a:p>
          <a:endParaRPr lang="ru-RU"/>
        </a:p>
      </dgm:t>
    </dgm:pt>
    <dgm:pt modelId="{B1582C5F-EC9B-4CEA-A24B-8EB9D7599DE7}" type="sibTrans" cxnId="{96C6B544-3CC8-4208-8A0C-09AA7A54BC24}">
      <dgm:prSet/>
      <dgm:spPr/>
      <dgm:t>
        <a:bodyPr/>
        <a:lstStyle/>
        <a:p>
          <a:endParaRPr lang="ru-RU"/>
        </a:p>
      </dgm:t>
    </dgm:pt>
    <dgm:pt modelId="{E112E348-F305-46FF-9D93-3BBD23D01605}" type="pres">
      <dgm:prSet presAssocID="{8CF8681E-8320-47C7-8D37-3E64A4709BC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417D8A-80CB-4EA8-9448-130090E49E9F}" type="pres">
      <dgm:prSet presAssocID="{057EB5DB-24D8-4B20-BFE8-8C716E733C82}" presName="composite" presStyleCnt="0"/>
      <dgm:spPr/>
    </dgm:pt>
    <dgm:pt modelId="{9E244049-D83D-478D-9F7F-2ADC91C0FF9D}" type="pres">
      <dgm:prSet presAssocID="{057EB5DB-24D8-4B20-BFE8-8C716E733C8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CEBB0-73D5-4EBB-9235-55957F3A5516}" type="pres">
      <dgm:prSet presAssocID="{057EB5DB-24D8-4B20-BFE8-8C716E733C8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A2EAC-C855-43CA-A867-D0DA6E6633C5}" type="pres">
      <dgm:prSet presAssocID="{3B5B4910-C815-4833-B993-1878F145708B}" presName="sp" presStyleCnt="0"/>
      <dgm:spPr/>
    </dgm:pt>
    <dgm:pt modelId="{287B3F9E-2CC6-4581-9EC0-E2F9CB5F4A49}" type="pres">
      <dgm:prSet presAssocID="{DAD501EB-2C77-4363-9C57-47B609A07B30}" presName="composite" presStyleCnt="0"/>
      <dgm:spPr/>
    </dgm:pt>
    <dgm:pt modelId="{1362A81E-50DF-4BFA-ACAC-A6E3065F6084}" type="pres">
      <dgm:prSet presAssocID="{DAD501EB-2C77-4363-9C57-47B609A07B3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0A885C-D715-4729-864B-3888F7E58361}" type="pres">
      <dgm:prSet presAssocID="{DAD501EB-2C77-4363-9C57-47B609A07B30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E578A-312A-42C3-84D1-7EEE9E7F35F7}" type="pres">
      <dgm:prSet presAssocID="{0F99EEC4-C07D-43CF-A5CA-37DA302843F7}" presName="sp" presStyleCnt="0"/>
      <dgm:spPr/>
    </dgm:pt>
    <dgm:pt modelId="{9DF26250-FCAA-47A5-86A6-C4B91C1BFEFD}" type="pres">
      <dgm:prSet presAssocID="{CD03C4AE-D0DD-4E63-823C-3D972ED06CBC}" presName="composite" presStyleCnt="0"/>
      <dgm:spPr/>
    </dgm:pt>
    <dgm:pt modelId="{3006352C-2663-453F-87B9-72D2D7E455CD}" type="pres">
      <dgm:prSet presAssocID="{CD03C4AE-D0DD-4E63-823C-3D972ED06CB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004FB-A527-42F5-BE89-3EFE92AAC255}" type="pres">
      <dgm:prSet presAssocID="{CD03C4AE-D0DD-4E63-823C-3D972ED06CB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3D1CD-5310-446D-9D78-53924A9983ED}" type="pres">
      <dgm:prSet presAssocID="{9449183D-B34D-4995-8879-5555A040764C}" presName="sp" presStyleCnt="0"/>
      <dgm:spPr/>
    </dgm:pt>
    <dgm:pt modelId="{91C55DA6-CB1A-4AD9-98C3-5A80DBA8C593}" type="pres">
      <dgm:prSet presAssocID="{F7A7451B-6185-4DBF-AC96-DAA9BCE39648}" presName="composite" presStyleCnt="0"/>
      <dgm:spPr/>
    </dgm:pt>
    <dgm:pt modelId="{69765D53-721D-448F-8695-217E9D982CD5}" type="pres">
      <dgm:prSet presAssocID="{F7A7451B-6185-4DBF-AC96-DAA9BCE3964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16EB6-296D-4539-8F43-703C7F829575}" type="pres">
      <dgm:prSet presAssocID="{F7A7451B-6185-4DBF-AC96-DAA9BCE3964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AC133-2CF6-4EEB-8C4F-9514A37C6AB9}" type="pres">
      <dgm:prSet presAssocID="{E32039C9-52F9-41A0-B703-D057F7ADB901}" presName="sp" presStyleCnt="0"/>
      <dgm:spPr/>
    </dgm:pt>
    <dgm:pt modelId="{8DB09CC4-90CC-45B3-B68B-A4CB301CAE87}" type="pres">
      <dgm:prSet presAssocID="{AA61B633-53E8-478F-8078-FA56CE5B4266}" presName="composite" presStyleCnt="0"/>
      <dgm:spPr/>
    </dgm:pt>
    <dgm:pt modelId="{F76D93CE-40D3-45A5-A814-526892DDE4F6}" type="pres">
      <dgm:prSet presAssocID="{AA61B633-53E8-478F-8078-FA56CE5B4266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4BDEE-1F19-4636-93F6-ED2953962913}" type="pres">
      <dgm:prSet presAssocID="{AA61B633-53E8-478F-8078-FA56CE5B4266}" presName="descendantText" presStyleLbl="alignAcc1" presStyleIdx="4" presStyleCnt="5" custLinFactNeighborX="41" custLinFactNeighborY="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51F596-A6FC-4A15-928B-07AFEB151B2E}" type="presOf" srcId="{2796BA62-BFC0-411C-8AAD-3187B7EB12A7}" destId="{EB7004FB-A527-42F5-BE89-3EFE92AAC255}" srcOrd="0" destOrd="0" presId="urn:microsoft.com/office/officeart/2005/8/layout/chevron2"/>
    <dgm:cxn modelId="{D02A7DF8-6B36-4A91-91F9-1F532D37836D}" type="presOf" srcId="{E5070A0B-E2DC-4DD6-9760-08B99B7A9308}" destId="{190A885C-D715-4729-864B-3888F7E58361}" srcOrd="0" destOrd="0" presId="urn:microsoft.com/office/officeart/2005/8/layout/chevron2"/>
    <dgm:cxn modelId="{D341E4B1-0DCF-490A-BB0A-7EFF1082A154}" srcId="{F7A7451B-6185-4DBF-AC96-DAA9BCE39648}" destId="{65158245-2F89-4077-AFE3-E62F8CC3946A}" srcOrd="0" destOrd="0" parTransId="{14796F59-3D2A-4E15-BC7B-36A6D1D066E3}" sibTransId="{E205C7E2-9C72-4347-8343-9B6A984B9574}"/>
    <dgm:cxn modelId="{BB4A145C-284E-47A4-A994-414F277FF438}" srcId="{8CF8681E-8320-47C7-8D37-3E64A4709BC7}" destId="{AA61B633-53E8-478F-8078-FA56CE5B4266}" srcOrd="4" destOrd="0" parTransId="{DF33AEA8-2F0F-4F26-9F95-387A4023A717}" sibTransId="{E2B855B4-A9A4-4243-B2AC-40F0DF0819C1}"/>
    <dgm:cxn modelId="{1571CC34-C679-40E4-913C-E22F9F7EB1A1}" type="presOf" srcId="{96F78428-D065-46D1-BA2F-E3A64350DA08}" destId="{8B44BDEE-1F19-4636-93F6-ED2953962913}" srcOrd="0" destOrd="0" presId="urn:microsoft.com/office/officeart/2005/8/layout/chevron2"/>
    <dgm:cxn modelId="{B9FB8418-45E5-45C2-9444-EDD114FEAF0B}" srcId="{8CF8681E-8320-47C7-8D37-3E64A4709BC7}" destId="{CD03C4AE-D0DD-4E63-823C-3D972ED06CBC}" srcOrd="2" destOrd="0" parTransId="{DDACF055-1368-4EFE-9B43-D276122EFDB5}" sibTransId="{9449183D-B34D-4995-8879-5555A040764C}"/>
    <dgm:cxn modelId="{1DEC9FE1-9A23-4482-8F5D-311FB6F3495C}" type="presOf" srcId="{CD03C4AE-D0DD-4E63-823C-3D972ED06CBC}" destId="{3006352C-2663-453F-87B9-72D2D7E455CD}" srcOrd="0" destOrd="0" presId="urn:microsoft.com/office/officeart/2005/8/layout/chevron2"/>
    <dgm:cxn modelId="{9D10E900-A4F8-4FEF-A0E9-76225F22FEE0}" type="presOf" srcId="{F7A7451B-6185-4DBF-AC96-DAA9BCE39648}" destId="{69765D53-721D-448F-8695-217E9D982CD5}" srcOrd="0" destOrd="0" presId="urn:microsoft.com/office/officeart/2005/8/layout/chevron2"/>
    <dgm:cxn modelId="{096EAF58-BA60-4493-8DA4-BA4EF41A03B9}" type="presOf" srcId="{AA61B633-53E8-478F-8078-FA56CE5B4266}" destId="{F76D93CE-40D3-45A5-A814-526892DDE4F6}" srcOrd="0" destOrd="0" presId="urn:microsoft.com/office/officeart/2005/8/layout/chevron2"/>
    <dgm:cxn modelId="{12E144DB-247E-448B-8211-ADC239CFEEB1}" type="presOf" srcId="{DAD501EB-2C77-4363-9C57-47B609A07B30}" destId="{1362A81E-50DF-4BFA-ACAC-A6E3065F6084}" srcOrd="0" destOrd="0" presId="urn:microsoft.com/office/officeart/2005/8/layout/chevron2"/>
    <dgm:cxn modelId="{B336865E-011C-4118-BB49-1146DEE08977}" srcId="{057EB5DB-24D8-4B20-BFE8-8C716E733C82}" destId="{94D15541-E58A-4A85-8862-20492FFFBD31}" srcOrd="0" destOrd="0" parTransId="{F2571ED2-9428-4FD5-B676-9DC4CC65D8A9}" sibTransId="{C317B50E-8BD0-418C-9A9A-E9DD46F9A6D7}"/>
    <dgm:cxn modelId="{9145DEC4-70A3-456B-94B3-F36D4EAFDE52}" srcId="{8CF8681E-8320-47C7-8D37-3E64A4709BC7}" destId="{DAD501EB-2C77-4363-9C57-47B609A07B30}" srcOrd="1" destOrd="0" parTransId="{D894EC29-C754-41BA-B1D5-CA6B7D7E0F40}" sibTransId="{0F99EEC4-C07D-43CF-A5CA-37DA302843F7}"/>
    <dgm:cxn modelId="{96C6B544-3CC8-4208-8A0C-09AA7A54BC24}" srcId="{AA61B633-53E8-478F-8078-FA56CE5B4266}" destId="{96F78428-D065-46D1-BA2F-E3A64350DA08}" srcOrd="0" destOrd="0" parTransId="{14C01923-94E2-43BB-9E2E-B5A6B6A0D492}" sibTransId="{B1582C5F-EC9B-4CEA-A24B-8EB9D7599DE7}"/>
    <dgm:cxn modelId="{A651F05F-EE76-41B1-A0E9-A1D6B641B2AE}" srcId="{DAD501EB-2C77-4363-9C57-47B609A07B30}" destId="{E5070A0B-E2DC-4DD6-9760-08B99B7A9308}" srcOrd="0" destOrd="0" parTransId="{F27128AA-E2A4-42EB-9138-A188523C073C}" sibTransId="{A54CC4FF-2337-4690-98AF-CE4D40E597A3}"/>
    <dgm:cxn modelId="{1968E997-6418-45B0-A3CB-F5177D19D5F5}" type="presOf" srcId="{057EB5DB-24D8-4B20-BFE8-8C716E733C82}" destId="{9E244049-D83D-478D-9F7F-2ADC91C0FF9D}" srcOrd="0" destOrd="0" presId="urn:microsoft.com/office/officeart/2005/8/layout/chevron2"/>
    <dgm:cxn modelId="{3A260ABF-FDD7-4015-854C-DA6F866FC405}" type="presOf" srcId="{8CF8681E-8320-47C7-8D37-3E64A4709BC7}" destId="{E112E348-F305-46FF-9D93-3BBD23D01605}" srcOrd="0" destOrd="0" presId="urn:microsoft.com/office/officeart/2005/8/layout/chevron2"/>
    <dgm:cxn modelId="{48BEBF10-40BA-4460-BB0C-08DAACEB1F86}" srcId="{CD03C4AE-D0DD-4E63-823C-3D972ED06CBC}" destId="{2796BA62-BFC0-411C-8AAD-3187B7EB12A7}" srcOrd="0" destOrd="0" parTransId="{917047C1-E5AE-44F4-B36F-9219A5EB294C}" sibTransId="{AC3C6B59-6A65-4001-999E-7ACCB921923C}"/>
    <dgm:cxn modelId="{71B8D4EE-BD56-4D4E-8364-03FDD981192B}" type="presOf" srcId="{65158245-2F89-4077-AFE3-E62F8CC3946A}" destId="{24F16EB6-296D-4539-8F43-703C7F829575}" srcOrd="0" destOrd="0" presId="urn:microsoft.com/office/officeart/2005/8/layout/chevron2"/>
    <dgm:cxn modelId="{F257FD40-EA03-4A88-A4A3-93B49489EBA3}" srcId="{8CF8681E-8320-47C7-8D37-3E64A4709BC7}" destId="{057EB5DB-24D8-4B20-BFE8-8C716E733C82}" srcOrd="0" destOrd="0" parTransId="{B52D8EF3-EA90-43C7-BD9A-AF73FD41A9B2}" sibTransId="{3B5B4910-C815-4833-B993-1878F145708B}"/>
    <dgm:cxn modelId="{A7653AB6-F909-406A-B04F-3B66A7057386}" srcId="{8CF8681E-8320-47C7-8D37-3E64A4709BC7}" destId="{F7A7451B-6185-4DBF-AC96-DAA9BCE39648}" srcOrd="3" destOrd="0" parTransId="{0C6F1F0A-A82F-4BBC-8BA8-010BAE6F95D7}" sibTransId="{E32039C9-52F9-41A0-B703-D057F7ADB901}"/>
    <dgm:cxn modelId="{149EFBF0-DDA5-4C83-974C-8D7C0CF1E4DD}" type="presOf" srcId="{94D15541-E58A-4A85-8862-20492FFFBD31}" destId="{2ACCEBB0-73D5-4EBB-9235-55957F3A5516}" srcOrd="0" destOrd="0" presId="urn:microsoft.com/office/officeart/2005/8/layout/chevron2"/>
    <dgm:cxn modelId="{41726158-03B1-4B63-AF6E-5B4487574564}" type="presParOf" srcId="{E112E348-F305-46FF-9D93-3BBD23D01605}" destId="{C9417D8A-80CB-4EA8-9448-130090E49E9F}" srcOrd="0" destOrd="0" presId="urn:microsoft.com/office/officeart/2005/8/layout/chevron2"/>
    <dgm:cxn modelId="{D0CF368B-385F-4BD6-A2D3-8F526BF77E10}" type="presParOf" srcId="{C9417D8A-80CB-4EA8-9448-130090E49E9F}" destId="{9E244049-D83D-478D-9F7F-2ADC91C0FF9D}" srcOrd="0" destOrd="0" presId="urn:microsoft.com/office/officeart/2005/8/layout/chevron2"/>
    <dgm:cxn modelId="{B7C60EE3-83F0-4104-88BB-DD376FD00CF3}" type="presParOf" srcId="{C9417D8A-80CB-4EA8-9448-130090E49E9F}" destId="{2ACCEBB0-73D5-4EBB-9235-55957F3A5516}" srcOrd="1" destOrd="0" presId="urn:microsoft.com/office/officeart/2005/8/layout/chevron2"/>
    <dgm:cxn modelId="{BD48D9B8-37CB-4E77-9E1F-346A66F7FE6D}" type="presParOf" srcId="{E112E348-F305-46FF-9D93-3BBD23D01605}" destId="{858A2EAC-C855-43CA-A867-D0DA6E6633C5}" srcOrd="1" destOrd="0" presId="urn:microsoft.com/office/officeart/2005/8/layout/chevron2"/>
    <dgm:cxn modelId="{E6E5CE92-928D-46C1-AC08-C6DC58023951}" type="presParOf" srcId="{E112E348-F305-46FF-9D93-3BBD23D01605}" destId="{287B3F9E-2CC6-4581-9EC0-E2F9CB5F4A49}" srcOrd="2" destOrd="0" presId="urn:microsoft.com/office/officeart/2005/8/layout/chevron2"/>
    <dgm:cxn modelId="{0B8E45D3-C17B-42B2-AB0C-2023C1EFAF52}" type="presParOf" srcId="{287B3F9E-2CC6-4581-9EC0-E2F9CB5F4A49}" destId="{1362A81E-50DF-4BFA-ACAC-A6E3065F6084}" srcOrd="0" destOrd="0" presId="urn:microsoft.com/office/officeart/2005/8/layout/chevron2"/>
    <dgm:cxn modelId="{FBAF0B87-4EEC-4BAE-861D-19E487859938}" type="presParOf" srcId="{287B3F9E-2CC6-4581-9EC0-E2F9CB5F4A49}" destId="{190A885C-D715-4729-864B-3888F7E58361}" srcOrd="1" destOrd="0" presId="urn:microsoft.com/office/officeart/2005/8/layout/chevron2"/>
    <dgm:cxn modelId="{EB90B615-85AB-4204-A16C-65099CE61145}" type="presParOf" srcId="{E112E348-F305-46FF-9D93-3BBD23D01605}" destId="{B40E578A-312A-42C3-84D1-7EEE9E7F35F7}" srcOrd="3" destOrd="0" presId="urn:microsoft.com/office/officeart/2005/8/layout/chevron2"/>
    <dgm:cxn modelId="{2F12DCF8-F9EF-4C10-990F-50D56304F1B8}" type="presParOf" srcId="{E112E348-F305-46FF-9D93-3BBD23D01605}" destId="{9DF26250-FCAA-47A5-86A6-C4B91C1BFEFD}" srcOrd="4" destOrd="0" presId="urn:microsoft.com/office/officeart/2005/8/layout/chevron2"/>
    <dgm:cxn modelId="{46B02053-4739-44BB-8682-A2B2F2342BD1}" type="presParOf" srcId="{9DF26250-FCAA-47A5-86A6-C4B91C1BFEFD}" destId="{3006352C-2663-453F-87B9-72D2D7E455CD}" srcOrd="0" destOrd="0" presId="urn:microsoft.com/office/officeart/2005/8/layout/chevron2"/>
    <dgm:cxn modelId="{4E63B0C6-0603-40B9-B969-E7B91733FC9F}" type="presParOf" srcId="{9DF26250-FCAA-47A5-86A6-C4B91C1BFEFD}" destId="{EB7004FB-A527-42F5-BE89-3EFE92AAC255}" srcOrd="1" destOrd="0" presId="urn:microsoft.com/office/officeart/2005/8/layout/chevron2"/>
    <dgm:cxn modelId="{2BEA0376-BE7F-4C7A-BEC7-FBBB55A52DD7}" type="presParOf" srcId="{E112E348-F305-46FF-9D93-3BBD23D01605}" destId="{4DE3D1CD-5310-446D-9D78-53924A9983ED}" srcOrd="5" destOrd="0" presId="urn:microsoft.com/office/officeart/2005/8/layout/chevron2"/>
    <dgm:cxn modelId="{74EC1492-889D-4F18-BFB2-1A10300978A0}" type="presParOf" srcId="{E112E348-F305-46FF-9D93-3BBD23D01605}" destId="{91C55DA6-CB1A-4AD9-98C3-5A80DBA8C593}" srcOrd="6" destOrd="0" presId="urn:microsoft.com/office/officeart/2005/8/layout/chevron2"/>
    <dgm:cxn modelId="{6965C956-68ED-4C37-987E-1DD10D3838E7}" type="presParOf" srcId="{91C55DA6-CB1A-4AD9-98C3-5A80DBA8C593}" destId="{69765D53-721D-448F-8695-217E9D982CD5}" srcOrd="0" destOrd="0" presId="urn:microsoft.com/office/officeart/2005/8/layout/chevron2"/>
    <dgm:cxn modelId="{0EEC79CC-96B6-429A-BCF6-FEE9AFCEFAAC}" type="presParOf" srcId="{91C55DA6-CB1A-4AD9-98C3-5A80DBA8C593}" destId="{24F16EB6-296D-4539-8F43-703C7F829575}" srcOrd="1" destOrd="0" presId="urn:microsoft.com/office/officeart/2005/8/layout/chevron2"/>
    <dgm:cxn modelId="{E62F69AE-59AD-44EC-8719-CAE076EAE1C3}" type="presParOf" srcId="{E112E348-F305-46FF-9D93-3BBD23D01605}" destId="{D37AC133-2CF6-4EEB-8C4F-9514A37C6AB9}" srcOrd="7" destOrd="0" presId="urn:microsoft.com/office/officeart/2005/8/layout/chevron2"/>
    <dgm:cxn modelId="{E1829887-FD0D-4D9F-859C-89623E43ED78}" type="presParOf" srcId="{E112E348-F305-46FF-9D93-3BBD23D01605}" destId="{8DB09CC4-90CC-45B3-B68B-A4CB301CAE87}" srcOrd="8" destOrd="0" presId="urn:microsoft.com/office/officeart/2005/8/layout/chevron2"/>
    <dgm:cxn modelId="{D6E3A527-32F3-40CB-971F-3FA9B2D13D2D}" type="presParOf" srcId="{8DB09CC4-90CC-45B3-B68B-A4CB301CAE87}" destId="{F76D93CE-40D3-45A5-A814-526892DDE4F6}" srcOrd="0" destOrd="0" presId="urn:microsoft.com/office/officeart/2005/8/layout/chevron2"/>
    <dgm:cxn modelId="{6826C744-F436-40FD-B461-3F719C78181A}" type="presParOf" srcId="{8DB09CC4-90CC-45B3-B68B-A4CB301CAE87}" destId="{8B44BDEE-1F19-4636-93F6-ED29539629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5D2103-EB6C-4599-AE4A-0160196150EC}" type="doc">
      <dgm:prSet loTypeId="urn:microsoft.com/office/officeart/2005/8/layout/vList2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CFF51E79-E61A-4405-9CCF-6376E9E754E8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800" b="1" dirty="0" smtClean="0"/>
            <a:t>Информация должна быть направлена в органы, осуществляющие функции и полномочия учредителя, которые в свою очередь: </a:t>
          </a:r>
          <a:endParaRPr lang="ru-RU" sz="1800" b="1" dirty="0"/>
        </a:p>
      </dgm:t>
    </dgm:pt>
    <dgm:pt modelId="{C4AF7CF6-CF02-48BF-B74D-41CD2DD18493}" type="parTrans" cxnId="{891FFCD6-FA5C-4690-A007-EB4D5FF799BA}">
      <dgm:prSet/>
      <dgm:spPr/>
      <dgm:t>
        <a:bodyPr/>
        <a:lstStyle/>
        <a:p>
          <a:endParaRPr lang="ru-RU"/>
        </a:p>
      </dgm:t>
    </dgm:pt>
    <dgm:pt modelId="{107BF70F-87E0-42BA-81D9-F6A111D08EDC}" type="sibTrans" cxnId="{891FFCD6-FA5C-4690-A007-EB4D5FF799BA}">
      <dgm:prSet/>
      <dgm:spPr/>
      <dgm:t>
        <a:bodyPr/>
        <a:lstStyle/>
        <a:p>
          <a:endParaRPr lang="ru-RU"/>
        </a:p>
      </dgm:t>
    </dgm:pt>
    <dgm:pt modelId="{B5633185-6734-4920-91A7-345372C58A12}">
      <dgm:prSet/>
      <dgm:spPr/>
      <dgm:t>
        <a:bodyPr/>
        <a:lstStyle/>
        <a:p>
          <a:pPr rtl="0"/>
          <a:r>
            <a:rPr lang="ru-RU" dirty="0" smtClean="0"/>
            <a:t>направляют организациям предложения об улучшении качества их работы, подготовленные с учетом изучения результатов оценки качества работы организаций и рейтингов их деятельности, а также предложений общественных советов;</a:t>
          </a:r>
          <a:endParaRPr lang="ru-RU" dirty="0"/>
        </a:p>
      </dgm:t>
    </dgm:pt>
    <dgm:pt modelId="{CFA8FCD0-A6D3-43BA-8AEB-D7469B8C3B75}" type="parTrans" cxnId="{318DC02F-AACD-4A01-AF1F-938D66C307DC}">
      <dgm:prSet/>
      <dgm:spPr/>
      <dgm:t>
        <a:bodyPr/>
        <a:lstStyle/>
        <a:p>
          <a:endParaRPr lang="ru-RU"/>
        </a:p>
      </dgm:t>
    </dgm:pt>
    <dgm:pt modelId="{32936B37-8A65-4753-8398-118620E9AB4C}" type="sibTrans" cxnId="{318DC02F-AACD-4A01-AF1F-938D66C307DC}">
      <dgm:prSet/>
      <dgm:spPr/>
      <dgm:t>
        <a:bodyPr/>
        <a:lstStyle/>
        <a:p>
          <a:endParaRPr lang="ru-RU"/>
        </a:p>
      </dgm:t>
    </dgm:pt>
    <dgm:pt modelId="{9A6EE3BD-3A3D-4C60-89C2-77D50D7B70FF}">
      <dgm:prSet/>
      <dgm:spPr/>
      <dgm:t>
        <a:bodyPr/>
        <a:lstStyle/>
        <a:p>
          <a:pPr rtl="0"/>
          <a:r>
            <a:rPr lang="ru-RU" dirty="0" smtClean="0"/>
            <a:t>учитывают информацию о выполнении разработанных организациями планов мероприятий по улучшению качества работы организаций при оценке эффективности работы их руководителей;</a:t>
          </a:r>
          <a:endParaRPr lang="ru-RU" dirty="0"/>
        </a:p>
      </dgm:t>
    </dgm:pt>
    <dgm:pt modelId="{A0D35F6F-CF13-480A-B650-6E6E094F4D19}" type="parTrans" cxnId="{7B37B9AB-E42B-4C9D-BE1B-6CEF2920B1FC}">
      <dgm:prSet/>
      <dgm:spPr/>
      <dgm:t>
        <a:bodyPr/>
        <a:lstStyle/>
        <a:p>
          <a:endParaRPr lang="ru-RU"/>
        </a:p>
      </dgm:t>
    </dgm:pt>
    <dgm:pt modelId="{EFC92C7B-1DD1-4E02-87A9-CD60D066A710}" type="sibTrans" cxnId="{7B37B9AB-E42B-4C9D-BE1B-6CEF2920B1FC}">
      <dgm:prSet/>
      <dgm:spPr/>
      <dgm:t>
        <a:bodyPr/>
        <a:lstStyle/>
        <a:p>
          <a:endParaRPr lang="ru-RU"/>
        </a:p>
      </dgm:t>
    </dgm:pt>
    <dgm:pt modelId="{4A0A4B32-5F05-42EB-83FB-1BB90B8C2098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800" b="1" dirty="0" smtClean="0"/>
            <a:t>Организации:</a:t>
          </a:r>
          <a:endParaRPr lang="ru-RU" sz="1800" b="1" dirty="0"/>
        </a:p>
      </dgm:t>
    </dgm:pt>
    <dgm:pt modelId="{A2EC2DCE-B150-4939-B995-FE80E91BFB2E}" type="parTrans" cxnId="{8BC8DA60-DE00-4C64-898B-31AF7E0A02DE}">
      <dgm:prSet/>
      <dgm:spPr/>
      <dgm:t>
        <a:bodyPr/>
        <a:lstStyle/>
        <a:p>
          <a:endParaRPr lang="ru-RU"/>
        </a:p>
      </dgm:t>
    </dgm:pt>
    <dgm:pt modelId="{DBAB1F68-AC08-4268-A0B7-6032A16D2012}" type="sibTrans" cxnId="{8BC8DA60-DE00-4C64-898B-31AF7E0A02DE}">
      <dgm:prSet/>
      <dgm:spPr/>
      <dgm:t>
        <a:bodyPr/>
        <a:lstStyle/>
        <a:p>
          <a:endParaRPr lang="ru-RU"/>
        </a:p>
      </dgm:t>
    </dgm:pt>
    <dgm:pt modelId="{A9561C7B-E345-482E-9A67-C216EBB5CB29}">
      <dgm:prSet/>
      <dgm:spPr/>
      <dgm:t>
        <a:bodyPr/>
        <a:lstStyle/>
        <a:p>
          <a:pPr rtl="0"/>
          <a:r>
            <a:rPr lang="ru-RU" dirty="0" smtClean="0"/>
            <a:t>разрабатывают план об улучшении качества работы организации и утверждают этот план по согласованию с органами, осуществляющими функции и полномочия их учредителя;</a:t>
          </a:r>
          <a:endParaRPr lang="ru-RU" dirty="0"/>
        </a:p>
      </dgm:t>
    </dgm:pt>
    <dgm:pt modelId="{6F08F393-888C-4416-8D9F-338B64EEF4A1}" type="parTrans" cxnId="{CDBB2B45-4801-44F4-9DBB-B2530109D37B}">
      <dgm:prSet/>
      <dgm:spPr/>
      <dgm:t>
        <a:bodyPr/>
        <a:lstStyle/>
        <a:p>
          <a:endParaRPr lang="ru-RU"/>
        </a:p>
      </dgm:t>
    </dgm:pt>
    <dgm:pt modelId="{6D69C9C2-B081-4DE7-B56C-58CF96025E03}" type="sibTrans" cxnId="{CDBB2B45-4801-44F4-9DBB-B2530109D37B}">
      <dgm:prSet/>
      <dgm:spPr/>
      <dgm:t>
        <a:bodyPr/>
        <a:lstStyle/>
        <a:p>
          <a:endParaRPr lang="ru-RU"/>
        </a:p>
      </dgm:t>
    </dgm:pt>
    <dgm:pt modelId="{F9645C67-3ADD-4563-8CAA-BBA734F80FE5}">
      <dgm:prSet/>
      <dgm:spPr/>
      <dgm:t>
        <a:bodyPr/>
        <a:lstStyle/>
        <a:p>
          <a:pPr rtl="0"/>
          <a:r>
            <a:rPr lang="ru-RU" dirty="0" smtClean="0"/>
            <a:t>размещают планы мероприятий по улучшению качества работы организации на своих официальных сайтах в информационно-телекоммуникационной сети "Интернет" (при наличии сайтов) и обеспечивают их выполнение. </a:t>
          </a:r>
          <a:endParaRPr lang="ru-RU" dirty="0"/>
        </a:p>
      </dgm:t>
    </dgm:pt>
    <dgm:pt modelId="{74DC38AB-FC4F-4FEC-AB7A-FD47FE44F8CE}" type="parTrans" cxnId="{46F42D20-3C5A-47EF-8374-DC1C91033845}">
      <dgm:prSet/>
      <dgm:spPr/>
      <dgm:t>
        <a:bodyPr/>
        <a:lstStyle/>
        <a:p>
          <a:endParaRPr lang="ru-RU"/>
        </a:p>
      </dgm:t>
    </dgm:pt>
    <dgm:pt modelId="{9B9179D3-7ED5-4C11-B469-A242CBEB1C97}" type="sibTrans" cxnId="{46F42D20-3C5A-47EF-8374-DC1C91033845}">
      <dgm:prSet/>
      <dgm:spPr/>
      <dgm:t>
        <a:bodyPr/>
        <a:lstStyle/>
        <a:p>
          <a:endParaRPr lang="ru-RU"/>
        </a:p>
      </dgm:t>
    </dgm:pt>
    <dgm:pt modelId="{67F5BE1B-CFDD-44D4-B849-B00F46BCF751}" type="pres">
      <dgm:prSet presAssocID="{FF5D2103-EB6C-4599-AE4A-0160196150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E8C9ED-50F6-48F0-A4EB-DFF3741D740A}" type="pres">
      <dgm:prSet presAssocID="{CFF51E79-E61A-4405-9CCF-6376E9E754E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A7954-93FA-4C54-B9D4-F1F73E0140FA}" type="pres">
      <dgm:prSet presAssocID="{107BF70F-87E0-42BA-81D9-F6A111D08EDC}" presName="spacer" presStyleCnt="0"/>
      <dgm:spPr/>
    </dgm:pt>
    <dgm:pt modelId="{1FC088C6-A1AA-4E16-AACB-654517C1EFD3}" type="pres">
      <dgm:prSet presAssocID="{B5633185-6734-4920-91A7-345372C58A1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10E88-060A-40E1-B43E-FBF9D5F03E30}" type="pres">
      <dgm:prSet presAssocID="{32936B37-8A65-4753-8398-118620E9AB4C}" presName="spacer" presStyleCnt="0"/>
      <dgm:spPr/>
    </dgm:pt>
    <dgm:pt modelId="{F6DAE2BF-7027-489A-B081-EA111A9F5D2B}" type="pres">
      <dgm:prSet presAssocID="{9A6EE3BD-3A3D-4C60-89C2-77D50D7B70F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982F3-D2AA-493C-BA91-C7EAEC17D1F8}" type="pres">
      <dgm:prSet presAssocID="{EFC92C7B-1DD1-4E02-87A9-CD60D066A710}" presName="spacer" presStyleCnt="0"/>
      <dgm:spPr/>
    </dgm:pt>
    <dgm:pt modelId="{87C2A9B0-726F-4276-B0F1-36CE8C986276}" type="pres">
      <dgm:prSet presAssocID="{4A0A4B32-5F05-42EB-83FB-1BB90B8C2098}" presName="parentText" presStyleLbl="node1" presStyleIdx="3" presStyleCnt="6" custLinFactNeighborX="126" custLinFactNeighborY="-14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92C18-4CBB-49A1-A0A4-6EBAB3892A03}" type="pres">
      <dgm:prSet presAssocID="{DBAB1F68-AC08-4268-A0B7-6032A16D2012}" presName="spacer" presStyleCnt="0"/>
      <dgm:spPr/>
    </dgm:pt>
    <dgm:pt modelId="{D12F2ABB-0D0E-4FC6-968F-97BE57AE50ED}" type="pres">
      <dgm:prSet presAssocID="{A9561C7B-E345-482E-9A67-C216EBB5CB2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8BBF9-1D53-49A6-B61A-7215AD5CD3E8}" type="pres">
      <dgm:prSet presAssocID="{6D69C9C2-B081-4DE7-B56C-58CF96025E03}" presName="spacer" presStyleCnt="0"/>
      <dgm:spPr/>
    </dgm:pt>
    <dgm:pt modelId="{EC0A7D46-9259-4ECB-99E4-513E560C85B9}" type="pres">
      <dgm:prSet presAssocID="{F9645C67-3ADD-4563-8CAA-BBA734F80FE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A146BC-1867-4152-B241-3B0F3CD4F267}" type="presOf" srcId="{A9561C7B-E345-482E-9A67-C216EBB5CB29}" destId="{D12F2ABB-0D0E-4FC6-968F-97BE57AE50ED}" srcOrd="0" destOrd="0" presId="urn:microsoft.com/office/officeart/2005/8/layout/vList2"/>
    <dgm:cxn modelId="{3D1C9AAA-A4C6-46E2-9CD1-9AB2FE6A9920}" type="presOf" srcId="{B5633185-6734-4920-91A7-345372C58A12}" destId="{1FC088C6-A1AA-4E16-AACB-654517C1EFD3}" srcOrd="0" destOrd="0" presId="urn:microsoft.com/office/officeart/2005/8/layout/vList2"/>
    <dgm:cxn modelId="{A0BDD45B-80B1-461E-A545-489FA2CCF182}" type="presOf" srcId="{FF5D2103-EB6C-4599-AE4A-0160196150EC}" destId="{67F5BE1B-CFDD-44D4-B849-B00F46BCF751}" srcOrd="0" destOrd="0" presId="urn:microsoft.com/office/officeart/2005/8/layout/vList2"/>
    <dgm:cxn modelId="{318DC02F-AACD-4A01-AF1F-938D66C307DC}" srcId="{FF5D2103-EB6C-4599-AE4A-0160196150EC}" destId="{B5633185-6734-4920-91A7-345372C58A12}" srcOrd="1" destOrd="0" parTransId="{CFA8FCD0-A6D3-43BA-8AEB-D7469B8C3B75}" sibTransId="{32936B37-8A65-4753-8398-118620E9AB4C}"/>
    <dgm:cxn modelId="{46F42D20-3C5A-47EF-8374-DC1C91033845}" srcId="{FF5D2103-EB6C-4599-AE4A-0160196150EC}" destId="{F9645C67-3ADD-4563-8CAA-BBA734F80FE5}" srcOrd="5" destOrd="0" parTransId="{74DC38AB-FC4F-4FEC-AB7A-FD47FE44F8CE}" sibTransId="{9B9179D3-7ED5-4C11-B469-A242CBEB1C97}"/>
    <dgm:cxn modelId="{C0C00F80-EB0B-43C7-92A5-FFB714175FE7}" type="presOf" srcId="{F9645C67-3ADD-4563-8CAA-BBA734F80FE5}" destId="{EC0A7D46-9259-4ECB-99E4-513E560C85B9}" srcOrd="0" destOrd="0" presId="urn:microsoft.com/office/officeart/2005/8/layout/vList2"/>
    <dgm:cxn modelId="{3FCD2149-6263-48B6-A688-DB6C23ABB12A}" type="presOf" srcId="{9A6EE3BD-3A3D-4C60-89C2-77D50D7B70FF}" destId="{F6DAE2BF-7027-489A-B081-EA111A9F5D2B}" srcOrd="0" destOrd="0" presId="urn:microsoft.com/office/officeart/2005/8/layout/vList2"/>
    <dgm:cxn modelId="{304FA854-C914-466C-8D50-C938B9F80E49}" type="presOf" srcId="{CFF51E79-E61A-4405-9CCF-6376E9E754E8}" destId="{EDE8C9ED-50F6-48F0-A4EB-DFF3741D740A}" srcOrd="0" destOrd="0" presId="urn:microsoft.com/office/officeart/2005/8/layout/vList2"/>
    <dgm:cxn modelId="{7B37B9AB-E42B-4C9D-BE1B-6CEF2920B1FC}" srcId="{FF5D2103-EB6C-4599-AE4A-0160196150EC}" destId="{9A6EE3BD-3A3D-4C60-89C2-77D50D7B70FF}" srcOrd="2" destOrd="0" parTransId="{A0D35F6F-CF13-480A-B650-6E6E094F4D19}" sibTransId="{EFC92C7B-1DD1-4E02-87A9-CD60D066A710}"/>
    <dgm:cxn modelId="{891FFCD6-FA5C-4690-A007-EB4D5FF799BA}" srcId="{FF5D2103-EB6C-4599-AE4A-0160196150EC}" destId="{CFF51E79-E61A-4405-9CCF-6376E9E754E8}" srcOrd="0" destOrd="0" parTransId="{C4AF7CF6-CF02-48BF-B74D-41CD2DD18493}" sibTransId="{107BF70F-87E0-42BA-81D9-F6A111D08EDC}"/>
    <dgm:cxn modelId="{C3C6831B-1ED0-48DA-B71C-306E6B72C383}" type="presOf" srcId="{4A0A4B32-5F05-42EB-83FB-1BB90B8C2098}" destId="{87C2A9B0-726F-4276-B0F1-36CE8C986276}" srcOrd="0" destOrd="0" presId="urn:microsoft.com/office/officeart/2005/8/layout/vList2"/>
    <dgm:cxn modelId="{8BC8DA60-DE00-4C64-898B-31AF7E0A02DE}" srcId="{FF5D2103-EB6C-4599-AE4A-0160196150EC}" destId="{4A0A4B32-5F05-42EB-83FB-1BB90B8C2098}" srcOrd="3" destOrd="0" parTransId="{A2EC2DCE-B150-4939-B995-FE80E91BFB2E}" sibTransId="{DBAB1F68-AC08-4268-A0B7-6032A16D2012}"/>
    <dgm:cxn modelId="{CDBB2B45-4801-44F4-9DBB-B2530109D37B}" srcId="{FF5D2103-EB6C-4599-AE4A-0160196150EC}" destId="{A9561C7B-E345-482E-9A67-C216EBB5CB29}" srcOrd="4" destOrd="0" parTransId="{6F08F393-888C-4416-8D9F-338B64EEF4A1}" sibTransId="{6D69C9C2-B081-4DE7-B56C-58CF96025E03}"/>
    <dgm:cxn modelId="{CC3F8F65-1C30-4127-8705-C7463C28BAEE}" type="presParOf" srcId="{67F5BE1B-CFDD-44D4-B849-B00F46BCF751}" destId="{EDE8C9ED-50F6-48F0-A4EB-DFF3741D740A}" srcOrd="0" destOrd="0" presId="urn:microsoft.com/office/officeart/2005/8/layout/vList2"/>
    <dgm:cxn modelId="{D6A97A1A-9314-4E76-A23A-5A07F54F859F}" type="presParOf" srcId="{67F5BE1B-CFDD-44D4-B849-B00F46BCF751}" destId="{534A7954-93FA-4C54-B9D4-F1F73E0140FA}" srcOrd="1" destOrd="0" presId="urn:microsoft.com/office/officeart/2005/8/layout/vList2"/>
    <dgm:cxn modelId="{469E331F-3150-4B6D-8EE5-3616A17842B7}" type="presParOf" srcId="{67F5BE1B-CFDD-44D4-B849-B00F46BCF751}" destId="{1FC088C6-A1AA-4E16-AACB-654517C1EFD3}" srcOrd="2" destOrd="0" presId="urn:microsoft.com/office/officeart/2005/8/layout/vList2"/>
    <dgm:cxn modelId="{10A2E2CA-086D-44D3-A970-C2828C7E42E8}" type="presParOf" srcId="{67F5BE1B-CFDD-44D4-B849-B00F46BCF751}" destId="{30810E88-060A-40E1-B43E-FBF9D5F03E30}" srcOrd="3" destOrd="0" presId="urn:microsoft.com/office/officeart/2005/8/layout/vList2"/>
    <dgm:cxn modelId="{E2112B62-3014-4EDC-AB11-14BA2C7C185C}" type="presParOf" srcId="{67F5BE1B-CFDD-44D4-B849-B00F46BCF751}" destId="{F6DAE2BF-7027-489A-B081-EA111A9F5D2B}" srcOrd="4" destOrd="0" presId="urn:microsoft.com/office/officeart/2005/8/layout/vList2"/>
    <dgm:cxn modelId="{1EE25B8A-6160-4F80-B42D-533D67A34ACF}" type="presParOf" srcId="{67F5BE1B-CFDD-44D4-B849-B00F46BCF751}" destId="{823982F3-D2AA-493C-BA91-C7EAEC17D1F8}" srcOrd="5" destOrd="0" presId="urn:microsoft.com/office/officeart/2005/8/layout/vList2"/>
    <dgm:cxn modelId="{B602C89E-6E95-4451-84E7-2526E0763857}" type="presParOf" srcId="{67F5BE1B-CFDD-44D4-B849-B00F46BCF751}" destId="{87C2A9B0-726F-4276-B0F1-36CE8C986276}" srcOrd="6" destOrd="0" presId="urn:microsoft.com/office/officeart/2005/8/layout/vList2"/>
    <dgm:cxn modelId="{4FA48DC5-0B83-486D-BB64-5C4E809FCC76}" type="presParOf" srcId="{67F5BE1B-CFDD-44D4-B849-B00F46BCF751}" destId="{FB492C18-4CBB-49A1-A0A4-6EBAB3892A03}" srcOrd="7" destOrd="0" presId="urn:microsoft.com/office/officeart/2005/8/layout/vList2"/>
    <dgm:cxn modelId="{587EE872-90C3-4D77-B6FD-CE2F5E3E87CC}" type="presParOf" srcId="{67F5BE1B-CFDD-44D4-B849-B00F46BCF751}" destId="{D12F2ABB-0D0E-4FC6-968F-97BE57AE50ED}" srcOrd="8" destOrd="0" presId="urn:microsoft.com/office/officeart/2005/8/layout/vList2"/>
    <dgm:cxn modelId="{ED5F7378-9A8D-4D2F-9150-156A08D2B4C7}" type="presParOf" srcId="{67F5BE1B-CFDD-44D4-B849-B00F46BCF751}" destId="{62A8BBF9-1D53-49A6-B61A-7215AD5CD3E8}" srcOrd="9" destOrd="0" presId="urn:microsoft.com/office/officeart/2005/8/layout/vList2"/>
    <dgm:cxn modelId="{4F89D59F-D2AE-4C3B-91E8-948A60BA57E3}" type="presParOf" srcId="{67F5BE1B-CFDD-44D4-B849-B00F46BCF751}" destId="{EC0A7D46-9259-4ECB-99E4-513E560C85B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E32D64-856B-4BED-91A3-296C69A4036F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>
        <a:scene3d>
          <a:camera prst="orthographicFront"/>
          <a:lightRig rig="threePt" dir="t">
            <a:rot lat="0" lon="0" rev="3600000"/>
          </a:lightRig>
        </a:scene3d>
      </dgm:spPr>
    </dgm:pt>
    <dgm:pt modelId="{4B349F4E-F4A1-43B3-868C-EA47E39A65D4}">
      <dgm:prSet phldrT="[Text]" custT="1"/>
      <dgm:spPr>
        <a:solidFill>
          <a:schemeClr val="accent1">
            <a:lumMod val="20000"/>
            <a:lumOff val="80000"/>
          </a:schemeClr>
        </a:solidFill>
        <a:ln w="19050">
          <a:noFill/>
        </a:ln>
        <a:effectLst>
          <a:outerShdw blurRad="127000" dist="63500" dir="2700000" algn="ct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3600000"/>
          </a:lightRig>
        </a:scene3d>
        <a:sp3d>
          <a:bevelT w="63500" h="25400" prst="coolSlant"/>
        </a:sp3d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Общая информация</a:t>
          </a:r>
          <a:endParaRPr lang="en-GB" sz="1100" b="1" dirty="0">
            <a:solidFill>
              <a:srgbClr val="0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D0069E30-B370-4E1C-8AB0-99FCEF775321}" type="parTrans" cxnId="{BB2A4847-ADAB-4DE1-B451-20E24EE446CB}">
      <dgm:prSet/>
      <dgm:spPr/>
      <dgm:t>
        <a:bodyPr/>
        <a:lstStyle/>
        <a:p>
          <a:endParaRPr lang="en-GB" sz="1100"/>
        </a:p>
      </dgm:t>
    </dgm:pt>
    <dgm:pt modelId="{0F0F7278-34C7-4455-966F-1D5D5C4ED7BF}" type="sibTrans" cxnId="{BB2A4847-ADAB-4DE1-B451-20E24EE446CB}">
      <dgm:prSet/>
      <dgm:spPr/>
      <dgm:t>
        <a:bodyPr/>
        <a:lstStyle/>
        <a:p>
          <a:endParaRPr lang="en-GB" sz="1100"/>
        </a:p>
      </dgm:t>
    </dgm:pt>
    <dgm:pt modelId="{E5991905-34F1-40E9-847B-2536944E0376}">
      <dgm:prSet phldrT="[Text]" custT="1"/>
      <dgm:spPr>
        <a:solidFill>
          <a:schemeClr val="accent1">
            <a:lumMod val="40000"/>
            <a:lumOff val="60000"/>
          </a:schemeClr>
        </a:solidFill>
        <a:ln w="19050">
          <a:noFill/>
        </a:ln>
        <a:effectLst>
          <a:outerShdw blurRad="127000" dist="63500" dir="2700000" algn="ct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3600000"/>
          </a:lightRig>
        </a:scene3d>
        <a:sp3d>
          <a:bevelT w="63500" h="25400" prst="coolSlant"/>
        </a:sp3d>
      </dgm:spPr>
      <dgm:t>
        <a:bodyPr/>
        <a:lstStyle/>
        <a:p>
          <a:r>
            <a:rPr lang="ru-RU" sz="1100" b="1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Информация об услугах</a:t>
          </a:r>
          <a:endParaRPr lang="en-GB" sz="1100" b="1" dirty="0"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D1889309-190E-4E14-9453-1CE5003BC41F}" type="parTrans" cxnId="{FC2D5F38-A0E1-4E6D-9423-87ABB850CF26}">
      <dgm:prSet/>
      <dgm:spPr/>
      <dgm:t>
        <a:bodyPr/>
        <a:lstStyle/>
        <a:p>
          <a:endParaRPr lang="en-GB" sz="1100"/>
        </a:p>
      </dgm:t>
    </dgm:pt>
    <dgm:pt modelId="{BFC8CC5E-947D-4C79-A87E-DB90C9FCA49C}" type="sibTrans" cxnId="{FC2D5F38-A0E1-4E6D-9423-87ABB850CF26}">
      <dgm:prSet/>
      <dgm:spPr/>
      <dgm:t>
        <a:bodyPr/>
        <a:lstStyle/>
        <a:p>
          <a:endParaRPr lang="en-GB" sz="1100"/>
        </a:p>
      </dgm:t>
    </dgm:pt>
    <dgm:pt modelId="{C09BCF04-17DF-4CEF-A966-04D195AE7C05}">
      <dgm:prSet phldrT="[Text]" custT="1"/>
      <dgm:spPr>
        <a:solidFill>
          <a:schemeClr val="accent1">
            <a:lumMod val="75000"/>
          </a:schemeClr>
        </a:solidFill>
        <a:ln w="19050">
          <a:noFill/>
        </a:ln>
        <a:effectLst>
          <a:outerShdw blurRad="127000" dist="63500" dir="2700000" algn="ct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3600000"/>
          </a:lightRig>
        </a:scene3d>
        <a:sp3d>
          <a:bevelT w="63500" h="25400" prst="coolSlant"/>
        </a:sp3d>
      </dgm:spPr>
      <dgm:t>
        <a:bodyPr/>
        <a:lstStyle/>
        <a:p>
          <a:r>
            <a:rPr lang="ru-RU" sz="1100" b="1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Дополнительные сервисы</a:t>
          </a:r>
          <a:endParaRPr lang="en-GB" sz="1100" b="1" dirty="0"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500E329B-F242-4D75-9C5F-313E950865B9}" type="parTrans" cxnId="{24356A0C-60B4-47C6-94B3-A1ED868775FD}">
      <dgm:prSet/>
      <dgm:spPr/>
      <dgm:t>
        <a:bodyPr/>
        <a:lstStyle/>
        <a:p>
          <a:endParaRPr lang="en-GB" sz="1100"/>
        </a:p>
      </dgm:t>
    </dgm:pt>
    <dgm:pt modelId="{A51F8986-69C7-4129-931E-E08B316B0C08}" type="sibTrans" cxnId="{24356A0C-60B4-47C6-94B3-A1ED868775FD}">
      <dgm:prSet/>
      <dgm:spPr/>
      <dgm:t>
        <a:bodyPr/>
        <a:lstStyle/>
        <a:p>
          <a:endParaRPr lang="en-GB" sz="1100"/>
        </a:p>
      </dgm:t>
    </dgm:pt>
    <dgm:pt modelId="{C14A59C3-EC9D-4172-8C96-13D0AC6A74C3}">
      <dgm:prSet phldrT="[Text]" custT="1"/>
      <dgm:spPr>
        <a:solidFill>
          <a:schemeClr val="accent1">
            <a:lumMod val="60000"/>
            <a:lumOff val="40000"/>
          </a:schemeClr>
        </a:solidFill>
        <a:ln w="19050">
          <a:noFill/>
        </a:ln>
        <a:effectLst>
          <a:outerShdw blurRad="127000" dist="63500" dir="2700000" algn="ct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3600000"/>
          </a:lightRig>
        </a:scene3d>
        <a:sp3d>
          <a:bevelT w="63500" h="25400" prst="coolSlant"/>
        </a:sp3d>
      </dgm:spPr>
      <dgm:t>
        <a:bodyPr/>
        <a:lstStyle/>
        <a:p>
          <a:r>
            <a:rPr lang="ru-RU" sz="1100" b="1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Информация о специалистах</a:t>
          </a:r>
          <a:endParaRPr lang="en-GB" sz="1100" b="1" dirty="0"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A2524989-959B-4E96-94B2-D33019071F2B}" type="sibTrans" cxnId="{4A8F4764-A92C-48FB-BC5D-A30602931790}">
      <dgm:prSet/>
      <dgm:spPr/>
      <dgm:t>
        <a:bodyPr/>
        <a:lstStyle/>
        <a:p>
          <a:endParaRPr lang="en-GB" sz="1100"/>
        </a:p>
      </dgm:t>
    </dgm:pt>
    <dgm:pt modelId="{4C927ABF-B3DF-44E9-9069-0859DBADA90C}" type="parTrans" cxnId="{4A8F4764-A92C-48FB-BC5D-A30602931790}">
      <dgm:prSet/>
      <dgm:spPr/>
      <dgm:t>
        <a:bodyPr/>
        <a:lstStyle/>
        <a:p>
          <a:endParaRPr lang="en-GB" sz="1100"/>
        </a:p>
      </dgm:t>
    </dgm:pt>
    <dgm:pt modelId="{05003351-4BD4-4C15-B59B-81A252FD6DDA}">
      <dgm:prSet phldrT="[Text]" custT="1"/>
      <dgm:spPr>
        <a:solidFill>
          <a:schemeClr val="accent1">
            <a:lumMod val="50000"/>
          </a:schemeClr>
        </a:solidFill>
        <a:ln w="19050">
          <a:noFill/>
        </a:ln>
        <a:effectLst>
          <a:outerShdw blurRad="127000" dist="63500" dir="2700000" algn="ct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3600000"/>
          </a:lightRig>
        </a:scene3d>
        <a:sp3d>
          <a:bevelT w="63500" h="25400" prst="coolSlant"/>
        </a:sp3d>
      </dgm:spPr>
      <dgm:t>
        <a:bodyPr/>
        <a:lstStyle/>
        <a:p>
          <a:r>
            <a:rPr lang="ru-RU" sz="1100" b="1" noProof="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Удобство навигации</a:t>
          </a:r>
          <a:endParaRPr lang="en-US" sz="1100" b="1" noProof="0" dirty="0"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AD86878F-C61F-48F9-A560-303DECE45FF7}" type="parTrans" cxnId="{B5A847F2-A30C-468A-929B-0A121F55673A}">
      <dgm:prSet/>
      <dgm:spPr/>
      <dgm:t>
        <a:bodyPr/>
        <a:lstStyle/>
        <a:p>
          <a:endParaRPr lang="de-DE" sz="1100"/>
        </a:p>
      </dgm:t>
    </dgm:pt>
    <dgm:pt modelId="{D683A57C-B0A0-47CF-AC6B-9679BF1FC1BB}" type="sibTrans" cxnId="{B5A847F2-A30C-468A-929B-0A121F55673A}">
      <dgm:prSet/>
      <dgm:spPr/>
      <dgm:t>
        <a:bodyPr/>
        <a:lstStyle/>
        <a:p>
          <a:endParaRPr lang="de-DE" sz="1100"/>
        </a:p>
      </dgm:t>
    </dgm:pt>
    <dgm:pt modelId="{48DF8CBF-5C47-484C-8A8F-6EC808DF0736}">
      <dgm:prSet phldrT="[Text]" custT="1"/>
      <dgm:spPr>
        <a:solidFill>
          <a:schemeClr val="accent1"/>
        </a:solidFill>
        <a:ln w="19050">
          <a:noFill/>
        </a:ln>
        <a:effectLst>
          <a:outerShdw blurRad="127000" dist="63500" dir="2700000" algn="ct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3600000"/>
          </a:lightRig>
        </a:scene3d>
        <a:sp3d>
          <a:bevelT w="63500" h="25400" prst="coolSlant"/>
        </a:sp3d>
      </dgm:spPr>
      <dgm:t>
        <a:bodyPr/>
        <a:lstStyle/>
        <a:p>
          <a:r>
            <a:rPr lang="ru-RU" sz="1100" b="1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Обратная связь</a:t>
          </a:r>
          <a:endParaRPr lang="en-GB" sz="1100" b="1" dirty="0"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BDC0EEB2-81B8-4C0A-BCEC-13D5E27F2E41}" type="sibTrans" cxnId="{9D89BCB3-941D-406B-99B5-CADDAF98782D}">
      <dgm:prSet/>
      <dgm:spPr/>
      <dgm:t>
        <a:bodyPr/>
        <a:lstStyle/>
        <a:p>
          <a:endParaRPr lang="en-GB" sz="1100"/>
        </a:p>
      </dgm:t>
    </dgm:pt>
    <dgm:pt modelId="{0C7D75F4-11D2-468B-BC92-B67788D3DC3A}" type="parTrans" cxnId="{9D89BCB3-941D-406B-99B5-CADDAF98782D}">
      <dgm:prSet/>
      <dgm:spPr/>
      <dgm:t>
        <a:bodyPr/>
        <a:lstStyle/>
        <a:p>
          <a:endParaRPr lang="en-GB" sz="1100"/>
        </a:p>
      </dgm:t>
    </dgm:pt>
    <dgm:pt modelId="{20778FE0-90FF-438D-889E-2A9F4086156A}" type="pres">
      <dgm:prSet presAssocID="{62E32D64-856B-4BED-91A3-296C69A4036F}" presName="Name0" presStyleCnt="0">
        <dgm:presLayoutVars>
          <dgm:dir/>
          <dgm:animLvl val="lvl"/>
          <dgm:resizeHandles val="exact"/>
        </dgm:presLayoutVars>
      </dgm:prSet>
      <dgm:spPr/>
    </dgm:pt>
    <dgm:pt modelId="{FD39E38B-2B78-41D9-8FFD-8A55971E26B5}" type="pres">
      <dgm:prSet presAssocID="{4B349F4E-F4A1-43B3-868C-EA47E39A65D4}" presName="parTxOnly" presStyleLbl="node1" presStyleIdx="0" presStyleCnt="6" custLinFactNeighborX="18735" custLinFactNeighborY="0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de-DE"/>
        </a:p>
      </dgm:t>
    </dgm:pt>
    <dgm:pt modelId="{9FFCD2A5-C727-41C4-9B5E-A77172E29632}" type="pres">
      <dgm:prSet presAssocID="{0F0F7278-34C7-4455-966F-1D5D5C4ED7BF}" presName="parTxOnlySpace" presStyleCnt="0"/>
      <dgm:spPr>
        <a:scene3d>
          <a:camera prst="orthographicFront"/>
          <a:lightRig rig="threePt" dir="t">
            <a:rot lat="0" lon="0" rev="3600000"/>
          </a:lightRig>
        </a:scene3d>
        <a:sp3d>
          <a:bevelT w="63500" h="25400"/>
        </a:sp3d>
      </dgm:spPr>
    </dgm:pt>
    <dgm:pt modelId="{C6D8DA41-585B-4841-A9E1-22A650B9CB23}" type="pres">
      <dgm:prSet presAssocID="{E5991905-34F1-40E9-847B-2536944E0376}" presName="parTxOnly" presStyleLbl="node1" presStyleIdx="1" presStyleCnt="6" custLinFactNeighborX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E41CEB-1B14-48BD-87E7-DFBCE1935A0A}" type="pres">
      <dgm:prSet presAssocID="{BFC8CC5E-947D-4C79-A87E-DB90C9FCA49C}" presName="parTxOnlySpace" presStyleCnt="0"/>
      <dgm:spPr>
        <a:scene3d>
          <a:camera prst="orthographicFront"/>
          <a:lightRig rig="threePt" dir="t">
            <a:rot lat="0" lon="0" rev="3600000"/>
          </a:lightRig>
        </a:scene3d>
        <a:sp3d>
          <a:bevelT w="63500" h="25400"/>
        </a:sp3d>
      </dgm:spPr>
    </dgm:pt>
    <dgm:pt modelId="{45FC9A7D-8C48-4776-8FF5-F50BA5694278}" type="pres">
      <dgm:prSet presAssocID="{C14A59C3-EC9D-4172-8C96-13D0AC6A74C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EF2C65C-189C-40CA-B6AF-25F80633358A}" type="pres">
      <dgm:prSet presAssocID="{A2524989-959B-4E96-94B2-D33019071F2B}" presName="parTxOnlySpace" presStyleCnt="0"/>
      <dgm:spPr>
        <a:scene3d>
          <a:camera prst="orthographicFront"/>
          <a:lightRig rig="threePt" dir="t">
            <a:rot lat="0" lon="0" rev="3600000"/>
          </a:lightRig>
        </a:scene3d>
        <a:sp3d>
          <a:bevelT w="63500" h="25400"/>
        </a:sp3d>
      </dgm:spPr>
    </dgm:pt>
    <dgm:pt modelId="{331B48F5-61EA-4C4E-AE61-BF79BCE4ECB9}" type="pres">
      <dgm:prSet presAssocID="{48DF8CBF-5C47-484C-8A8F-6EC808DF0736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03A39F3-80AC-483A-A4A8-8B1770367D20}" type="pres">
      <dgm:prSet presAssocID="{BDC0EEB2-81B8-4C0A-BCEC-13D5E27F2E41}" presName="parTxOnlySpace" presStyleCnt="0"/>
      <dgm:spPr>
        <a:scene3d>
          <a:camera prst="orthographicFront"/>
          <a:lightRig rig="threePt" dir="t">
            <a:rot lat="0" lon="0" rev="3600000"/>
          </a:lightRig>
        </a:scene3d>
        <a:sp3d>
          <a:bevelT w="63500" h="25400"/>
        </a:sp3d>
      </dgm:spPr>
    </dgm:pt>
    <dgm:pt modelId="{BCFE3944-67CD-4EC8-B37D-8E8A29FAE3C6}" type="pres">
      <dgm:prSet presAssocID="{C09BCF04-17DF-4CEF-A966-04D195AE7C05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CB5D8B5-186D-430C-B114-D81A7C676DED}" type="pres">
      <dgm:prSet presAssocID="{A51F8986-69C7-4129-931E-E08B316B0C08}" presName="parTxOnlySpace" presStyleCnt="0"/>
      <dgm:spPr>
        <a:scene3d>
          <a:camera prst="orthographicFront"/>
          <a:lightRig rig="threePt" dir="t">
            <a:rot lat="0" lon="0" rev="3600000"/>
          </a:lightRig>
        </a:scene3d>
        <a:sp3d>
          <a:bevelT w="63500" h="25400"/>
        </a:sp3d>
      </dgm:spPr>
    </dgm:pt>
    <dgm:pt modelId="{8F750897-387D-4002-B97E-1E7F7DC42F2A}" type="pres">
      <dgm:prSet presAssocID="{05003351-4BD4-4C15-B59B-81A252FD6DDA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D396CAB-9296-42F2-98A0-5CABDC65BCD9}" type="presOf" srcId="{C09BCF04-17DF-4CEF-A966-04D195AE7C05}" destId="{BCFE3944-67CD-4EC8-B37D-8E8A29FAE3C6}" srcOrd="0" destOrd="0" presId="urn:microsoft.com/office/officeart/2005/8/layout/chevron1"/>
    <dgm:cxn modelId="{FC2D5F38-A0E1-4E6D-9423-87ABB850CF26}" srcId="{62E32D64-856B-4BED-91A3-296C69A4036F}" destId="{E5991905-34F1-40E9-847B-2536944E0376}" srcOrd="1" destOrd="0" parTransId="{D1889309-190E-4E14-9453-1CE5003BC41F}" sibTransId="{BFC8CC5E-947D-4C79-A87E-DB90C9FCA49C}"/>
    <dgm:cxn modelId="{F82AD58F-024E-424B-A513-CD7D77BAD7C8}" type="presOf" srcId="{48DF8CBF-5C47-484C-8A8F-6EC808DF0736}" destId="{331B48F5-61EA-4C4E-AE61-BF79BCE4ECB9}" srcOrd="0" destOrd="0" presId="urn:microsoft.com/office/officeart/2005/8/layout/chevron1"/>
    <dgm:cxn modelId="{E5B54DF0-87F1-4C29-BB92-233AE9D793A6}" type="presOf" srcId="{E5991905-34F1-40E9-847B-2536944E0376}" destId="{C6D8DA41-585B-4841-A9E1-22A650B9CB23}" srcOrd="0" destOrd="0" presId="urn:microsoft.com/office/officeart/2005/8/layout/chevron1"/>
    <dgm:cxn modelId="{B5A847F2-A30C-468A-929B-0A121F55673A}" srcId="{62E32D64-856B-4BED-91A3-296C69A4036F}" destId="{05003351-4BD4-4C15-B59B-81A252FD6DDA}" srcOrd="5" destOrd="0" parTransId="{AD86878F-C61F-48F9-A560-303DECE45FF7}" sibTransId="{D683A57C-B0A0-47CF-AC6B-9679BF1FC1BB}"/>
    <dgm:cxn modelId="{25A45C38-5CEE-4219-9482-CF61F3767E8C}" type="presOf" srcId="{62E32D64-856B-4BED-91A3-296C69A4036F}" destId="{20778FE0-90FF-438D-889E-2A9F4086156A}" srcOrd="0" destOrd="0" presId="urn:microsoft.com/office/officeart/2005/8/layout/chevron1"/>
    <dgm:cxn modelId="{BB2A4847-ADAB-4DE1-B451-20E24EE446CB}" srcId="{62E32D64-856B-4BED-91A3-296C69A4036F}" destId="{4B349F4E-F4A1-43B3-868C-EA47E39A65D4}" srcOrd="0" destOrd="0" parTransId="{D0069E30-B370-4E1C-8AB0-99FCEF775321}" sibTransId="{0F0F7278-34C7-4455-966F-1D5D5C4ED7BF}"/>
    <dgm:cxn modelId="{4A8F4764-A92C-48FB-BC5D-A30602931790}" srcId="{62E32D64-856B-4BED-91A3-296C69A4036F}" destId="{C14A59C3-EC9D-4172-8C96-13D0AC6A74C3}" srcOrd="2" destOrd="0" parTransId="{4C927ABF-B3DF-44E9-9069-0859DBADA90C}" sibTransId="{A2524989-959B-4E96-94B2-D33019071F2B}"/>
    <dgm:cxn modelId="{24356A0C-60B4-47C6-94B3-A1ED868775FD}" srcId="{62E32D64-856B-4BED-91A3-296C69A4036F}" destId="{C09BCF04-17DF-4CEF-A966-04D195AE7C05}" srcOrd="4" destOrd="0" parTransId="{500E329B-F242-4D75-9C5F-313E950865B9}" sibTransId="{A51F8986-69C7-4129-931E-E08B316B0C08}"/>
    <dgm:cxn modelId="{8D10B0EE-B99A-4C99-8F23-91BEFB259604}" type="presOf" srcId="{4B349F4E-F4A1-43B3-868C-EA47E39A65D4}" destId="{FD39E38B-2B78-41D9-8FFD-8A55971E26B5}" srcOrd="0" destOrd="0" presId="urn:microsoft.com/office/officeart/2005/8/layout/chevron1"/>
    <dgm:cxn modelId="{8DEECD98-75BB-4D4C-96B7-1DCBDA5BB063}" type="presOf" srcId="{05003351-4BD4-4C15-B59B-81A252FD6DDA}" destId="{8F750897-387D-4002-B97E-1E7F7DC42F2A}" srcOrd="0" destOrd="0" presId="urn:microsoft.com/office/officeart/2005/8/layout/chevron1"/>
    <dgm:cxn modelId="{9D89BCB3-941D-406B-99B5-CADDAF98782D}" srcId="{62E32D64-856B-4BED-91A3-296C69A4036F}" destId="{48DF8CBF-5C47-484C-8A8F-6EC808DF0736}" srcOrd="3" destOrd="0" parTransId="{0C7D75F4-11D2-468B-BC92-B67788D3DC3A}" sibTransId="{BDC0EEB2-81B8-4C0A-BCEC-13D5E27F2E41}"/>
    <dgm:cxn modelId="{7E94BCBD-1ED9-4787-A6DC-8FCFC596938C}" type="presOf" srcId="{C14A59C3-EC9D-4172-8C96-13D0AC6A74C3}" destId="{45FC9A7D-8C48-4776-8FF5-F50BA5694278}" srcOrd="0" destOrd="0" presId="urn:microsoft.com/office/officeart/2005/8/layout/chevron1"/>
    <dgm:cxn modelId="{DCD11EE1-1EC2-40EC-A5E3-29DBBBF4EB71}" type="presParOf" srcId="{20778FE0-90FF-438D-889E-2A9F4086156A}" destId="{FD39E38B-2B78-41D9-8FFD-8A55971E26B5}" srcOrd="0" destOrd="0" presId="urn:microsoft.com/office/officeart/2005/8/layout/chevron1"/>
    <dgm:cxn modelId="{17209843-FE46-43A1-81CB-D69686AC9509}" type="presParOf" srcId="{20778FE0-90FF-438D-889E-2A9F4086156A}" destId="{9FFCD2A5-C727-41C4-9B5E-A77172E29632}" srcOrd="1" destOrd="0" presId="urn:microsoft.com/office/officeart/2005/8/layout/chevron1"/>
    <dgm:cxn modelId="{CA153D2C-9BAA-442B-A032-50F15E0BDC0A}" type="presParOf" srcId="{20778FE0-90FF-438D-889E-2A9F4086156A}" destId="{C6D8DA41-585B-4841-A9E1-22A650B9CB23}" srcOrd="2" destOrd="0" presId="urn:microsoft.com/office/officeart/2005/8/layout/chevron1"/>
    <dgm:cxn modelId="{CEF4C11F-52EA-476E-800A-551F5E2633A7}" type="presParOf" srcId="{20778FE0-90FF-438D-889E-2A9F4086156A}" destId="{DCE41CEB-1B14-48BD-87E7-DFBCE1935A0A}" srcOrd="3" destOrd="0" presId="urn:microsoft.com/office/officeart/2005/8/layout/chevron1"/>
    <dgm:cxn modelId="{0A93E813-355A-47F3-8986-33DE203592C8}" type="presParOf" srcId="{20778FE0-90FF-438D-889E-2A9F4086156A}" destId="{45FC9A7D-8C48-4776-8FF5-F50BA5694278}" srcOrd="4" destOrd="0" presId="urn:microsoft.com/office/officeart/2005/8/layout/chevron1"/>
    <dgm:cxn modelId="{CA4E4357-5032-44C6-BBB3-F812A882BCE8}" type="presParOf" srcId="{20778FE0-90FF-438D-889E-2A9F4086156A}" destId="{DEF2C65C-189C-40CA-B6AF-25F80633358A}" srcOrd="5" destOrd="0" presId="urn:microsoft.com/office/officeart/2005/8/layout/chevron1"/>
    <dgm:cxn modelId="{2BC04E49-1975-41A1-8138-282564C420A5}" type="presParOf" srcId="{20778FE0-90FF-438D-889E-2A9F4086156A}" destId="{331B48F5-61EA-4C4E-AE61-BF79BCE4ECB9}" srcOrd="6" destOrd="0" presId="urn:microsoft.com/office/officeart/2005/8/layout/chevron1"/>
    <dgm:cxn modelId="{0836C131-26BF-4F52-BFDE-7B3A38EF0020}" type="presParOf" srcId="{20778FE0-90FF-438D-889E-2A9F4086156A}" destId="{003A39F3-80AC-483A-A4A8-8B1770367D20}" srcOrd="7" destOrd="0" presId="urn:microsoft.com/office/officeart/2005/8/layout/chevron1"/>
    <dgm:cxn modelId="{726049A1-E8B0-4CF3-A3C4-927A1E7B2BFA}" type="presParOf" srcId="{20778FE0-90FF-438D-889E-2A9F4086156A}" destId="{BCFE3944-67CD-4EC8-B37D-8E8A29FAE3C6}" srcOrd="8" destOrd="0" presId="urn:microsoft.com/office/officeart/2005/8/layout/chevron1"/>
    <dgm:cxn modelId="{8CFAE271-C9D5-4951-80A4-0B576B081E41}" type="presParOf" srcId="{20778FE0-90FF-438D-889E-2A9F4086156A}" destId="{FCB5D8B5-186D-430C-B114-D81A7C676DED}" srcOrd="9" destOrd="0" presId="urn:microsoft.com/office/officeart/2005/8/layout/chevron1"/>
    <dgm:cxn modelId="{CFB6D336-8762-48CF-AED5-5322C159B5D7}" type="presParOf" srcId="{20778FE0-90FF-438D-889E-2A9F4086156A}" destId="{8F750897-387D-4002-B97E-1E7F7DC42F2A}" srcOrd="10" destOrd="0" presId="urn:microsoft.com/office/officeart/2005/8/layout/chevron1"/>
  </dgm:cxnLst>
  <dgm:bg>
    <a:noFill/>
    <a:effectLst/>
  </dgm:bg>
  <dgm:whole>
    <a:effectLst>
      <a:reflection blurRad="6350" stA="50000" endA="300" endPos="550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149BA6-A7A5-41B2-BA66-F6B255146B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968D572-1016-4D15-A90E-A8573A7294FC}">
      <dgm:prSet/>
      <dgm:spPr/>
      <dgm:t>
        <a:bodyPr/>
        <a:lstStyle/>
        <a:p>
          <a:pPr rtl="0"/>
          <a:r>
            <a:rPr lang="ru-RU" dirty="0" smtClean="0"/>
            <a:t>В целом опрошенные посетители оцениваемых учреждений здравоохранения удовлетворены качеством медицинского обслуживания. </a:t>
          </a:r>
          <a:endParaRPr lang="ru-RU" dirty="0"/>
        </a:p>
      </dgm:t>
    </dgm:pt>
    <dgm:pt modelId="{1704FC44-DBCF-4760-B9C8-1832E2F08561}" type="parTrans" cxnId="{591B3459-AAFA-4058-AED5-A8720275F56C}">
      <dgm:prSet/>
      <dgm:spPr/>
      <dgm:t>
        <a:bodyPr/>
        <a:lstStyle/>
        <a:p>
          <a:endParaRPr lang="ru-RU"/>
        </a:p>
      </dgm:t>
    </dgm:pt>
    <dgm:pt modelId="{89718383-6A9A-4FB0-8D0E-D3742AD72DD3}" type="sibTrans" cxnId="{591B3459-AAFA-4058-AED5-A8720275F56C}">
      <dgm:prSet/>
      <dgm:spPr/>
      <dgm:t>
        <a:bodyPr/>
        <a:lstStyle/>
        <a:p>
          <a:endParaRPr lang="ru-RU"/>
        </a:p>
      </dgm:t>
    </dgm:pt>
    <dgm:pt modelId="{5EEC9318-314D-46C2-AB8B-850B65AFD346}">
      <dgm:prSet/>
      <dgm:spPr/>
      <dgm:t>
        <a:bodyPr/>
        <a:lstStyle/>
        <a:p>
          <a:pPr rtl="0"/>
          <a:r>
            <a:rPr lang="ru-RU" dirty="0" smtClean="0"/>
            <a:t>Средний срок записи (временной промежуток между днем записи и днем приема) составляет </a:t>
          </a:r>
          <a:r>
            <a:rPr lang="ru-RU" b="1" dirty="0" smtClean="0"/>
            <a:t>4,8</a:t>
          </a:r>
          <a:r>
            <a:rPr lang="ru-RU" dirty="0" smtClean="0"/>
            <a:t> дня.</a:t>
          </a:r>
          <a:endParaRPr lang="ru-RU" dirty="0"/>
        </a:p>
      </dgm:t>
    </dgm:pt>
    <dgm:pt modelId="{CD4CFD50-BF19-4EB8-BE8F-03F13FBF404B}" type="parTrans" cxnId="{8CFDF0E5-6F4A-4D67-84BE-89D80D60FAA7}">
      <dgm:prSet/>
      <dgm:spPr/>
      <dgm:t>
        <a:bodyPr/>
        <a:lstStyle/>
        <a:p>
          <a:endParaRPr lang="ru-RU"/>
        </a:p>
      </dgm:t>
    </dgm:pt>
    <dgm:pt modelId="{85C0A34A-5393-4CC1-8B9E-65A238E89D6C}" type="sibTrans" cxnId="{8CFDF0E5-6F4A-4D67-84BE-89D80D60FAA7}">
      <dgm:prSet/>
      <dgm:spPr/>
      <dgm:t>
        <a:bodyPr/>
        <a:lstStyle/>
        <a:p>
          <a:endParaRPr lang="ru-RU"/>
        </a:p>
      </dgm:t>
    </dgm:pt>
    <dgm:pt modelId="{A13EA59F-D125-4475-83CA-91DF4BADE7C6}">
      <dgm:prSet/>
      <dgm:spPr/>
      <dgm:t>
        <a:bodyPr/>
        <a:lstStyle/>
        <a:p>
          <a:pPr rtl="0"/>
          <a:r>
            <a:rPr lang="ru-RU" dirty="0" smtClean="0"/>
            <a:t>Среднее время, которое опрошенные проводят в очередях в ожидании приема специалиста, составляет </a:t>
          </a:r>
          <a:r>
            <a:rPr lang="ru-RU" b="1" dirty="0" smtClean="0"/>
            <a:t>24 </a:t>
          </a:r>
          <a:r>
            <a:rPr lang="ru-RU" dirty="0" smtClean="0"/>
            <a:t>минуты.</a:t>
          </a:r>
          <a:endParaRPr lang="ru-RU" dirty="0"/>
        </a:p>
      </dgm:t>
    </dgm:pt>
    <dgm:pt modelId="{94AFFA23-1ABB-4530-A717-EE8CB0F53244}" type="parTrans" cxnId="{E0B43C21-3BCB-4221-8D2E-1F0FDC4C4D52}">
      <dgm:prSet/>
      <dgm:spPr/>
      <dgm:t>
        <a:bodyPr/>
        <a:lstStyle/>
        <a:p>
          <a:endParaRPr lang="ru-RU"/>
        </a:p>
      </dgm:t>
    </dgm:pt>
    <dgm:pt modelId="{D501B61B-A4F1-4CFE-9A59-7DBAA241AD67}" type="sibTrans" cxnId="{E0B43C21-3BCB-4221-8D2E-1F0FDC4C4D52}">
      <dgm:prSet/>
      <dgm:spPr/>
      <dgm:t>
        <a:bodyPr/>
        <a:lstStyle/>
        <a:p>
          <a:endParaRPr lang="ru-RU"/>
        </a:p>
      </dgm:t>
    </dgm:pt>
    <dgm:pt modelId="{16012659-60ED-48B1-AEDE-FC6C3ED39816}">
      <dgm:prSet/>
      <dgm:spPr/>
      <dgm:t>
        <a:bodyPr/>
        <a:lstStyle/>
        <a:p>
          <a:pPr rtl="0"/>
          <a:r>
            <a:rPr lang="ru-RU" dirty="0" smtClean="0"/>
            <a:t>Средняя продолжительность приема специалистом учреждения составляет </a:t>
          </a:r>
          <a:r>
            <a:rPr lang="ru-RU" b="1" dirty="0" smtClean="0"/>
            <a:t>15</a:t>
          </a:r>
          <a:r>
            <a:rPr lang="ru-RU" dirty="0" smtClean="0"/>
            <a:t> минут.</a:t>
          </a:r>
          <a:endParaRPr lang="ru-RU" dirty="0"/>
        </a:p>
      </dgm:t>
    </dgm:pt>
    <dgm:pt modelId="{D717269A-BC51-48FD-B5B5-A138C7D4E18C}" type="parTrans" cxnId="{E1970D6F-CCBC-43B5-AD79-7779F6469C9A}">
      <dgm:prSet/>
      <dgm:spPr/>
      <dgm:t>
        <a:bodyPr/>
        <a:lstStyle/>
        <a:p>
          <a:endParaRPr lang="ru-RU"/>
        </a:p>
      </dgm:t>
    </dgm:pt>
    <dgm:pt modelId="{3148FBC4-396B-42F1-AEB6-60337945D0F0}" type="sibTrans" cxnId="{E1970D6F-CCBC-43B5-AD79-7779F6469C9A}">
      <dgm:prSet/>
      <dgm:spPr/>
      <dgm:t>
        <a:bodyPr/>
        <a:lstStyle/>
        <a:p>
          <a:endParaRPr lang="ru-RU"/>
        </a:p>
      </dgm:t>
    </dgm:pt>
    <dgm:pt modelId="{9747183D-8301-44DF-BD35-7AA4BCE597C6}">
      <dgm:prSet/>
      <dgm:spPr/>
      <dgm:t>
        <a:bodyPr/>
        <a:lstStyle/>
        <a:p>
          <a:pPr rtl="0"/>
          <a:r>
            <a:rPr lang="ru-RU" dirty="0" smtClean="0"/>
            <a:t>Отношение врача и медицинского персонала к пациенту оценивается  пациентами во всех учреждениях как доброжелательное. </a:t>
          </a:r>
          <a:endParaRPr lang="ru-RU" dirty="0"/>
        </a:p>
      </dgm:t>
    </dgm:pt>
    <dgm:pt modelId="{5713F699-D1E5-43EB-906C-25517798ADF8}" type="parTrans" cxnId="{2E85977C-E905-479B-ACAE-06940FBACDA9}">
      <dgm:prSet/>
      <dgm:spPr/>
      <dgm:t>
        <a:bodyPr/>
        <a:lstStyle/>
        <a:p>
          <a:endParaRPr lang="ru-RU"/>
        </a:p>
      </dgm:t>
    </dgm:pt>
    <dgm:pt modelId="{F276A8B6-A76D-4EED-A010-1B90BDAA2C3B}" type="sibTrans" cxnId="{2E85977C-E905-479B-ACAE-06940FBACDA9}">
      <dgm:prSet/>
      <dgm:spPr/>
      <dgm:t>
        <a:bodyPr/>
        <a:lstStyle/>
        <a:p>
          <a:endParaRPr lang="ru-RU"/>
        </a:p>
      </dgm:t>
    </dgm:pt>
    <dgm:pt modelId="{CF835215-1819-4F27-8073-4BCDBD8329FA}" type="pres">
      <dgm:prSet presAssocID="{1A149BA6-A7A5-41B2-BA66-F6B255146B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1B0E93-6820-437E-9326-A769F68DD2B9}" type="pres">
      <dgm:prSet presAssocID="{0968D572-1016-4D15-A90E-A8573A7294F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9FD8F-5331-4D0A-8E7D-599779ABA916}" type="pres">
      <dgm:prSet presAssocID="{89718383-6A9A-4FB0-8D0E-D3742AD72DD3}" presName="spacer" presStyleCnt="0"/>
      <dgm:spPr/>
    </dgm:pt>
    <dgm:pt modelId="{9425A1CE-837C-4F67-879B-627F6D3CF4E8}" type="pres">
      <dgm:prSet presAssocID="{5EEC9318-314D-46C2-AB8B-850B65AFD34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BB808-9F73-4394-8C69-19737F99E44C}" type="pres">
      <dgm:prSet presAssocID="{85C0A34A-5393-4CC1-8B9E-65A238E89D6C}" presName="spacer" presStyleCnt="0"/>
      <dgm:spPr/>
    </dgm:pt>
    <dgm:pt modelId="{34ACC2BC-5563-48A3-8969-61C9D8B8AD54}" type="pres">
      <dgm:prSet presAssocID="{A13EA59F-D125-4475-83CA-91DF4BADE7C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F3DAD-0EE1-4912-A9F8-0172180AB8EC}" type="pres">
      <dgm:prSet presAssocID="{D501B61B-A4F1-4CFE-9A59-7DBAA241AD67}" presName="spacer" presStyleCnt="0"/>
      <dgm:spPr/>
    </dgm:pt>
    <dgm:pt modelId="{DD6AE821-B374-4D48-8930-52F31B20D513}" type="pres">
      <dgm:prSet presAssocID="{16012659-60ED-48B1-AEDE-FC6C3ED3981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91A67-DCFA-4018-AD2B-8DEEBA560819}" type="pres">
      <dgm:prSet presAssocID="{3148FBC4-396B-42F1-AEB6-60337945D0F0}" presName="spacer" presStyleCnt="0"/>
      <dgm:spPr/>
    </dgm:pt>
    <dgm:pt modelId="{79493830-D519-4986-ACD7-FB9137DAD349}" type="pres">
      <dgm:prSet presAssocID="{9747183D-8301-44DF-BD35-7AA4BCE597C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B43C21-3BCB-4221-8D2E-1F0FDC4C4D52}" srcId="{1A149BA6-A7A5-41B2-BA66-F6B255146BF5}" destId="{A13EA59F-D125-4475-83CA-91DF4BADE7C6}" srcOrd="2" destOrd="0" parTransId="{94AFFA23-1ABB-4530-A717-EE8CB0F53244}" sibTransId="{D501B61B-A4F1-4CFE-9A59-7DBAA241AD67}"/>
    <dgm:cxn modelId="{61AE28CE-38F2-4F47-93BE-F119DC093EAD}" type="presOf" srcId="{1A149BA6-A7A5-41B2-BA66-F6B255146BF5}" destId="{CF835215-1819-4F27-8073-4BCDBD8329FA}" srcOrd="0" destOrd="0" presId="urn:microsoft.com/office/officeart/2005/8/layout/vList2"/>
    <dgm:cxn modelId="{D2A63F75-FBB3-411F-A1BC-30F3463550E9}" type="presOf" srcId="{A13EA59F-D125-4475-83CA-91DF4BADE7C6}" destId="{34ACC2BC-5563-48A3-8969-61C9D8B8AD54}" srcOrd="0" destOrd="0" presId="urn:microsoft.com/office/officeart/2005/8/layout/vList2"/>
    <dgm:cxn modelId="{E1970D6F-CCBC-43B5-AD79-7779F6469C9A}" srcId="{1A149BA6-A7A5-41B2-BA66-F6B255146BF5}" destId="{16012659-60ED-48B1-AEDE-FC6C3ED39816}" srcOrd="3" destOrd="0" parTransId="{D717269A-BC51-48FD-B5B5-A138C7D4E18C}" sibTransId="{3148FBC4-396B-42F1-AEB6-60337945D0F0}"/>
    <dgm:cxn modelId="{C4AD19A4-E43C-4C78-9590-E04129FA010E}" type="presOf" srcId="{16012659-60ED-48B1-AEDE-FC6C3ED39816}" destId="{DD6AE821-B374-4D48-8930-52F31B20D513}" srcOrd="0" destOrd="0" presId="urn:microsoft.com/office/officeart/2005/8/layout/vList2"/>
    <dgm:cxn modelId="{8E6F2C98-B476-4953-97D5-BA81780A3014}" type="presOf" srcId="{0968D572-1016-4D15-A90E-A8573A7294FC}" destId="{301B0E93-6820-437E-9326-A769F68DD2B9}" srcOrd="0" destOrd="0" presId="urn:microsoft.com/office/officeart/2005/8/layout/vList2"/>
    <dgm:cxn modelId="{970382EB-011D-44D2-B5A1-995BEF48D94C}" type="presOf" srcId="{9747183D-8301-44DF-BD35-7AA4BCE597C6}" destId="{79493830-D519-4986-ACD7-FB9137DAD349}" srcOrd="0" destOrd="0" presId="urn:microsoft.com/office/officeart/2005/8/layout/vList2"/>
    <dgm:cxn modelId="{591B3459-AAFA-4058-AED5-A8720275F56C}" srcId="{1A149BA6-A7A5-41B2-BA66-F6B255146BF5}" destId="{0968D572-1016-4D15-A90E-A8573A7294FC}" srcOrd="0" destOrd="0" parTransId="{1704FC44-DBCF-4760-B9C8-1832E2F08561}" sibTransId="{89718383-6A9A-4FB0-8D0E-D3742AD72DD3}"/>
    <dgm:cxn modelId="{8CFDF0E5-6F4A-4D67-84BE-89D80D60FAA7}" srcId="{1A149BA6-A7A5-41B2-BA66-F6B255146BF5}" destId="{5EEC9318-314D-46C2-AB8B-850B65AFD346}" srcOrd="1" destOrd="0" parTransId="{CD4CFD50-BF19-4EB8-BE8F-03F13FBF404B}" sibTransId="{85C0A34A-5393-4CC1-8B9E-65A238E89D6C}"/>
    <dgm:cxn modelId="{2E85977C-E905-479B-ACAE-06940FBACDA9}" srcId="{1A149BA6-A7A5-41B2-BA66-F6B255146BF5}" destId="{9747183D-8301-44DF-BD35-7AA4BCE597C6}" srcOrd="4" destOrd="0" parTransId="{5713F699-D1E5-43EB-906C-25517798ADF8}" sibTransId="{F276A8B6-A76D-4EED-A010-1B90BDAA2C3B}"/>
    <dgm:cxn modelId="{EDF9E40D-0A44-46C9-A079-997D8D21E812}" type="presOf" srcId="{5EEC9318-314D-46C2-AB8B-850B65AFD346}" destId="{9425A1CE-837C-4F67-879B-627F6D3CF4E8}" srcOrd="0" destOrd="0" presId="urn:microsoft.com/office/officeart/2005/8/layout/vList2"/>
    <dgm:cxn modelId="{0ED0B19E-EA06-46D3-B002-245315C52A22}" type="presParOf" srcId="{CF835215-1819-4F27-8073-4BCDBD8329FA}" destId="{301B0E93-6820-437E-9326-A769F68DD2B9}" srcOrd="0" destOrd="0" presId="urn:microsoft.com/office/officeart/2005/8/layout/vList2"/>
    <dgm:cxn modelId="{3CB59C4B-34F8-4E35-80C1-24DCC1B13DEE}" type="presParOf" srcId="{CF835215-1819-4F27-8073-4BCDBD8329FA}" destId="{8069FD8F-5331-4D0A-8E7D-599779ABA916}" srcOrd="1" destOrd="0" presId="urn:microsoft.com/office/officeart/2005/8/layout/vList2"/>
    <dgm:cxn modelId="{38BDD9E1-3934-4074-BF59-514ECA5CEE23}" type="presParOf" srcId="{CF835215-1819-4F27-8073-4BCDBD8329FA}" destId="{9425A1CE-837C-4F67-879B-627F6D3CF4E8}" srcOrd="2" destOrd="0" presId="urn:microsoft.com/office/officeart/2005/8/layout/vList2"/>
    <dgm:cxn modelId="{FA56D4A3-D7B0-4A9B-8C01-D0AB26EC3A72}" type="presParOf" srcId="{CF835215-1819-4F27-8073-4BCDBD8329FA}" destId="{5CFBB808-9F73-4394-8C69-19737F99E44C}" srcOrd="3" destOrd="0" presId="urn:microsoft.com/office/officeart/2005/8/layout/vList2"/>
    <dgm:cxn modelId="{58A20C9A-2129-4AC3-8C06-76A6117D3ED0}" type="presParOf" srcId="{CF835215-1819-4F27-8073-4BCDBD8329FA}" destId="{34ACC2BC-5563-48A3-8969-61C9D8B8AD54}" srcOrd="4" destOrd="0" presId="urn:microsoft.com/office/officeart/2005/8/layout/vList2"/>
    <dgm:cxn modelId="{E4277E62-A78F-4971-ABC3-94FBC4347DD2}" type="presParOf" srcId="{CF835215-1819-4F27-8073-4BCDBD8329FA}" destId="{EC6F3DAD-0EE1-4912-A9F8-0172180AB8EC}" srcOrd="5" destOrd="0" presId="urn:microsoft.com/office/officeart/2005/8/layout/vList2"/>
    <dgm:cxn modelId="{DC1E4C44-71B0-49B7-A93D-101392D422E6}" type="presParOf" srcId="{CF835215-1819-4F27-8073-4BCDBD8329FA}" destId="{DD6AE821-B374-4D48-8930-52F31B20D513}" srcOrd="6" destOrd="0" presId="urn:microsoft.com/office/officeart/2005/8/layout/vList2"/>
    <dgm:cxn modelId="{E4470352-D2B3-475B-9E51-EF9F105480A6}" type="presParOf" srcId="{CF835215-1819-4F27-8073-4BCDBD8329FA}" destId="{98D91A67-DCFA-4018-AD2B-8DEEBA560819}" srcOrd="7" destOrd="0" presId="urn:microsoft.com/office/officeart/2005/8/layout/vList2"/>
    <dgm:cxn modelId="{3BD23E28-F6F5-4B7E-B474-074C8A7361B0}" type="presParOf" srcId="{CF835215-1819-4F27-8073-4BCDBD8329FA}" destId="{79493830-D519-4986-ACD7-FB9137DAD34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44049-D83D-478D-9F7F-2ADC91C0FF9D}">
      <dsp:nvSpPr>
        <dsp:cNvPr id="0" name=""/>
        <dsp:cNvSpPr/>
      </dsp:nvSpPr>
      <dsp:spPr>
        <a:xfrm rot="5400000">
          <a:off x="-140442" y="140810"/>
          <a:ext cx="936283" cy="655398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</a:t>
          </a:r>
          <a:endParaRPr lang="ru-RU" sz="1800" kern="1200" dirty="0"/>
        </a:p>
      </dsp:txBody>
      <dsp:txXfrm rot="-5400000">
        <a:off x="1" y="328066"/>
        <a:ext cx="655398" cy="280885"/>
      </dsp:txXfrm>
    </dsp:sp>
    <dsp:sp modelId="{2ACCEBB0-73D5-4EBB-9235-55957F3A5516}">
      <dsp:nvSpPr>
        <dsp:cNvPr id="0" name=""/>
        <dsp:cNvSpPr/>
      </dsp:nvSpPr>
      <dsp:spPr>
        <a:xfrm rot="5400000">
          <a:off x="4025023" y="-3369256"/>
          <a:ext cx="608584" cy="7347833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Формировать перечень организаций для проведения оценки качества их работы.</a:t>
          </a:r>
          <a:endParaRPr lang="ru-RU" sz="1300" kern="1200" dirty="0"/>
        </a:p>
      </dsp:txBody>
      <dsp:txXfrm rot="-5400000">
        <a:off x="655399" y="30077"/>
        <a:ext cx="7318124" cy="549166"/>
      </dsp:txXfrm>
    </dsp:sp>
    <dsp:sp modelId="{1362A81E-50DF-4BFA-ACAC-A6E3065F6084}">
      <dsp:nvSpPr>
        <dsp:cNvPr id="0" name=""/>
        <dsp:cNvSpPr/>
      </dsp:nvSpPr>
      <dsp:spPr>
        <a:xfrm rot="5400000">
          <a:off x="-140442" y="957821"/>
          <a:ext cx="936283" cy="655398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</a:t>
          </a:r>
          <a:endParaRPr lang="ru-RU" sz="1800" kern="1200" dirty="0"/>
        </a:p>
      </dsp:txBody>
      <dsp:txXfrm rot="-5400000">
        <a:off x="1" y="1145077"/>
        <a:ext cx="655398" cy="280885"/>
      </dsp:txXfrm>
    </dsp:sp>
    <dsp:sp modelId="{190A885C-D715-4729-864B-3888F7E58361}">
      <dsp:nvSpPr>
        <dsp:cNvPr id="0" name=""/>
        <dsp:cNvSpPr/>
      </dsp:nvSpPr>
      <dsp:spPr>
        <a:xfrm rot="5400000">
          <a:off x="4025023" y="-2552245"/>
          <a:ext cx="608584" cy="7347833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Определять критерии эффективности работы организаций.</a:t>
          </a:r>
          <a:endParaRPr lang="ru-RU" sz="1300" kern="1200" dirty="0"/>
        </a:p>
      </dsp:txBody>
      <dsp:txXfrm rot="-5400000">
        <a:off x="655399" y="847088"/>
        <a:ext cx="7318124" cy="549166"/>
      </dsp:txXfrm>
    </dsp:sp>
    <dsp:sp modelId="{3006352C-2663-453F-87B9-72D2D7E455CD}">
      <dsp:nvSpPr>
        <dsp:cNvPr id="0" name=""/>
        <dsp:cNvSpPr/>
      </dsp:nvSpPr>
      <dsp:spPr>
        <a:xfrm rot="5400000">
          <a:off x="-140442" y="1774832"/>
          <a:ext cx="936283" cy="655398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</a:t>
          </a:r>
          <a:endParaRPr lang="ru-RU" sz="1800" kern="1200" dirty="0"/>
        </a:p>
      </dsp:txBody>
      <dsp:txXfrm rot="-5400000">
        <a:off x="1" y="1962088"/>
        <a:ext cx="655398" cy="280885"/>
      </dsp:txXfrm>
    </dsp:sp>
    <dsp:sp modelId="{EB7004FB-A527-42F5-BE89-3EFE92AAC255}">
      <dsp:nvSpPr>
        <dsp:cNvPr id="0" name=""/>
        <dsp:cNvSpPr/>
      </dsp:nvSpPr>
      <dsp:spPr>
        <a:xfrm rot="5400000">
          <a:off x="4025023" y="-1735234"/>
          <a:ext cx="608584" cy="7347833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Устанавливать порядок оценки качества работы организации. </a:t>
          </a:r>
          <a:endParaRPr lang="ru-RU" sz="1300" kern="1200" dirty="0"/>
        </a:p>
      </dsp:txBody>
      <dsp:txXfrm rot="-5400000">
        <a:off x="655399" y="1664099"/>
        <a:ext cx="7318124" cy="549166"/>
      </dsp:txXfrm>
    </dsp:sp>
    <dsp:sp modelId="{69765D53-721D-448F-8695-217E9D982CD5}">
      <dsp:nvSpPr>
        <dsp:cNvPr id="0" name=""/>
        <dsp:cNvSpPr/>
      </dsp:nvSpPr>
      <dsp:spPr>
        <a:xfrm rot="5400000">
          <a:off x="-140442" y="2591843"/>
          <a:ext cx="936283" cy="655398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</a:t>
          </a:r>
          <a:endParaRPr lang="ru-RU" sz="1800" kern="1200" dirty="0"/>
        </a:p>
      </dsp:txBody>
      <dsp:txXfrm rot="-5400000">
        <a:off x="1" y="2779099"/>
        <a:ext cx="655398" cy="280885"/>
      </dsp:txXfrm>
    </dsp:sp>
    <dsp:sp modelId="{24F16EB6-296D-4539-8F43-703C7F829575}">
      <dsp:nvSpPr>
        <dsp:cNvPr id="0" name=""/>
        <dsp:cNvSpPr/>
      </dsp:nvSpPr>
      <dsp:spPr>
        <a:xfrm rot="5400000">
          <a:off x="4025023" y="-918223"/>
          <a:ext cx="608584" cy="7347833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Организовывать работу по выявлению, обобщению и анализу общественного мнения и рейтингов о качестве работы организаций.</a:t>
          </a:r>
          <a:endParaRPr lang="ru-RU" sz="1300" kern="1200" dirty="0"/>
        </a:p>
      </dsp:txBody>
      <dsp:txXfrm rot="-5400000">
        <a:off x="655399" y="2481110"/>
        <a:ext cx="7318124" cy="549166"/>
      </dsp:txXfrm>
    </dsp:sp>
    <dsp:sp modelId="{F76D93CE-40D3-45A5-A814-526892DDE4F6}">
      <dsp:nvSpPr>
        <dsp:cNvPr id="0" name=""/>
        <dsp:cNvSpPr/>
      </dsp:nvSpPr>
      <dsp:spPr>
        <a:xfrm rot="5400000">
          <a:off x="-140442" y="3408855"/>
          <a:ext cx="936283" cy="655398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</a:t>
          </a:r>
          <a:endParaRPr lang="ru-RU" sz="1800" kern="1200" dirty="0"/>
        </a:p>
      </dsp:txBody>
      <dsp:txXfrm rot="-5400000">
        <a:off x="1" y="3596111"/>
        <a:ext cx="655398" cy="280885"/>
      </dsp:txXfrm>
    </dsp:sp>
    <dsp:sp modelId="{8B44BDEE-1F19-4636-93F6-ED2953962913}">
      <dsp:nvSpPr>
        <dsp:cNvPr id="0" name=""/>
        <dsp:cNvSpPr/>
      </dsp:nvSpPr>
      <dsp:spPr>
        <a:xfrm rot="5400000">
          <a:off x="4025023" y="-100664"/>
          <a:ext cx="608584" cy="7347833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Направлять в орган, осуществляющий функции и полномочия учредителя информацию о результатах оценки качества работы организаций предложения об улучшении качества работы.</a:t>
          </a:r>
          <a:endParaRPr lang="ru-RU" sz="1300" kern="1200" dirty="0"/>
        </a:p>
      </dsp:txBody>
      <dsp:txXfrm rot="-5400000">
        <a:off x="655399" y="3298669"/>
        <a:ext cx="7318124" cy="549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186C5-637D-4D8F-9A70-0C6A6A988EAB}" type="datetimeFigureOut">
              <a:rPr lang="de-DE" smtClean="0"/>
              <a:pPr/>
              <a:t>06.07.2015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0FDC6-0D25-429A-A2E6-2FC3FEBC6D9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73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>
                <a:solidFill>
                  <a:prstClr val="black"/>
                </a:solidFill>
              </a:rPr>
              <a:pPr/>
              <a:t>2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6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>
                <a:solidFill>
                  <a:prstClr val="black"/>
                </a:solidFill>
              </a:rPr>
              <a:pPr algn="r" defTabSz="947738"/>
              <a:t>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Независимая оценка проводилась в отношении: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Во-первых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деятельности  8 амбулаторно-поликлинических учреждений  города Перми (в том числе одно амбулаторно–поликлиническое учреждение, оказывающее медицинскую помощь детскому населению), и1 амбулаторно-поликлинического учреждение города Соликамска по  организации непосредственного взаимодействия с гражданами  в месте предоставления услуг здравоохранения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6684-186E-4B54-842A-79183D63038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Во-вторых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работы электронных представительств всех взрослых и детских городских поликлиник города Перми, которые были доступны в сети Интернет в период обследования, а также сайта  городской поликлиники № 1, города Соликамска.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6684-186E-4B54-842A-79183D63038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Исследование  данных групп критериев дает доставочные основания для оценки практики предоставления социальных услуг в сфере здравоохранения, позволяет выявить особенности организации предоставления услуг учреждением, сделать выводы о комфортности и доступности услуг для населения. Более подробно критерии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независимойоценки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представленыв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Приложении № 1. «Соотношение критериев независимой оценки учреждений и методов исследования представлены в таблице».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Независимая оценка  качества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организации информирования граждан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через сайт учреждений проводилась на основании 47 критериев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клиентоориентированности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содержания Интернет-ресурса. Более подробно критерии представлены в последнем разделе отчета.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6684-186E-4B54-842A-79183D63038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построении данного первого рейтинга (и всех последующих рейтингов), максимальный рейтинговый бал равен 1. Учреждения, оцененные как имеющие более комфортную и доступную практику взаимодействия с гражданами, получали, соответственно, более высокий  рейтинговый бал, но не  могли получить более, чем 1. В целом следует отметить, что практически во всех исследуемых учреждениях здравоохранения есть информация о правах пациентов, информации о перечне льготных лекарств, право на первоочередное обслуживание, информация о вышестоящих и/или контролирующих организациях. Как показали итоги рейтингования, значительного разброса по метам рейтинга – то есть наличие как очень плохой, так и очень хорошей практики организации информационной среды нет.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Данный рейтинг базируется на оценке: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организации внешнего благоустройства здания и территории (наличие освещения территории, парковки,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оборудованность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входа в поликлинику приспособлениями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маломобильных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групп населения и т.д.),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организации внутреннего благоустройство (наличие работающего лифта для пациентов в многоэтажных поликлиниках, работающего туалета, условий для заполнения посетителями документов и т.д.).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6684-186E-4B54-842A-79183D63038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составления рейтинга использовались результаты оценки по следующим критериям: </a:t>
            </a:r>
          </a:p>
          <a:p>
            <a:pPr lvl="0"/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оборудованность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входа в поликлинику приспособлениями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маломобильных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групп населения (пандусы, поручни);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наличие работающего лифта для пациентов в многоэтажных поликлиниках;</a:t>
            </a:r>
          </a:p>
          <a:p>
            <a:pPr lvl="0"/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оборудованность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помещений внутри учреждения приспособлениями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маломобильных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групп населения;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наличие специально оборудованной кабинки для инвалидов.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Наиболее приспособлена для приема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маломобильных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лиц со специальными потребностями  поликлиника №3 МБУЗ "Городская клиническая поликлиника № 4", она является лидером и в общем рейтинге. Эта поликлиника - единственная из всех 9 учреждений, внутренние помещения которой приспособлены для приема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маломобильных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групп населения. 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Отношение врача и медицинского персонала к пациенту оценивается во всех учреждениях как доброжелательное, особенно высоко оценили специалистов Городской детской клинической поликлиники № 5, Поликлиники №1 ГП №7 и Поликлиники №1 ГП № 12, в этих учреждениях 100% опрошенных отметили отношение медицинских специалистов к пациенту как доброжелательное.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6684-186E-4B54-842A-79183D63038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целом опрошенные посетители оцениваемых учреждений здравоохранения удовлетворены качеством медицинского обслуживания. Респонденты указали, что организация записи на прием в целом является приемлемой – записаться легко или приемлемо. Средний срок записи (временной промежуток между днем записи и днем приема) составляет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4,8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дня.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Среднее время, которое опрошенные проводят в очередях в ожидании приема специалиста, составляет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минуты, самое короткое время ожидания в очереди выявлено среди посетителей  Поликлиники №1 ГП №7 и составляет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14,5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минут, самое долгое ожидание приема наблюдается, по мнению опрошенных,  в МБУЗ Городская поликлиника №2 и составляет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42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минуты.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Вычислялось как среднее арифметическое длины временных отрезков, называемых  респондентами,  для каждой поликлиники.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Отношение врача и медицинского персонала к пациенту оценивается  пациентами во всех учреждениях как доброжелательное. Особенно отличаются Городская детская клиническая поликлиника № 5, Поликлиника №1 ГП №7 и Поликлиника №1 ГП № 12. В этих учреждениях 100% опрошенных отметили доброжелательность медицинских специалистов.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словам 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опрошенных посетителей (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90),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сталкивалисьсо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случаями утраты медицинских документов учреждением. Особенно остро данную проблему отметили посетители МБМУ «Городская поликлиника №1» города Соликамска, где половина опрошенных респондентов сталкивалась со случаями утраты документов.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6684-186E-4B54-842A-79183D63038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Концепция создания единой государственной информационной системы в сфере здравоохранения, утвержденная приказом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Минздравсоцразвития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России от 28.04.2011 № 364, предполагает повышение важную роль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интернет-представительства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медицинского учреждения в развитии эффективности взаимодействия между медицинскими учреждениями и пациентами.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Интернет-сайт медицинского учреждения должен служить площадкой для вовлечения граждан в процесс наблюдения за собственным здоровьем, инструментом повышения уровня медицинской грамотности населения, позволять наладить взаимодействие с потенциальными пациентами, ориентироваться на их запросы и пожелания, убедить их в высокой репутации медицинского учреждения и качестве предоставляемых услуг.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Исходя из этого, оценка гражданами  качества организации работы медицинского учреждения  включает и оценку качества размещенной информации на сайте  учреждения в сети Интернет, а также удобство  использования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юзабилити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от англ.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usability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сайтов медицинских учреждений.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6684-186E-4B54-842A-79183D63038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отдельным информационным блокам видно, что относительно полно на сайтах учреждений представлена следующая информация: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Блок «удобство навигации по сайту» - средний балл 3,8 из 6 (63%). </a:t>
            </a:r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Блок «общая информация об учреждении» - средний балл 8,1 из 15 (54%). </a:t>
            </a:r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Блок «информация о специалистах» - средний балл 2,3 из 7 (38%). 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Слабо представлены сведения в следующих блоках: 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Блок «информация об услугах учреждения» - средний балл 1,3 из 6 (22%). </a:t>
            </a:r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Блок «дополнительная информация и сервисы» - средний балл 1 из 5 (20%).</a:t>
            </a:r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Блок «обратная связь» - средний балл 0,4 из 8 (5%)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6684-186E-4B54-842A-79183D63038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1CDB48-A245-4CDD-BFBA-D4E0E91F5F1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867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>
                <a:solidFill>
                  <a:prstClr val="black"/>
                </a:solidFill>
              </a:rPr>
              <a:pPr/>
              <a:t>5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6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>
                <a:solidFill>
                  <a:prstClr val="black"/>
                </a:solidFill>
              </a:rPr>
              <a:pPr algn="r" defTabSz="947738"/>
              <a:t>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C46C-70BA-4826-881A-2E7F50FC9389}" type="slidenum">
              <a:rPr lang="de-DE"/>
              <a:pPr/>
              <a:t>8</a:t>
            </a:fld>
            <a:endParaRPr lang="de-DE"/>
          </a:p>
        </p:txBody>
      </p:sp>
      <p:sp>
        <p:nvSpPr>
          <p:cNvPr id="273410" name="Rectangle 7"/>
          <p:cNvSpPr txBox="1">
            <a:spLocks noGrp="1" noChangeArrowheads="1"/>
          </p:cNvSpPr>
          <p:nvPr/>
        </p:nvSpPr>
        <p:spPr bwMode="auto">
          <a:xfrm>
            <a:off x="3887789" y="8689977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B6342DB-05C3-4B87-A4FE-0003981FDB0A}" type="slidenum">
              <a:rPr lang="en-GB" sz="1300"/>
              <a:pPr algn="r" defTabSz="947738"/>
              <a:t>8</a:t>
            </a:fld>
            <a:endParaRPr lang="en-GB" sz="1300"/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2" y="4343401"/>
            <a:ext cx="5029200" cy="4114800"/>
          </a:xfrm>
        </p:spPr>
        <p:txBody>
          <a:bodyPr lIns="94824" tIns="47416" rIns="94824" bIns="47416"/>
          <a:lstStyle/>
          <a:p>
            <a:endParaRPr lang="de-DE" noProof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C46C-70BA-4826-881A-2E7F50FC9389}" type="slidenum">
              <a:rPr lang="de-DE"/>
              <a:pPr/>
              <a:t>9</a:t>
            </a:fld>
            <a:endParaRPr lang="de-DE"/>
          </a:p>
        </p:txBody>
      </p:sp>
      <p:sp>
        <p:nvSpPr>
          <p:cNvPr id="273410" name="Rectangle 7"/>
          <p:cNvSpPr txBox="1">
            <a:spLocks noGrp="1" noChangeArrowheads="1"/>
          </p:cNvSpPr>
          <p:nvPr/>
        </p:nvSpPr>
        <p:spPr bwMode="auto">
          <a:xfrm>
            <a:off x="3887789" y="8689977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B6342DB-05C3-4B87-A4FE-0003981FDB0A}" type="slidenum">
              <a:rPr lang="en-GB" sz="1300"/>
              <a:pPr algn="r" defTabSz="947738"/>
              <a:t>9</a:t>
            </a:fld>
            <a:endParaRPr lang="en-GB" sz="1300"/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2" y="4343401"/>
            <a:ext cx="5029200" cy="4114800"/>
          </a:xfrm>
        </p:spPr>
        <p:txBody>
          <a:bodyPr lIns="94824" tIns="47416" rIns="94824" bIns="47416"/>
          <a:lstStyle/>
          <a:p>
            <a:r>
              <a:rPr lang="ru-RU" noProof="1" smtClean="0"/>
              <a:t>Подробные критерии независимой</a:t>
            </a:r>
            <a:r>
              <a:rPr lang="ru-RU" baseline="0" noProof="1" smtClean="0"/>
              <a:t> оценки поликлиник участникам предлагаются в виде раздаточных материалов, а так же размещены на сайте Правительства Пермского края </a:t>
            </a:r>
            <a:r>
              <a:rPr lang="en-US" baseline="0" noProof="1" smtClean="0"/>
              <a:t>http://www.permkrai.ru/nsoksu/</a:t>
            </a:r>
            <a:endParaRPr lang="de-DE" noProof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9" y="8689977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2" y="4343401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9" y="8689977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29000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2" y="4343402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рамках независимой оценки исследовалось качество работы государственных (муниципальных) учреждений, оказывающих социальные услуги в сфере здравоохранения. Оценивалась информационная открытость,  в т.ч. качество информирования  через Интернет-сайты, доступность и комфортность условий получения социальных услуг, а также доброжелательность персонала.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Целью реализации независимой  работы учреждений оценки является: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улучшение информированности потребителей о качестве работы организаций, оказывающих социальные услуги в сфере здравоохранения;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установление диалога между организациями, оказывающими социальные услуги и  гражданами - потребителями услуг;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повышения качества организации социальных услуг  населению в сфере здравоохранения.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6684-186E-4B54-842A-79183D63038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9" y="8689977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  <a:noFill/>
          <a:ln/>
        </p:spPr>
        <p:txBody>
          <a:bodyPr lIns="94824" tIns="47416" rIns="94824" bIns="47416"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Проведение независимой оценки включает в себя решение следующих задач: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выявление и анализ практики организации предоставления социальных услуг в сфере здравоохранения;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получение сведений от получателей социальных услуг учреждений здравоохранения  о практике получении данных услуг;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выявление соответствия представления информации о работе учреждения на его сайте  критериям полноты, актуальности, удобства для посетителей поликлиник и иных заинтересованных граждан;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интерпретация и оценка полученных данных, построение рейтингов;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формирование предложений по повышению качества работы учреждений.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подготовка предложений для подготовки методических рекомендаций по проведению независимой оценки качества работы учреждений</a:t>
            </a:r>
          </a:p>
          <a:p>
            <a:pPr eaLnBrk="1" hangingPunct="1">
              <a:buFont typeface="Arial" pitchFamily="34" charset="0"/>
              <a:buChar char="•"/>
            </a:pPr>
            <a:endParaRPr lang="de-DE" noProof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CCA8-708D-4C48-ABC4-9C3618071C40}" type="datetimeFigureOut">
              <a:rPr lang="de-DE" smtClean="0"/>
              <a:pPr/>
              <a:t>06.07.2015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8F9E-50A7-44F0-AEAB-2C7FEC4CEE2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06.07.2015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06.07.2015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06.07.2015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06.07.2015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58118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06.07.2015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6316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06.07.2015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6705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06.07.2015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8090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06.07.2015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1314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CCA8-708D-4C48-ABC4-9C3618071C40}" type="datetimeFigureOut">
              <a:rPr lang="de-DE" smtClean="0"/>
              <a:pPr/>
              <a:t>06.07.2015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8F9E-50A7-44F0-AEAB-2C7FEC4CEE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06.07.2015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49832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06.07.2015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1231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778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charteo.com / 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0B9-882C-405B-B7DA-17FEC4F62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05E0-274A-4B81-AE07-7762C07548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64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0B9-882C-405B-B7DA-17FEC4F62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05E0-274A-4B81-AE07-7762C07548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79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0B9-882C-405B-B7DA-17FEC4F62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05E0-274A-4B81-AE07-7762C07548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8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0B9-882C-405B-B7DA-17FEC4F62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05E0-274A-4B81-AE07-7762C07548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78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0B9-882C-405B-B7DA-17FEC4F62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05E0-274A-4B81-AE07-7762C07548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03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0B9-882C-405B-B7DA-17FEC4F62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05E0-274A-4B81-AE07-7762C07548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77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CCA8-708D-4C48-ABC4-9C3618071C40}" type="datetimeFigureOut">
              <a:rPr lang="de-DE" smtClean="0"/>
              <a:pPr/>
              <a:t>06.07.2015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8F9E-50A7-44F0-AEAB-2C7FEC4CEE2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0B9-882C-405B-B7DA-17FEC4F62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05E0-274A-4B81-AE07-7762C07548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207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0B9-882C-405B-B7DA-17FEC4F62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05E0-274A-4B81-AE07-7762C07548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56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0B9-882C-405B-B7DA-17FEC4F62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05E0-274A-4B81-AE07-7762C07548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22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0B9-882C-405B-B7DA-17FEC4F62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05E0-274A-4B81-AE07-7762C07548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902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0B9-882C-405B-B7DA-17FEC4F62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05E0-274A-4B81-AE07-7762C07548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6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06.07.2015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06.07.2015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06.07.2015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charteo.com / Neutral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0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06.07.2015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29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06.07.2015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9" y="1554954"/>
            <a:ext cx="8497093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1" y="-1"/>
            <a:ext cx="8497092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DCCA8-708D-4C48-ABC4-9C3618071C40}" type="datetimeFigureOut">
              <a:rPr lang="de-DE" smtClean="0"/>
              <a:pPr/>
              <a:t>06.07.2015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4229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68734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48F9E-50A7-44F0-AEAB-2C7FEC4CEE2E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21" r:id="rId4"/>
    <p:sldLayoutId id="2147484123" r:id="rId5"/>
    <p:sldLayoutId id="2147484124" r:id="rId6"/>
    <p:sldLayoutId id="2147484153" r:id="rId7"/>
    <p:sldLayoutId id="2147484225" r:id="rId8"/>
    <p:sldLayoutId id="2147484550" r:id="rId9"/>
    <p:sldLayoutId id="2147484048" r:id="rId10"/>
    <p:sldLayoutId id="2147484049" r:id="rId11"/>
    <p:sldLayoutId id="2147484106" r:id="rId12"/>
    <p:sldLayoutId id="2147484647" r:id="rId13"/>
    <p:sldLayoutId id="2147484648" r:id="rId14"/>
    <p:sldLayoutId id="2147484652" r:id="rId15"/>
    <p:sldLayoutId id="2147484657" r:id="rId16"/>
    <p:sldLayoutId id="2147484658" r:id="rId17"/>
    <p:sldLayoutId id="2147484659" r:id="rId18"/>
    <p:sldLayoutId id="2147484660" r:id="rId19"/>
    <p:sldLayoutId id="2147484661" r:id="rId20"/>
    <p:sldLayoutId id="2147484662" r:id="rId21"/>
    <p:sldLayoutId id="2147484664" r:id="rId22"/>
    <p:sldLayoutId id="2147484665" r:id="rId23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260B9-882C-405B-B7DA-17FEC4F627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F05E0-274A-4B81-AE07-7762C07548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7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65" r:id="rId2"/>
    <p:sldLayoutId id="2147484566" r:id="rId3"/>
    <p:sldLayoutId id="2147484567" r:id="rId4"/>
    <p:sldLayoutId id="2147484568" r:id="rId5"/>
    <p:sldLayoutId id="2147484569" r:id="rId6"/>
    <p:sldLayoutId id="2147484570" r:id="rId7"/>
    <p:sldLayoutId id="2147484571" r:id="rId8"/>
    <p:sldLayoutId id="2147484572" r:id="rId9"/>
    <p:sldLayoutId id="2147484573" r:id="rId10"/>
    <p:sldLayoutId id="21474845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8.jpe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11" Type="http://schemas.microsoft.com/office/2007/relationships/diagramDrawing" Target="../diagrams/drawing3.xml"/><Relationship Id="rId5" Type="http://schemas.openxmlformats.org/officeDocument/2006/relationships/image" Target="../media/image9.png"/><Relationship Id="rId10" Type="http://schemas.openxmlformats.org/officeDocument/2006/relationships/diagramColors" Target="../diagrams/colors3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inzdrav.permkrai.ru/otkrytoje_ministerstvo" TargetMode="External"/><Relationship Id="rId2" Type="http://schemas.openxmlformats.org/officeDocument/2006/relationships/hyperlink" Target="http://www.rosmintrud.ru/nsok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grany-center.org/" TargetMode="External"/><Relationship Id="rId4" Type="http://schemas.openxmlformats.org/officeDocument/2006/relationships/hyperlink" Target="mailto:tg@grany-center.or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/>
        </p:nvSpPr>
        <p:spPr bwMode="auto">
          <a:xfrm>
            <a:off x="0" y="0"/>
            <a:ext cx="9144000" cy="4204818"/>
          </a:xfrm>
          <a:custGeom>
            <a:avLst/>
            <a:gdLst/>
            <a:ahLst/>
            <a:cxnLst>
              <a:cxn ang="0">
                <a:pos x="1400" y="1598"/>
              </a:cxn>
              <a:cxn ang="0">
                <a:pos x="3838" y="707"/>
              </a:cxn>
              <a:cxn ang="0">
                <a:pos x="3838" y="0"/>
              </a:cxn>
              <a:cxn ang="0">
                <a:pos x="0" y="0"/>
              </a:cxn>
              <a:cxn ang="0">
                <a:pos x="0" y="1317"/>
              </a:cxn>
              <a:cxn ang="0">
                <a:pos x="1400" y="1598"/>
              </a:cxn>
            </a:cxnLst>
            <a:rect l="0" t="0" r="r" b="b"/>
            <a:pathLst>
              <a:path w="3838" h="1653">
                <a:moveTo>
                  <a:pt x="1400" y="1598"/>
                </a:moveTo>
                <a:cubicBezTo>
                  <a:pt x="2267" y="1532"/>
                  <a:pt x="3404" y="961"/>
                  <a:pt x="3838" y="707"/>
                </a:cubicBezTo>
                <a:cubicBezTo>
                  <a:pt x="3838" y="0"/>
                  <a:pt x="3838" y="0"/>
                  <a:pt x="383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317"/>
                  <a:pt x="0" y="1317"/>
                  <a:pt x="0" y="1317"/>
                </a:cubicBezTo>
                <a:cubicBezTo>
                  <a:pt x="287" y="1490"/>
                  <a:pt x="674" y="1653"/>
                  <a:pt x="1400" y="1598"/>
                </a:cubicBezTo>
                <a:close/>
              </a:path>
            </a:pathLst>
          </a:custGeom>
          <a:gradFill>
            <a:gsLst>
              <a:gs pos="0">
                <a:srgbClr val="E6E6E6"/>
              </a:gs>
              <a:gs pos="100000">
                <a:srgbClr val="FFFFFF"/>
              </a:gs>
            </a:gsLst>
            <a:lin ang="2700000" scaled="1"/>
          </a:gra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" y="1778837"/>
            <a:ext cx="9144000" cy="3206645"/>
          </a:xfrm>
          <a:custGeom>
            <a:avLst/>
            <a:gdLst/>
            <a:ahLst/>
            <a:cxnLst>
              <a:cxn ang="0">
                <a:pos x="1127" y="1222"/>
              </a:cxn>
              <a:cxn ang="0">
                <a:pos x="3838" y="62"/>
              </a:cxn>
              <a:cxn ang="0">
                <a:pos x="3838" y="0"/>
              </a:cxn>
              <a:cxn ang="0">
                <a:pos x="1400" y="891"/>
              </a:cxn>
              <a:cxn ang="0">
                <a:pos x="0" y="610"/>
              </a:cxn>
              <a:cxn ang="0">
                <a:pos x="0" y="1134"/>
              </a:cxn>
              <a:cxn ang="0">
                <a:pos x="1127" y="1222"/>
              </a:cxn>
            </a:cxnLst>
            <a:rect l="0" t="0" r="r" b="b"/>
            <a:pathLst>
              <a:path w="3838" h="1261">
                <a:moveTo>
                  <a:pt x="1127" y="1222"/>
                </a:moveTo>
                <a:cubicBezTo>
                  <a:pt x="2055" y="1167"/>
                  <a:pt x="3343" y="380"/>
                  <a:pt x="3838" y="62"/>
                </a:cubicBezTo>
                <a:cubicBezTo>
                  <a:pt x="3838" y="0"/>
                  <a:pt x="3838" y="0"/>
                  <a:pt x="3838" y="0"/>
                </a:cubicBezTo>
                <a:cubicBezTo>
                  <a:pt x="3404" y="254"/>
                  <a:pt x="2267" y="825"/>
                  <a:pt x="1400" y="891"/>
                </a:cubicBezTo>
                <a:cubicBezTo>
                  <a:pt x="674" y="946"/>
                  <a:pt x="287" y="783"/>
                  <a:pt x="0" y="610"/>
                </a:cubicBezTo>
                <a:cubicBezTo>
                  <a:pt x="0" y="1134"/>
                  <a:pt x="0" y="1134"/>
                  <a:pt x="0" y="1134"/>
                </a:cubicBezTo>
                <a:cubicBezTo>
                  <a:pt x="228" y="1203"/>
                  <a:pt x="493" y="1261"/>
                  <a:pt x="1127" y="122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4288" cap="flat">
            <a:noFill/>
            <a:prstDash val="solid"/>
            <a:miter lim="800000"/>
            <a:headEnd/>
            <a:tailEnd/>
          </a:ln>
          <a:effectLst>
            <a:outerShdw blurRad="254000" dist="635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" y="2010345"/>
            <a:ext cx="9144000" cy="4112215"/>
          </a:xfrm>
          <a:custGeom>
            <a:avLst/>
            <a:gdLst/>
            <a:ahLst/>
            <a:cxnLst>
              <a:cxn ang="0">
                <a:pos x="1127" y="1221"/>
              </a:cxn>
              <a:cxn ang="0">
                <a:pos x="0" y="1147"/>
              </a:cxn>
              <a:cxn ang="0">
                <a:pos x="0" y="1577"/>
              </a:cxn>
              <a:cxn ang="0">
                <a:pos x="1207" y="1504"/>
              </a:cxn>
              <a:cxn ang="0">
                <a:pos x="3838" y="86"/>
              </a:cxn>
              <a:cxn ang="0">
                <a:pos x="3838" y="0"/>
              </a:cxn>
              <a:cxn ang="0">
                <a:pos x="1127" y="1221"/>
              </a:cxn>
            </a:cxnLst>
            <a:rect l="0" t="0" r="r" b="b"/>
            <a:pathLst>
              <a:path w="3838" h="1617">
                <a:moveTo>
                  <a:pt x="1127" y="1221"/>
                </a:moveTo>
                <a:cubicBezTo>
                  <a:pt x="493" y="1259"/>
                  <a:pt x="228" y="1211"/>
                  <a:pt x="0" y="1147"/>
                </a:cubicBezTo>
                <a:cubicBezTo>
                  <a:pt x="0" y="1577"/>
                  <a:pt x="0" y="1577"/>
                  <a:pt x="0" y="1577"/>
                </a:cubicBezTo>
                <a:cubicBezTo>
                  <a:pt x="261" y="1605"/>
                  <a:pt x="545" y="1617"/>
                  <a:pt x="1207" y="1504"/>
                </a:cubicBezTo>
                <a:cubicBezTo>
                  <a:pt x="2120" y="1348"/>
                  <a:pt x="3368" y="467"/>
                  <a:pt x="3838" y="86"/>
                </a:cubicBezTo>
                <a:cubicBezTo>
                  <a:pt x="3838" y="0"/>
                  <a:pt x="3838" y="0"/>
                  <a:pt x="3838" y="0"/>
                </a:cubicBezTo>
                <a:cubicBezTo>
                  <a:pt x="3343" y="324"/>
                  <a:pt x="2055" y="1165"/>
                  <a:pt x="1127" y="1221"/>
                </a:cubicBezTo>
                <a:close/>
              </a:path>
            </a:pathLst>
          </a:custGeom>
          <a:solidFill>
            <a:schemeClr val="accent1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1" y="1915588"/>
            <a:ext cx="9144000" cy="3317553"/>
          </a:xfrm>
          <a:custGeom>
            <a:avLst/>
            <a:gdLst/>
            <a:ahLst/>
            <a:cxnLst>
              <a:cxn ang="0">
                <a:pos x="1127" y="1266"/>
              </a:cxn>
              <a:cxn ang="0">
                <a:pos x="3838" y="45"/>
              </a:cxn>
              <a:cxn ang="0">
                <a:pos x="3838" y="0"/>
              </a:cxn>
              <a:cxn ang="0">
                <a:pos x="1127" y="1160"/>
              </a:cxn>
              <a:cxn ang="0">
                <a:pos x="0" y="1072"/>
              </a:cxn>
              <a:cxn ang="0">
                <a:pos x="0" y="1192"/>
              </a:cxn>
              <a:cxn ang="0">
                <a:pos x="1127" y="1266"/>
              </a:cxn>
            </a:cxnLst>
            <a:rect l="0" t="0" r="r" b="b"/>
            <a:pathLst>
              <a:path w="3838" h="1304">
                <a:moveTo>
                  <a:pt x="1127" y="1266"/>
                </a:moveTo>
                <a:cubicBezTo>
                  <a:pt x="2055" y="1210"/>
                  <a:pt x="3343" y="369"/>
                  <a:pt x="3838" y="45"/>
                </a:cubicBezTo>
                <a:cubicBezTo>
                  <a:pt x="3838" y="0"/>
                  <a:pt x="3838" y="0"/>
                  <a:pt x="3838" y="0"/>
                </a:cubicBezTo>
                <a:cubicBezTo>
                  <a:pt x="3343" y="318"/>
                  <a:pt x="2055" y="1105"/>
                  <a:pt x="1127" y="1160"/>
                </a:cubicBezTo>
                <a:cubicBezTo>
                  <a:pt x="493" y="1199"/>
                  <a:pt x="228" y="1141"/>
                  <a:pt x="0" y="1072"/>
                </a:cubicBezTo>
                <a:cubicBezTo>
                  <a:pt x="0" y="1192"/>
                  <a:pt x="0" y="1192"/>
                  <a:pt x="0" y="1192"/>
                </a:cubicBezTo>
                <a:cubicBezTo>
                  <a:pt x="228" y="1256"/>
                  <a:pt x="493" y="1304"/>
                  <a:pt x="1127" y="126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4288" cap="flat">
            <a:noFill/>
            <a:prstDash val="solid"/>
            <a:miter lim="800000"/>
            <a:headEnd/>
            <a:tailEnd/>
          </a:ln>
          <a:effectLst>
            <a:outerShdw blurRad="254000" dist="635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1" y="2208472"/>
            <a:ext cx="9144000" cy="4649528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1828"/>
              </a:cxn>
              <a:cxn ang="0">
                <a:pos x="3838" y="1828"/>
              </a:cxn>
              <a:cxn ang="0">
                <a:pos x="3838" y="0"/>
              </a:cxn>
              <a:cxn ang="0">
                <a:pos x="1207" y="1418"/>
              </a:cxn>
              <a:cxn ang="0">
                <a:pos x="0" y="1491"/>
              </a:cxn>
            </a:cxnLst>
            <a:rect l="0" t="0" r="r" b="b"/>
            <a:pathLst>
              <a:path w="3838" h="1828">
                <a:moveTo>
                  <a:pt x="0" y="1491"/>
                </a:moveTo>
                <a:cubicBezTo>
                  <a:pt x="0" y="1828"/>
                  <a:pt x="0" y="1828"/>
                  <a:pt x="0" y="1828"/>
                </a:cubicBezTo>
                <a:cubicBezTo>
                  <a:pt x="3838" y="1828"/>
                  <a:pt x="3838" y="1828"/>
                  <a:pt x="3838" y="1828"/>
                </a:cubicBezTo>
                <a:cubicBezTo>
                  <a:pt x="3838" y="0"/>
                  <a:pt x="3838" y="0"/>
                  <a:pt x="3838" y="0"/>
                </a:cubicBezTo>
                <a:cubicBezTo>
                  <a:pt x="3368" y="381"/>
                  <a:pt x="2120" y="1262"/>
                  <a:pt x="1207" y="1418"/>
                </a:cubicBezTo>
                <a:cubicBezTo>
                  <a:pt x="545" y="1531"/>
                  <a:pt x="261" y="1519"/>
                  <a:pt x="0" y="1491"/>
                </a:cubicBezTo>
                <a:close/>
              </a:path>
            </a:pathLst>
          </a:custGeom>
          <a:gradFill>
            <a:gsLst>
              <a:gs pos="90000">
                <a:schemeClr val="accent1">
                  <a:lumMod val="50000"/>
                </a:schemeClr>
              </a:gs>
              <a:gs pos="41000">
                <a:schemeClr val="accent1"/>
              </a:gs>
            </a:gsLst>
            <a:lin ang="0" scaled="0"/>
          </a:gradFill>
          <a:ln w="14288" cap="flat">
            <a:noFill/>
            <a:prstDash val="solid"/>
            <a:miter lim="800000"/>
            <a:headEnd/>
            <a:tailEnd/>
          </a:ln>
          <a:effectLst>
            <a:outerShdw blurRad="254000" dist="635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539552" y="1100106"/>
            <a:ext cx="7856218" cy="163096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ФОРМИРОВАНИЕ НЕЗАВИСИМОЙ СИСТЕМЫ ОЦЕНКИ</a:t>
            </a:r>
            <a:r>
              <a:rPr lang="ru-RU" sz="24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r>
              <a:rPr lang="ru-RU" sz="24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КАЧЕСТВА РАБОТЫ ОРГАНИЗАЦИЙ, ОКАЗЫВАЮЩИХ СОЦИАЛЬНЫЕ 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УСЛУГИ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de-DE" sz="44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539552" y="2922928"/>
            <a:ext cx="7856218" cy="9382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ru-RU" sz="2400" dirty="0" smtClean="0">
                <a:latin typeface="Calibri" pitchFamily="34" charset="0"/>
              </a:rPr>
              <a:t>Центр ГРАНИ, 2013</a:t>
            </a:r>
            <a:endParaRPr lang="ru-RU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67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8255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360000" tIns="180000"/>
          <a:lstStyle/>
          <a:p>
            <a:pPr>
              <a:defRPr/>
            </a:pP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 итогам независимой оценки 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316716"/>
              </p:ext>
            </p:extLst>
          </p:nvPr>
        </p:nvGraphicFramePr>
        <p:xfrm>
          <a:off x="457200" y="825500"/>
          <a:ext cx="8229600" cy="5300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677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49"/>
          <p:cNvGrpSpPr/>
          <p:nvPr/>
        </p:nvGrpSpPr>
        <p:grpSpPr>
          <a:xfrm>
            <a:off x="0" y="4817466"/>
            <a:ext cx="9144000" cy="1278534"/>
            <a:chOff x="0" y="2579091"/>
            <a:chExt cx="9144000" cy="1278534"/>
          </a:xfrm>
        </p:grpSpPr>
        <p:sp>
          <p:nvSpPr>
            <p:cNvPr id="46" name="Rechteck 45"/>
            <p:cNvSpPr/>
            <p:nvPr/>
          </p:nvSpPr>
          <p:spPr bwMode="gray">
            <a:xfrm flipV="1">
              <a:off x="0" y="2579091"/>
              <a:ext cx="9144000" cy="107070"/>
            </a:xfrm>
            <a:prstGeom prst="rect">
              <a:avLst/>
            </a:prstGeom>
            <a:gradFill flip="none" rotWithShape="1">
              <a:gsLst>
                <a:gs pos="0">
                  <a:srgbClr val="262626">
                    <a:alpha val="20000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" name="Rechteck 48"/>
            <p:cNvSpPr/>
            <p:nvPr/>
          </p:nvSpPr>
          <p:spPr bwMode="gray">
            <a:xfrm>
              <a:off x="0" y="2686163"/>
              <a:ext cx="9144000" cy="1171462"/>
            </a:xfrm>
            <a:prstGeom prst="rect">
              <a:avLst/>
            </a:prstGeom>
            <a:gradFill flip="none" rotWithShape="1">
              <a:gsLst>
                <a:gs pos="0">
                  <a:srgbClr val="262626">
                    <a:alpha val="20000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dirty="0" smtClean="0"/>
              <a:t>Подходы к </a:t>
            </a:r>
            <a:r>
              <a:rPr lang="ru-RU" dirty="0" err="1" smtClean="0"/>
              <a:t>рейтингованию</a:t>
            </a:r>
            <a:endParaRPr lang="en-US" dirty="0" smtClean="0"/>
          </a:p>
        </p:txBody>
      </p:sp>
      <p:sp>
        <p:nvSpPr>
          <p:cNvPr id="29" name="_h2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ru-RU" noProof="1" smtClean="0"/>
              <a:t>Как формируются рейтинги</a:t>
            </a:r>
            <a:endParaRPr lang="en-US" noProof="1" smtClean="0"/>
          </a:p>
        </p:txBody>
      </p:sp>
      <p:sp>
        <p:nvSpPr>
          <p:cNvPr id="16" name="_text"/>
          <p:cNvSpPr txBox="1">
            <a:spLocks/>
          </p:cNvSpPr>
          <p:nvPr/>
        </p:nvSpPr>
        <p:spPr bwMode="gray">
          <a:xfrm>
            <a:off x="323850" y="1554163"/>
            <a:ext cx="4175125" cy="4248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80000" indent="-180000">
              <a:lnSpc>
                <a:spcPct val="95000"/>
              </a:lnSpc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ru-RU" noProof="1" smtClean="0"/>
              <a:t>Выбираем единую шкалу </a:t>
            </a:r>
            <a:r>
              <a:rPr lang="ru-RU" noProof="1"/>
              <a:t>оценки </a:t>
            </a:r>
            <a:r>
              <a:rPr lang="ru-RU" noProof="1" smtClean="0"/>
              <a:t>параметров  </a:t>
            </a:r>
            <a:r>
              <a:rPr lang="ru-RU" noProof="1"/>
              <a:t>– </a:t>
            </a:r>
            <a:r>
              <a:rPr lang="ru-RU" noProof="1" smtClean="0"/>
              <a:t>баллы от 1 до 5, </a:t>
            </a:r>
            <a:r>
              <a:rPr lang="ru-RU" noProof="1"/>
              <a:t>наличие/отсутствие</a:t>
            </a:r>
            <a:endParaRPr lang="en-US" noProof="1"/>
          </a:p>
          <a:p>
            <a:pPr marL="180000" marR="0" lvl="0" indent="-180000" algn="l" defTabSz="914400" rtl="0" eaLnBrk="1" fontAlgn="auto" latinLnBrk="0" hangingPunct="1">
              <a:lnSpc>
                <a:spcPct val="95000"/>
              </a:lnSpc>
              <a:spcAft>
                <a:spcPts val="80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Группируем параметры по значимым блокам</a:t>
            </a:r>
            <a:endParaRPr kumimoji="0" lang="en-US" sz="1800" b="0" i="0" u="none" strike="noStrike" kern="1200" cap="none" spc="0" normalizeH="0" baseline="0" noProof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0000" lvl="0" indent="-180000">
              <a:lnSpc>
                <a:spcPct val="95000"/>
              </a:lnSpc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kumimoji="0" lang="ru-RU" sz="1800" b="0" i="0" u="none" strike="noStrike" kern="1200" cap="none" spc="0" normalizeH="0" baseline="0" noProof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Определяем коэффициент</a:t>
            </a:r>
            <a:r>
              <a:rPr kumimoji="0" lang="ru-RU" sz="1800" b="0" i="0" u="none" strike="noStrike" kern="1200" cap="none" spc="0" normalizeH="0" noProof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значимости каждого блока (максимальное количество баллов по каждому блоку)</a:t>
            </a:r>
            <a:endParaRPr kumimoji="0" lang="en-US" sz="1800" b="0" i="0" u="none" strike="noStrike" kern="1200" cap="none" spc="0" normalizeH="0" baseline="0" noProof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uppieren 50"/>
          <p:cNvGrpSpPr/>
          <p:nvPr/>
        </p:nvGrpSpPr>
        <p:grpSpPr>
          <a:xfrm>
            <a:off x="2484120" y="980728"/>
            <a:ext cx="5828610" cy="6014432"/>
            <a:chOff x="2484120" y="1564446"/>
            <a:chExt cx="5828610" cy="5430714"/>
          </a:xfrm>
        </p:grpSpPr>
        <p:sp>
          <p:nvSpPr>
            <p:cNvPr id="43" name="Freihandform 42"/>
            <p:cNvSpPr/>
            <p:nvPr/>
          </p:nvSpPr>
          <p:spPr bwMode="auto">
            <a:xfrm>
              <a:off x="7519640" y="5686425"/>
              <a:ext cx="793090" cy="1308735"/>
            </a:xfrm>
            <a:custGeom>
              <a:avLst/>
              <a:gdLst>
                <a:gd name="connsiteX0" fmla="*/ 0 w 2598420"/>
                <a:gd name="connsiteY0" fmla="*/ 1432560 h 1539240"/>
                <a:gd name="connsiteX1" fmla="*/ 2118360 w 2598420"/>
                <a:gd name="connsiteY1" fmla="*/ 0 h 1539240"/>
                <a:gd name="connsiteX2" fmla="*/ 2598420 w 2598420"/>
                <a:gd name="connsiteY2" fmla="*/ 68580 h 1539240"/>
                <a:gd name="connsiteX3" fmla="*/ 769620 w 2598420"/>
                <a:gd name="connsiteY3" fmla="*/ 1539240 h 1539240"/>
                <a:gd name="connsiteX4" fmla="*/ 0 w 2598420"/>
                <a:gd name="connsiteY4" fmla="*/ 1432560 h 1539240"/>
                <a:gd name="connsiteX0" fmla="*/ 0 w 2610952"/>
                <a:gd name="connsiteY0" fmla="*/ 1432560 h 1539240"/>
                <a:gd name="connsiteX1" fmla="*/ 2118360 w 2610952"/>
                <a:gd name="connsiteY1" fmla="*/ 0 h 1539240"/>
                <a:gd name="connsiteX2" fmla="*/ 2610952 w 2610952"/>
                <a:gd name="connsiteY2" fmla="*/ 15240 h 1539240"/>
                <a:gd name="connsiteX3" fmla="*/ 769620 w 2610952"/>
                <a:gd name="connsiteY3" fmla="*/ 1539240 h 1539240"/>
                <a:gd name="connsiteX4" fmla="*/ 0 w 2610952"/>
                <a:gd name="connsiteY4" fmla="*/ 1432560 h 1539240"/>
                <a:gd name="connsiteX0" fmla="*/ 0 w 2610952"/>
                <a:gd name="connsiteY0" fmla="*/ 1432560 h 1539240"/>
                <a:gd name="connsiteX1" fmla="*/ 2118360 w 2610952"/>
                <a:gd name="connsiteY1" fmla="*/ 0 h 1539240"/>
                <a:gd name="connsiteX2" fmla="*/ 2610952 w 2610952"/>
                <a:gd name="connsiteY2" fmla="*/ 81275 h 1539240"/>
                <a:gd name="connsiteX3" fmla="*/ 769620 w 2610952"/>
                <a:gd name="connsiteY3" fmla="*/ 1539240 h 1539240"/>
                <a:gd name="connsiteX4" fmla="*/ 0 w 2610952"/>
                <a:gd name="connsiteY4" fmla="*/ 1432560 h 1539240"/>
                <a:gd name="connsiteX0" fmla="*/ 0 w 2671912"/>
                <a:gd name="connsiteY0" fmla="*/ 1432560 h 1539240"/>
                <a:gd name="connsiteX1" fmla="*/ 2118360 w 2671912"/>
                <a:gd name="connsiteY1" fmla="*/ 0 h 1539240"/>
                <a:gd name="connsiteX2" fmla="*/ 2671912 w 2671912"/>
                <a:gd name="connsiteY2" fmla="*/ 81275 h 1539240"/>
                <a:gd name="connsiteX3" fmla="*/ 769620 w 2671912"/>
                <a:gd name="connsiteY3" fmla="*/ 1539240 h 1539240"/>
                <a:gd name="connsiteX4" fmla="*/ 0 w 2671912"/>
                <a:gd name="connsiteY4" fmla="*/ 1432560 h 1539240"/>
                <a:gd name="connsiteX0" fmla="*/ 0 w 2671912"/>
                <a:gd name="connsiteY0" fmla="*/ 1432560 h 1539240"/>
                <a:gd name="connsiteX1" fmla="*/ 2118360 w 2671912"/>
                <a:gd name="connsiteY1" fmla="*/ 0 h 1539240"/>
                <a:gd name="connsiteX2" fmla="*/ 2671912 w 2671912"/>
                <a:gd name="connsiteY2" fmla="*/ 81275 h 1539240"/>
                <a:gd name="connsiteX3" fmla="*/ 859379 w 2671912"/>
                <a:gd name="connsiteY3" fmla="*/ 1539240 h 1539240"/>
                <a:gd name="connsiteX4" fmla="*/ 0 w 2671912"/>
                <a:gd name="connsiteY4" fmla="*/ 1432560 h 1539240"/>
                <a:gd name="connsiteX0" fmla="*/ 0 w 2671912"/>
                <a:gd name="connsiteY0" fmla="*/ 1351285 h 1457965"/>
                <a:gd name="connsiteX1" fmla="*/ 1779905 w 2671912"/>
                <a:gd name="connsiteY1" fmla="*/ 0 h 1457965"/>
                <a:gd name="connsiteX2" fmla="*/ 2671912 w 2671912"/>
                <a:gd name="connsiteY2" fmla="*/ 0 h 1457965"/>
                <a:gd name="connsiteX3" fmla="*/ 859379 w 2671912"/>
                <a:gd name="connsiteY3" fmla="*/ 1457965 h 1457965"/>
                <a:gd name="connsiteX4" fmla="*/ 0 w 2671912"/>
                <a:gd name="connsiteY4" fmla="*/ 1351285 h 1457965"/>
                <a:gd name="connsiteX0" fmla="*/ 0 w 2183765"/>
                <a:gd name="connsiteY0" fmla="*/ 1351285 h 1457965"/>
                <a:gd name="connsiteX1" fmla="*/ 1779905 w 2183765"/>
                <a:gd name="connsiteY1" fmla="*/ 0 h 1457965"/>
                <a:gd name="connsiteX2" fmla="*/ 2183765 w 2183765"/>
                <a:gd name="connsiteY2" fmla="*/ 77658 h 1457965"/>
                <a:gd name="connsiteX3" fmla="*/ 859379 w 2183765"/>
                <a:gd name="connsiteY3" fmla="*/ 1457965 h 1457965"/>
                <a:gd name="connsiteX4" fmla="*/ 0 w 2183765"/>
                <a:gd name="connsiteY4" fmla="*/ 1351285 h 1457965"/>
                <a:gd name="connsiteX0" fmla="*/ 0 w 2128576"/>
                <a:gd name="connsiteY0" fmla="*/ 1351285 h 1457965"/>
                <a:gd name="connsiteX1" fmla="*/ 1779905 w 2128576"/>
                <a:gd name="connsiteY1" fmla="*/ 0 h 1457965"/>
                <a:gd name="connsiteX2" fmla="*/ 2128576 w 2128576"/>
                <a:gd name="connsiteY2" fmla="*/ 77658 h 1457965"/>
                <a:gd name="connsiteX3" fmla="*/ 859379 w 2128576"/>
                <a:gd name="connsiteY3" fmla="*/ 1457965 h 1457965"/>
                <a:gd name="connsiteX4" fmla="*/ 0 w 2128576"/>
                <a:gd name="connsiteY4" fmla="*/ 1351285 h 1457965"/>
                <a:gd name="connsiteX0" fmla="*/ 0 w 2128576"/>
                <a:gd name="connsiteY0" fmla="*/ 1351285 h 1457965"/>
                <a:gd name="connsiteX1" fmla="*/ 1281131 w 2128576"/>
                <a:gd name="connsiteY1" fmla="*/ 0 h 1457965"/>
                <a:gd name="connsiteX2" fmla="*/ 2128576 w 2128576"/>
                <a:gd name="connsiteY2" fmla="*/ 77658 h 1457965"/>
                <a:gd name="connsiteX3" fmla="*/ 859379 w 2128576"/>
                <a:gd name="connsiteY3" fmla="*/ 1457965 h 1457965"/>
                <a:gd name="connsiteX4" fmla="*/ 0 w 2128576"/>
                <a:gd name="connsiteY4" fmla="*/ 1351285 h 1457965"/>
                <a:gd name="connsiteX0" fmla="*/ 0 w 2128576"/>
                <a:gd name="connsiteY0" fmla="*/ 1351285 h 1457965"/>
                <a:gd name="connsiteX1" fmla="*/ 1281131 w 2128576"/>
                <a:gd name="connsiteY1" fmla="*/ 0 h 1457965"/>
                <a:gd name="connsiteX2" fmla="*/ 1545841 w 2128576"/>
                <a:gd name="connsiteY2" fmla="*/ 77658 h 1457965"/>
                <a:gd name="connsiteX3" fmla="*/ 2128576 w 2128576"/>
                <a:gd name="connsiteY3" fmla="*/ 77658 h 1457965"/>
                <a:gd name="connsiteX4" fmla="*/ 859379 w 2128576"/>
                <a:gd name="connsiteY4" fmla="*/ 1457965 h 1457965"/>
                <a:gd name="connsiteX5" fmla="*/ 0 w 2128576"/>
                <a:gd name="connsiteY5" fmla="*/ 1351285 h 1457965"/>
                <a:gd name="connsiteX0" fmla="*/ 0 w 1589051"/>
                <a:gd name="connsiteY0" fmla="*/ 1351285 h 1457965"/>
                <a:gd name="connsiteX1" fmla="*/ 1281131 w 1589051"/>
                <a:gd name="connsiteY1" fmla="*/ 0 h 1457965"/>
                <a:gd name="connsiteX2" fmla="*/ 1545841 w 1589051"/>
                <a:gd name="connsiteY2" fmla="*/ 77658 h 1457965"/>
                <a:gd name="connsiteX3" fmla="*/ 1589051 w 1589051"/>
                <a:gd name="connsiteY3" fmla="*/ 97200 h 1457965"/>
                <a:gd name="connsiteX4" fmla="*/ 859379 w 1589051"/>
                <a:gd name="connsiteY4" fmla="*/ 1457965 h 1457965"/>
                <a:gd name="connsiteX5" fmla="*/ 0 w 1589051"/>
                <a:gd name="connsiteY5" fmla="*/ 1351285 h 1457965"/>
                <a:gd name="connsiteX0" fmla="*/ 0 w 1589051"/>
                <a:gd name="connsiteY0" fmla="*/ 1351285 h 1457965"/>
                <a:gd name="connsiteX1" fmla="*/ 1281131 w 1589051"/>
                <a:gd name="connsiteY1" fmla="*/ 0 h 1457965"/>
                <a:gd name="connsiteX2" fmla="*/ 1545841 w 1589051"/>
                <a:gd name="connsiteY2" fmla="*/ 77658 h 1457965"/>
                <a:gd name="connsiteX3" fmla="*/ 1589051 w 1589051"/>
                <a:gd name="connsiteY3" fmla="*/ 97200 h 1457965"/>
                <a:gd name="connsiteX4" fmla="*/ 926167 w 1589051"/>
                <a:gd name="connsiteY4" fmla="*/ 1457965 h 1457965"/>
                <a:gd name="connsiteX5" fmla="*/ 0 w 1589051"/>
                <a:gd name="connsiteY5" fmla="*/ 1351285 h 1457965"/>
                <a:gd name="connsiteX0" fmla="*/ 0 w 1636677"/>
                <a:gd name="connsiteY0" fmla="*/ 1351285 h 1457965"/>
                <a:gd name="connsiteX1" fmla="*/ 1281131 w 1636677"/>
                <a:gd name="connsiteY1" fmla="*/ 0 h 1457965"/>
                <a:gd name="connsiteX2" fmla="*/ 1545841 w 1636677"/>
                <a:gd name="connsiteY2" fmla="*/ 77658 h 1457965"/>
                <a:gd name="connsiteX3" fmla="*/ 1636677 w 1636677"/>
                <a:gd name="connsiteY3" fmla="*/ 97200 h 1457965"/>
                <a:gd name="connsiteX4" fmla="*/ 926167 w 1636677"/>
                <a:gd name="connsiteY4" fmla="*/ 1457965 h 1457965"/>
                <a:gd name="connsiteX5" fmla="*/ 0 w 1636677"/>
                <a:gd name="connsiteY5" fmla="*/ 1351285 h 1457965"/>
                <a:gd name="connsiteX0" fmla="*/ 0 w 1398245"/>
                <a:gd name="connsiteY0" fmla="*/ 1412245 h 1457965"/>
                <a:gd name="connsiteX1" fmla="*/ 1042699 w 1398245"/>
                <a:gd name="connsiteY1" fmla="*/ 0 h 1457965"/>
                <a:gd name="connsiteX2" fmla="*/ 1307409 w 1398245"/>
                <a:gd name="connsiteY2" fmla="*/ 77658 h 1457965"/>
                <a:gd name="connsiteX3" fmla="*/ 1398245 w 1398245"/>
                <a:gd name="connsiteY3" fmla="*/ 97200 h 1457965"/>
                <a:gd name="connsiteX4" fmla="*/ 687735 w 1398245"/>
                <a:gd name="connsiteY4" fmla="*/ 1457965 h 1457965"/>
                <a:gd name="connsiteX5" fmla="*/ 0 w 1398245"/>
                <a:gd name="connsiteY5" fmla="*/ 1412245 h 1457965"/>
                <a:gd name="connsiteX0" fmla="*/ 0 w 1398245"/>
                <a:gd name="connsiteY0" fmla="*/ 1334587 h 1380307"/>
                <a:gd name="connsiteX1" fmla="*/ 483899 w 1398245"/>
                <a:gd name="connsiteY1" fmla="*/ 71572 h 1380307"/>
                <a:gd name="connsiteX2" fmla="*/ 1307409 w 1398245"/>
                <a:gd name="connsiteY2" fmla="*/ 0 h 1380307"/>
                <a:gd name="connsiteX3" fmla="*/ 1398245 w 1398245"/>
                <a:gd name="connsiteY3" fmla="*/ 19542 h 1380307"/>
                <a:gd name="connsiteX4" fmla="*/ 687735 w 1398245"/>
                <a:gd name="connsiteY4" fmla="*/ 1380307 h 1380307"/>
                <a:gd name="connsiteX5" fmla="*/ 0 w 1398245"/>
                <a:gd name="connsiteY5" fmla="*/ 1334587 h 1380307"/>
                <a:gd name="connsiteX0" fmla="*/ 0 w 1398245"/>
                <a:gd name="connsiteY0" fmla="*/ 1315045 h 1360765"/>
                <a:gd name="connsiteX1" fmla="*/ 483899 w 1398245"/>
                <a:gd name="connsiteY1" fmla="*/ 52030 h 1360765"/>
                <a:gd name="connsiteX2" fmla="*/ 1398245 w 1398245"/>
                <a:gd name="connsiteY2" fmla="*/ 0 h 1360765"/>
                <a:gd name="connsiteX3" fmla="*/ 687735 w 1398245"/>
                <a:gd name="connsiteY3" fmla="*/ 1360765 h 1360765"/>
                <a:gd name="connsiteX4" fmla="*/ 0 w 1398245"/>
                <a:gd name="connsiteY4" fmla="*/ 1315045 h 1360765"/>
                <a:gd name="connsiteX0" fmla="*/ 0 w 793090"/>
                <a:gd name="connsiteY0" fmla="*/ 1263015 h 1308735"/>
                <a:gd name="connsiteX1" fmla="*/ 483899 w 793090"/>
                <a:gd name="connsiteY1" fmla="*/ 0 h 1308735"/>
                <a:gd name="connsiteX2" fmla="*/ 793090 w 793090"/>
                <a:gd name="connsiteY2" fmla="*/ 25400 h 1308735"/>
                <a:gd name="connsiteX3" fmla="*/ 687735 w 793090"/>
                <a:gd name="connsiteY3" fmla="*/ 1308735 h 1308735"/>
                <a:gd name="connsiteX4" fmla="*/ 0 w 793090"/>
                <a:gd name="connsiteY4" fmla="*/ 1263015 h 1308735"/>
                <a:gd name="connsiteX0" fmla="*/ 0 w 793090"/>
                <a:gd name="connsiteY0" fmla="*/ 1263015 h 1308735"/>
                <a:gd name="connsiteX1" fmla="*/ 483899 w 793090"/>
                <a:gd name="connsiteY1" fmla="*/ 0 h 1308735"/>
                <a:gd name="connsiteX2" fmla="*/ 793090 w 793090"/>
                <a:gd name="connsiteY2" fmla="*/ 25400 h 1308735"/>
                <a:gd name="connsiteX3" fmla="*/ 636935 w 793090"/>
                <a:gd name="connsiteY3" fmla="*/ 1308735 h 1308735"/>
                <a:gd name="connsiteX4" fmla="*/ 0 w 793090"/>
                <a:gd name="connsiteY4" fmla="*/ 1263015 h 130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3090" h="1308735">
                  <a:moveTo>
                    <a:pt x="0" y="1263015"/>
                  </a:moveTo>
                  <a:lnTo>
                    <a:pt x="483899" y="0"/>
                  </a:lnTo>
                  <a:lnTo>
                    <a:pt x="793090" y="25400"/>
                  </a:lnTo>
                  <a:lnTo>
                    <a:pt x="636935" y="1308735"/>
                  </a:lnTo>
                  <a:lnTo>
                    <a:pt x="0" y="1263015"/>
                  </a:lnTo>
                  <a:close/>
                </a:path>
              </a:pathLst>
            </a:custGeom>
            <a:solidFill>
              <a:srgbClr val="262626">
                <a:alpha val="53000"/>
              </a:srgbClr>
            </a:solidFill>
            <a:ln w="12700">
              <a:noFill/>
              <a:round/>
              <a:headEnd/>
              <a:tailEnd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" name="Freihandform 39"/>
            <p:cNvSpPr/>
            <p:nvPr/>
          </p:nvSpPr>
          <p:spPr bwMode="auto">
            <a:xfrm>
              <a:off x="6065873" y="5537195"/>
              <a:ext cx="1636677" cy="1457965"/>
            </a:xfrm>
            <a:custGeom>
              <a:avLst/>
              <a:gdLst>
                <a:gd name="connsiteX0" fmla="*/ 0 w 2598420"/>
                <a:gd name="connsiteY0" fmla="*/ 1432560 h 1539240"/>
                <a:gd name="connsiteX1" fmla="*/ 2118360 w 2598420"/>
                <a:gd name="connsiteY1" fmla="*/ 0 h 1539240"/>
                <a:gd name="connsiteX2" fmla="*/ 2598420 w 2598420"/>
                <a:gd name="connsiteY2" fmla="*/ 68580 h 1539240"/>
                <a:gd name="connsiteX3" fmla="*/ 769620 w 2598420"/>
                <a:gd name="connsiteY3" fmla="*/ 1539240 h 1539240"/>
                <a:gd name="connsiteX4" fmla="*/ 0 w 2598420"/>
                <a:gd name="connsiteY4" fmla="*/ 1432560 h 1539240"/>
                <a:gd name="connsiteX0" fmla="*/ 0 w 2610952"/>
                <a:gd name="connsiteY0" fmla="*/ 1432560 h 1539240"/>
                <a:gd name="connsiteX1" fmla="*/ 2118360 w 2610952"/>
                <a:gd name="connsiteY1" fmla="*/ 0 h 1539240"/>
                <a:gd name="connsiteX2" fmla="*/ 2610952 w 2610952"/>
                <a:gd name="connsiteY2" fmla="*/ 15240 h 1539240"/>
                <a:gd name="connsiteX3" fmla="*/ 769620 w 2610952"/>
                <a:gd name="connsiteY3" fmla="*/ 1539240 h 1539240"/>
                <a:gd name="connsiteX4" fmla="*/ 0 w 2610952"/>
                <a:gd name="connsiteY4" fmla="*/ 1432560 h 1539240"/>
                <a:gd name="connsiteX0" fmla="*/ 0 w 2610952"/>
                <a:gd name="connsiteY0" fmla="*/ 1432560 h 1539240"/>
                <a:gd name="connsiteX1" fmla="*/ 2118360 w 2610952"/>
                <a:gd name="connsiteY1" fmla="*/ 0 h 1539240"/>
                <a:gd name="connsiteX2" fmla="*/ 2610952 w 2610952"/>
                <a:gd name="connsiteY2" fmla="*/ 81275 h 1539240"/>
                <a:gd name="connsiteX3" fmla="*/ 769620 w 2610952"/>
                <a:gd name="connsiteY3" fmla="*/ 1539240 h 1539240"/>
                <a:gd name="connsiteX4" fmla="*/ 0 w 2610952"/>
                <a:gd name="connsiteY4" fmla="*/ 1432560 h 1539240"/>
                <a:gd name="connsiteX0" fmla="*/ 0 w 2671912"/>
                <a:gd name="connsiteY0" fmla="*/ 1432560 h 1539240"/>
                <a:gd name="connsiteX1" fmla="*/ 2118360 w 2671912"/>
                <a:gd name="connsiteY1" fmla="*/ 0 h 1539240"/>
                <a:gd name="connsiteX2" fmla="*/ 2671912 w 2671912"/>
                <a:gd name="connsiteY2" fmla="*/ 81275 h 1539240"/>
                <a:gd name="connsiteX3" fmla="*/ 769620 w 2671912"/>
                <a:gd name="connsiteY3" fmla="*/ 1539240 h 1539240"/>
                <a:gd name="connsiteX4" fmla="*/ 0 w 2671912"/>
                <a:gd name="connsiteY4" fmla="*/ 1432560 h 1539240"/>
                <a:gd name="connsiteX0" fmla="*/ 0 w 2671912"/>
                <a:gd name="connsiteY0" fmla="*/ 1432560 h 1539240"/>
                <a:gd name="connsiteX1" fmla="*/ 2118360 w 2671912"/>
                <a:gd name="connsiteY1" fmla="*/ 0 h 1539240"/>
                <a:gd name="connsiteX2" fmla="*/ 2671912 w 2671912"/>
                <a:gd name="connsiteY2" fmla="*/ 81275 h 1539240"/>
                <a:gd name="connsiteX3" fmla="*/ 859379 w 2671912"/>
                <a:gd name="connsiteY3" fmla="*/ 1539240 h 1539240"/>
                <a:gd name="connsiteX4" fmla="*/ 0 w 2671912"/>
                <a:gd name="connsiteY4" fmla="*/ 1432560 h 1539240"/>
                <a:gd name="connsiteX0" fmla="*/ 0 w 2671912"/>
                <a:gd name="connsiteY0" fmla="*/ 1351285 h 1457965"/>
                <a:gd name="connsiteX1" fmla="*/ 1779905 w 2671912"/>
                <a:gd name="connsiteY1" fmla="*/ 0 h 1457965"/>
                <a:gd name="connsiteX2" fmla="*/ 2671912 w 2671912"/>
                <a:gd name="connsiteY2" fmla="*/ 0 h 1457965"/>
                <a:gd name="connsiteX3" fmla="*/ 859379 w 2671912"/>
                <a:gd name="connsiteY3" fmla="*/ 1457965 h 1457965"/>
                <a:gd name="connsiteX4" fmla="*/ 0 w 2671912"/>
                <a:gd name="connsiteY4" fmla="*/ 1351285 h 1457965"/>
                <a:gd name="connsiteX0" fmla="*/ 0 w 2183765"/>
                <a:gd name="connsiteY0" fmla="*/ 1351285 h 1457965"/>
                <a:gd name="connsiteX1" fmla="*/ 1779905 w 2183765"/>
                <a:gd name="connsiteY1" fmla="*/ 0 h 1457965"/>
                <a:gd name="connsiteX2" fmla="*/ 2183765 w 2183765"/>
                <a:gd name="connsiteY2" fmla="*/ 77658 h 1457965"/>
                <a:gd name="connsiteX3" fmla="*/ 859379 w 2183765"/>
                <a:gd name="connsiteY3" fmla="*/ 1457965 h 1457965"/>
                <a:gd name="connsiteX4" fmla="*/ 0 w 2183765"/>
                <a:gd name="connsiteY4" fmla="*/ 1351285 h 1457965"/>
                <a:gd name="connsiteX0" fmla="*/ 0 w 2128576"/>
                <a:gd name="connsiteY0" fmla="*/ 1351285 h 1457965"/>
                <a:gd name="connsiteX1" fmla="*/ 1779905 w 2128576"/>
                <a:gd name="connsiteY1" fmla="*/ 0 h 1457965"/>
                <a:gd name="connsiteX2" fmla="*/ 2128576 w 2128576"/>
                <a:gd name="connsiteY2" fmla="*/ 77658 h 1457965"/>
                <a:gd name="connsiteX3" fmla="*/ 859379 w 2128576"/>
                <a:gd name="connsiteY3" fmla="*/ 1457965 h 1457965"/>
                <a:gd name="connsiteX4" fmla="*/ 0 w 2128576"/>
                <a:gd name="connsiteY4" fmla="*/ 1351285 h 1457965"/>
                <a:gd name="connsiteX0" fmla="*/ 0 w 2128576"/>
                <a:gd name="connsiteY0" fmla="*/ 1351285 h 1457965"/>
                <a:gd name="connsiteX1" fmla="*/ 1281131 w 2128576"/>
                <a:gd name="connsiteY1" fmla="*/ 0 h 1457965"/>
                <a:gd name="connsiteX2" fmla="*/ 2128576 w 2128576"/>
                <a:gd name="connsiteY2" fmla="*/ 77658 h 1457965"/>
                <a:gd name="connsiteX3" fmla="*/ 859379 w 2128576"/>
                <a:gd name="connsiteY3" fmla="*/ 1457965 h 1457965"/>
                <a:gd name="connsiteX4" fmla="*/ 0 w 2128576"/>
                <a:gd name="connsiteY4" fmla="*/ 1351285 h 1457965"/>
                <a:gd name="connsiteX0" fmla="*/ 0 w 2128576"/>
                <a:gd name="connsiteY0" fmla="*/ 1351285 h 1457965"/>
                <a:gd name="connsiteX1" fmla="*/ 1281131 w 2128576"/>
                <a:gd name="connsiteY1" fmla="*/ 0 h 1457965"/>
                <a:gd name="connsiteX2" fmla="*/ 1545841 w 2128576"/>
                <a:gd name="connsiteY2" fmla="*/ 77658 h 1457965"/>
                <a:gd name="connsiteX3" fmla="*/ 2128576 w 2128576"/>
                <a:gd name="connsiteY3" fmla="*/ 77658 h 1457965"/>
                <a:gd name="connsiteX4" fmla="*/ 859379 w 2128576"/>
                <a:gd name="connsiteY4" fmla="*/ 1457965 h 1457965"/>
                <a:gd name="connsiteX5" fmla="*/ 0 w 2128576"/>
                <a:gd name="connsiteY5" fmla="*/ 1351285 h 1457965"/>
                <a:gd name="connsiteX0" fmla="*/ 0 w 1589051"/>
                <a:gd name="connsiteY0" fmla="*/ 1351285 h 1457965"/>
                <a:gd name="connsiteX1" fmla="*/ 1281131 w 1589051"/>
                <a:gd name="connsiteY1" fmla="*/ 0 h 1457965"/>
                <a:gd name="connsiteX2" fmla="*/ 1545841 w 1589051"/>
                <a:gd name="connsiteY2" fmla="*/ 77658 h 1457965"/>
                <a:gd name="connsiteX3" fmla="*/ 1589051 w 1589051"/>
                <a:gd name="connsiteY3" fmla="*/ 97200 h 1457965"/>
                <a:gd name="connsiteX4" fmla="*/ 859379 w 1589051"/>
                <a:gd name="connsiteY4" fmla="*/ 1457965 h 1457965"/>
                <a:gd name="connsiteX5" fmla="*/ 0 w 1589051"/>
                <a:gd name="connsiteY5" fmla="*/ 1351285 h 1457965"/>
                <a:gd name="connsiteX0" fmla="*/ 0 w 1589051"/>
                <a:gd name="connsiteY0" fmla="*/ 1351285 h 1457965"/>
                <a:gd name="connsiteX1" fmla="*/ 1281131 w 1589051"/>
                <a:gd name="connsiteY1" fmla="*/ 0 h 1457965"/>
                <a:gd name="connsiteX2" fmla="*/ 1545841 w 1589051"/>
                <a:gd name="connsiteY2" fmla="*/ 77658 h 1457965"/>
                <a:gd name="connsiteX3" fmla="*/ 1589051 w 1589051"/>
                <a:gd name="connsiteY3" fmla="*/ 97200 h 1457965"/>
                <a:gd name="connsiteX4" fmla="*/ 926167 w 1589051"/>
                <a:gd name="connsiteY4" fmla="*/ 1457965 h 1457965"/>
                <a:gd name="connsiteX5" fmla="*/ 0 w 1589051"/>
                <a:gd name="connsiteY5" fmla="*/ 1351285 h 1457965"/>
                <a:gd name="connsiteX0" fmla="*/ 0 w 1636677"/>
                <a:gd name="connsiteY0" fmla="*/ 1351285 h 1457965"/>
                <a:gd name="connsiteX1" fmla="*/ 1281131 w 1636677"/>
                <a:gd name="connsiteY1" fmla="*/ 0 h 1457965"/>
                <a:gd name="connsiteX2" fmla="*/ 1545841 w 1636677"/>
                <a:gd name="connsiteY2" fmla="*/ 77658 h 1457965"/>
                <a:gd name="connsiteX3" fmla="*/ 1636677 w 1636677"/>
                <a:gd name="connsiteY3" fmla="*/ 97200 h 1457965"/>
                <a:gd name="connsiteX4" fmla="*/ 926167 w 1636677"/>
                <a:gd name="connsiteY4" fmla="*/ 1457965 h 1457965"/>
                <a:gd name="connsiteX5" fmla="*/ 0 w 1636677"/>
                <a:gd name="connsiteY5" fmla="*/ 1351285 h 145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6677" h="1457965">
                  <a:moveTo>
                    <a:pt x="0" y="1351285"/>
                  </a:moveTo>
                  <a:lnTo>
                    <a:pt x="1281131" y="0"/>
                  </a:lnTo>
                  <a:lnTo>
                    <a:pt x="1545841" y="77658"/>
                  </a:lnTo>
                  <a:lnTo>
                    <a:pt x="1636677" y="97200"/>
                  </a:lnTo>
                  <a:lnTo>
                    <a:pt x="926167" y="1457965"/>
                  </a:lnTo>
                  <a:lnTo>
                    <a:pt x="0" y="1351285"/>
                  </a:lnTo>
                  <a:close/>
                </a:path>
              </a:pathLst>
            </a:custGeom>
            <a:solidFill>
              <a:srgbClr val="262626">
                <a:alpha val="53000"/>
              </a:srgbClr>
            </a:solidFill>
            <a:ln w="12700">
              <a:noFill/>
              <a:round/>
              <a:headEnd/>
              <a:tailEnd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" name="Freihandform 38"/>
            <p:cNvSpPr/>
            <p:nvPr/>
          </p:nvSpPr>
          <p:spPr bwMode="auto">
            <a:xfrm>
              <a:off x="4959984" y="5537195"/>
              <a:ext cx="2128576" cy="1457965"/>
            </a:xfrm>
            <a:custGeom>
              <a:avLst/>
              <a:gdLst>
                <a:gd name="connsiteX0" fmla="*/ 0 w 2598420"/>
                <a:gd name="connsiteY0" fmla="*/ 1432560 h 1539240"/>
                <a:gd name="connsiteX1" fmla="*/ 2118360 w 2598420"/>
                <a:gd name="connsiteY1" fmla="*/ 0 h 1539240"/>
                <a:gd name="connsiteX2" fmla="*/ 2598420 w 2598420"/>
                <a:gd name="connsiteY2" fmla="*/ 68580 h 1539240"/>
                <a:gd name="connsiteX3" fmla="*/ 769620 w 2598420"/>
                <a:gd name="connsiteY3" fmla="*/ 1539240 h 1539240"/>
                <a:gd name="connsiteX4" fmla="*/ 0 w 2598420"/>
                <a:gd name="connsiteY4" fmla="*/ 1432560 h 1539240"/>
                <a:gd name="connsiteX0" fmla="*/ 0 w 2610952"/>
                <a:gd name="connsiteY0" fmla="*/ 1432560 h 1539240"/>
                <a:gd name="connsiteX1" fmla="*/ 2118360 w 2610952"/>
                <a:gd name="connsiteY1" fmla="*/ 0 h 1539240"/>
                <a:gd name="connsiteX2" fmla="*/ 2610952 w 2610952"/>
                <a:gd name="connsiteY2" fmla="*/ 15240 h 1539240"/>
                <a:gd name="connsiteX3" fmla="*/ 769620 w 2610952"/>
                <a:gd name="connsiteY3" fmla="*/ 1539240 h 1539240"/>
                <a:gd name="connsiteX4" fmla="*/ 0 w 2610952"/>
                <a:gd name="connsiteY4" fmla="*/ 1432560 h 1539240"/>
                <a:gd name="connsiteX0" fmla="*/ 0 w 2610952"/>
                <a:gd name="connsiteY0" fmla="*/ 1432560 h 1539240"/>
                <a:gd name="connsiteX1" fmla="*/ 2118360 w 2610952"/>
                <a:gd name="connsiteY1" fmla="*/ 0 h 1539240"/>
                <a:gd name="connsiteX2" fmla="*/ 2610952 w 2610952"/>
                <a:gd name="connsiteY2" fmla="*/ 81275 h 1539240"/>
                <a:gd name="connsiteX3" fmla="*/ 769620 w 2610952"/>
                <a:gd name="connsiteY3" fmla="*/ 1539240 h 1539240"/>
                <a:gd name="connsiteX4" fmla="*/ 0 w 2610952"/>
                <a:gd name="connsiteY4" fmla="*/ 1432560 h 1539240"/>
                <a:gd name="connsiteX0" fmla="*/ 0 w 2671912"/>
                <a:gd name="connsiteY0" fmla="*/ 1432560 h 1539240"/>
                <a:gd name="connsiteX1" fmla="*/ 2118360 w 2671912"/>
                <a:gd name="connsiteY1" fmla="*/ 0 h 1539240"/>
                <a:gd name="connsiteX2" fmla="*/ 2671912 w 2671912"/>
                <a:gd name="connsiteY2" fmla="*/ 81275 h 1539240"/>
                <a:gd name="connsiteX3" fmla="*/ 769620 w 2671912"/>
                <a:gd name="connsiteY3" fmla="*/ 1539240 h 1539240"/>
                <a:gd name="connsiteX4" fmla="*/ 0 w 2671912"/>
                <a:gd name="connsiteY4" fmla="*/ 1432560 h 1539240"/>
                <a:gd name="connsiteX0" fmla="*/ 0 w 2671912"/>
                <a:gd name="connsiteY0" fmla="*/ 1432560 h 1539240"/>
                <a:gd name="connsiteX1" fmla="*/ 2118360 w 2671912"/>
                <a:gd name="connsiteY1" fmla="*/ 0 h 1539240"/>
                <a:gd name="connsiteX2" fmla="*/ 2671912 w 2671912"/>
                <a:gd name="connsiteY2" fmla="*/ 81275 h 1539240"/>
                <a:gd name="connsiteX3" fmla="*/ 859379 w 2671912"/>
                <a:gd name="connsiteY3" fmla="*/ 1539240 h 1539240"/>
                <a:gd name="connsiteX4" fmla="*/ 0 w 2671912"/>
                <a:gd name="connsiteY4" fmla="*/ 1432560 h 1539240"/>
                <a:gd name="connsiteX0" fmla="*/ 0 w 2671912"/>
                <a:gd name="connsiteY0" fmla="*/ 1351285 h 1457965"/>
                <a:gd name="connsiteX1" fmla="*/ 1779905 w 2671912"/>
                <a:gd name="connsiteY1" fmla="*/ 0 h 1457965"/>
                <a:gd name="connsiteX2" fmla="*/ 2671912 w 2671912"/>
                <a:gd name="connsiteY2" fmla="*/ 0 h 1457965"/>
                <a:gd name="connsiteX3" fmla="*/ 859379 w 2671912"/>
                <a:gd name="connsiteY3" fmla="*/ 1457965 h 1457965"/>
                <a:gd name="connsiteX4" fmla="*/ 0 w 2671912"/>
                <a:gd name="connsiteY4" fmla="*/ 1351285 h 1457965"/>
                <a:gd name="connsiteX0" fmla="*/ 0 w 2183765"/>
                <a:gd name="connsiteY0" fmla="*/ 1351285 h 1457965"/>
                <a:gd name="connsiteX1" fmla="*/ 1779905 w 2183765"/>
                <a:gd name="connsiteY1" fmla="*/ 0 h 1457965"/>
                <a:gd name="connsiteX2" fmla="*/ 2183765 w 2183765"/>
                <a:gd name="connsiteY2" fmla="*/ 77658 h 1457965"/>
                <a:gd name="connsiteX3" fmla="*/ 859379 w 2183765"/>
                <a:gd name="connsiteY3" fmla="*/ 1457965 h 1457965"/>
                <a:gd name="connsiteX4" fmla="*/ 0 w 2183765"/>
                <a:gd name="connsiteY4" fmla="*/ 1351285 h 1457965"/>
                <a:gd name="connsiteX0" fmla="*/ 0 w 2128576"/>
                <a:gd name="connsiteY0" fmla="*/ 1351285 h 1457965"/>
                <a:gd name="connsiteX1" fmla="*/ 1779905 w 2128576"/>
                <a:gd name="connsiteY1" fmla="*/ 0 h 1457965"/>
                <a:gd name="connsiteX2" fmla="*/ 2128576 w 2128576"/>
                <a:gd name="connsiteY2" fmla="*/ 77658 h 1457965"/>
                <a:gd name="connsiteX3" fmla="*/ 859379 w 2128576"/>
                <a:gd name="connsiteY3" fmla="*/ 1457965 h 1457965"/>
                <a:gd name="connsiteX4" fmla="*/ 0 w 2128576"/>
                <a:gd name="connsiteY4" fmla="*/ 1351285 h 145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8576" h="1457965">
                  <a:moveTo>
                    <a:pt x="0" y="1351285"/>
                  </a:moveTo>
                  <a:lnTo>
                    <a:pt x="1779905" y="0"/>
                  </a:lnTo>
                  <a:lnTo>
                    <a:pt x="2128576" y="77658"/>
                  </a:lnTo>
                  <a:lnTo>
                    <a:pt x="859379" y="1457965"/>
                  </a:lnTo>
                  <a:lnTo>
                    <a:pt x="0" y="1351285"/>
                  </a:lnTo>
                  <a:close/>
                </a:path>
              </a:pathLst>
            </a:custGeom>
            <a:solidFill>
              <a:srgbClr val="262626">
                <a:alpha val="53000"/>
              </a:srgbClr>
            </a:solidFill>
            <a:ln w="12700">
              <a:noFill/>
              <a:round/>
              <a:headEnd/>
              <a:tailEnd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" name="Freihandform 37"/>
            <p:cNvSpPr/>
            <p:nvPr/>
          </p:nvSpPr>
          <p:spPr bwMode="auto">
            <a:xfrm>
              <a:off x="3886835" y="5455920"/>
              <a:ext cx="2671912" cy="1539240"/>
            </a:xfrm>
            <a:custGeom>
              <a:avLst/>
              <a:gdLst>
                <a:gd name="connsiteX0" fmla="*/ 0 w 2598420"/>
                <a:gd name="connsiteY0" fmla="*/ 1432560 h 1539240"/>
                <a:gd name="connsiteX1" fmla="*/ 2118360 w 2598420"/>
                <a:gd name="connsiteY1" fmla="*/ 0 h 1539240"/>
                <a:gd name="connsiteX2" fmla="*/ 2598420 w 2598420"/>
                <a:gd name="connsiteY2" fmla="*/ 68580 h 1539240"/>
                <a:gd name="connsiteX3" fmla="*/ 769620 w 2598420"/>
                <a:gd name="connsiteY3" fmla="*/ 1539240 h 1539240"/>
                <a:gd name="connsiteX4" fmla="*/ 0 w 2598420"/>
                <a:gd name="connsiteY4" fmla="*/ 1432560 h 1539240"/>
                <a:gd name="connsiteX0" fmla="*/ 0 w 2610952"/>
                <a:gd name="connsiteY0" fmla="*/ 1432560 h 1539240"/>
                <a:gd name="connsiteX1" fmla="*/ 2118360 w 2610952"/>
                <a:gd name="connsiteY1" fmla="*/ 0 h 1539240"/>
                <a:gd name="connsiteX2" fmla="*/ 2610952 w 2610952"/>
                <a:gd name="connsiteY2" fmla="*/ 15240 h 1539240"/>
                <a:gd name="connsiteX3" fmla="*/ 769620 w 2610952"/>
                <a:gd name="connsiteY3" fmla="*/ 1539240 h 1539240"/>
                <a:gd name="connsiteX4" fmla="*/ 0 w 2610952"/>
                <a:gd name="connsiteY4" fmla="*/ 1432560 h 1539240"/>
                <a:gd name="connsiteX0" fmla="*/ 0 w 2610952"/>
                <a:gd name="connsiteY0" fmla="*/ 1432560 h 1539240"/>
                <a:gd name="connsiteX1" fmla="*/ 2118360 w 2610952"/>
                <a:gd name="connsiteY1" fmla="*/ 0 h 1539240"/>
                <a:gd name="connsiteX2" fmla="*/ 2610952 w 2610952"/>
                <a:gd name="connsiteY2" fmla="*/ 81275 h 1539240"/>
                <a:gd name="connsiteX3" fmla="*/ 769620 w 2610952"/>
                <a:gd name="connsiteY3" fmla="*/ 1539240 h 1539240"/>
                <a:gd name="connsiteX4" fmla="*/ 0 w 2610952"/>
                <a:gd name="connsiteY4" fmla="*/ 1432560 h 1539240"/>
                <a:gd name="connsiteX0" fmla="*/ 0 w 2671912"/>
                <a:gd name="connsiteY0" fmla="*/ 1432560 h 1539240"/>
                <a:gd name="connsiteX1" fmla="*/ 2118360 w 2671912"/>
                <a:gd name="connsiteY1" fmla="*/ 0 h 1539240"/>
                <a:gd name="connsiteX2" fmla="*/ 2671912 w 2671912"/>
                <a:gd name="connsiteY2" fmla="*/ 81275 h 1539240"/>
                <a:gd name="connsiteX3" fmla="*/ 769620 w 2671912"/>
                <a:gd name="connsiteY3" fmla="*/ 1539240 h 1539240"/>
                <a:gd name="connsiteX4" fmla="*/ 0 w 2671912"/>
                <a:gd name="connsiteY4" fmla="*/ 1432560 h 153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1912" h="1539240">
                  <a:moveTo>
                    <a:pt x="0" y="1432560"/>
                  </a:moveTo>
                  <a:lnTo>
                    <a:pt x="2118360" y="0"/>
                  </a:lnTo>
                  <a:lnTo>
                    <a:pt x="2671912" y="81275"/>
                  </a:lnTo>
                  <a:lnTo>
                    <a:pt x="769620" y="1539240"/>
                  </a:lnTo>
                  <a:lnTo>
                    <a:pt x="0" y="1432560"/>
                  </a:lnTo>
                  <a:close/>
                </a:path>
              </a:pathLst>
            </a:custGeom>
            <a:solidFill>
              <a:srgbClr val="262626">
                <a:alpha val="53000"/>
              </a:srgbClr>
            </a:solidFill>
            <a:ln w="12700">
              <a:noFill/>
              <a:round/>
              <a:headEnd/>
              <a:tailEnd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" name="Freihandform 36"/>
            <p:cNvSpPr/>
            <p:nvPr/>
          </p:nvSpPr>
          <p:spPr bwMode="auto">
            <a:xfrm>
              <a:off x="2484120" y="5471160"/>
              <a:ext cx="3429000" cy="1478280"/>
            </a:xfrm>
            <a:custGeom>
              <a:avLst/>
              <a:gdLst>
                <a:gd name="connsiteX0" fmla="*/ 68580 w 3429000"/>
                <a:gd name="connsiteY0" fmla="*/ 1363980 h 1478280"/>
                <a:gd name="connsiteX1" fmla="*/ 2956560 w 3429000"/>
                <a:gd name="connsiteY1" fmla="*/ 0 h 1478280"/>
                <a:gd name="connsiteX2" fmla="*/ 3429000 w 3429000"/>
                <a:gd name="connsiteY2" fmla="*/ 7620 h 1478280"/>
                <a:gd name="connsiteX3" fmla="*/ 3169920 w 3429000"/>
                <a:gd name="connsiteY3" fmla="*/ 243840 h 1478280"/>
                <a:gd name="connsiteX4" fmla="*/ 1051560 w 3429000"/>
                <a:gd name="connsiteY4" fmla="*/ 1478280 h 1478280"/>
                <a:gd name="connsiteX5" fmla="*/ 0 w 3429000"/>
                <a:gd name="connsiteY5" fmla="*/ 1463040 h 1478280"/>
                <a:gd name="connsiteX6" fmla="*/ 68580 w 3429000"/>
                <a:gd name="connsiteY6" fmla="*/ 1363980 h 147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0" h="1478280">
                  <a:moveTo>
                    <a:pt x="68580" y="1363980"/>
                  </a:moveTo>
                  <a:lnTo>
                    <a:pt x="2956560" y="0"/>
                  </a:lnTo>
                  <a:lnTo>
                    <a:pt x="3429000" y="7620"/>
                  </a:lnTo>
                  <a:lnTo>
                    <a:pt x="3169920" y="243840"/>
                  </a:lnTo>
                  <a:lnTo>
                    <a:pt x="1051560" y="1478280"/>
                  </a:lnTo>
                  <a:lnTo>
                    <a:pt x="0" y="1463040"/>
                  </a:lnTo>
                  <a:lnTo>
                    <a:pt x="68580" y="1363980"/>
                  </a:lnTo>
                  <a:close/>
                </a:path>
              </a:pathLst>
            </a:custGeom>
            <a:solidFill>
              <a:srgbClr val="262626">
                <a:alpha val="53000"/>
              </a:srgbClr>
            </a:solidFill>
            <a:ln w="12700">
              <a:noFill/>
              <a:round/>
              <a:headEnd/>
              <a:tailEnd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4" name="Gruppieren 48"/>
            <p:cNvGrpSpPr/>
            <p:nvPr/>
          </p:nvGrpSpPr>
          <p:grpSpPr>
            <a:xfrm>
              <a:off x="5341621" y="1564446"/>
              <a:ext cx="2899296" cy="4050408"/>
              <a:chOff x="5585824" y="1673155"/>
              <a:chExt cx="1951626" cy="3771252"/>
            </a:xfrm>
            <a:solidFill>
              <a:schemeClr val="accent1"/>
            </a:solidFill>
            <a:scene3d>
              <a:camera prst="perspectiveHeroicExtremeLeftFacing">
                <a:rot lat="21398273" lon="866236" rev="21569017"/>
              </a:camera>
              <a:lightRig rig="threePt" dir="t">
                <a:rot lat="0" lon="0" rev="4800000"/>
              </a:lightRig>
            </a:scene3d>
          </p:grpSpPr>
          <p:grpSp>
            <p:nvGrpSpPr>
              <p:cNvPr id="5" name="Gruppieren 30"/>
              <p:cNvGrpSpPr/>
              <p:nvPr/>
            </p:nvGrpSpPr>
            <p:grpSpPr>
              <a:xfrm>
                <a:off x="5585824" y="1673155"/>
                <a:ext cx="283117" cy="3771252"/>
                <a:chOff x="5585824" y="1673155"/>
                <a:chExt cx="283117" cy="3771252"/>
              </a:xfrm>
              <a:grpFill/>
            </p:grpSpPr>
            <p:sp>
              <p:nvSpPr>
                <p:cNvPr id="28" name="Rechteck 27"/>
                <p:cNvSpPr/>
                <p:nvPr/>
              </p:nvSpPr>
              <p:spPr bwMode="auto">
                <a:xfrm>
                  <a:off x="5585824" y="1673155"/>
                  <a:ext cx="283117" cy="3771252"/>
                </a:xfrm>
                <a:prstGeom prst="rect">
                  <a:avLst/>
                </a:prstGeom>
                <a:grpFill/>
                <a:ln w="12700">
                  <a:noFill/>
                  <a:round/>
                  <a:headEnd/>
                  <a:tailEnd/>
                </a:ln>
                <a:effectLst/>
                <a:sp3d extrusionH="101600"/>
              </p:spPr>
              <p:txBody>
                <a:bodyPr vert="vert270" rtlCol="0" anchor="ctr"/>
                <a:lstStyle/>
                <a:p>
                  <a:pPr algn="ctr"/>
                  <a:r>
                    <a:rPr lang="ru-RU" dirty="0" smtClean="0">
                      <a:solidFill>
                        <a:srgbClr val="FFFFFF"/>
                      </a:solidFill>
                    </a:rPr>
                    <a:t>Благоустройство, комфортность</a:t>
                  </a:r>
                  <a:endParaRPr lang="de-DE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" name="Rechteck 29"/>
                <p:cNvSpPr/>
                <p:nvPr/>
              </p:nvSpPr>
              <p:spPr bwMode="auto">
                <a:xfrm>
                  <a:off x="5585824" y="5372100"/>
                  <a:ext cx="283117" cy="72306"/>
                </a:xfrm>
                <a:prstGeom prst="rect">
                  <a:avLst/>
                </a:prstGeom>
                <a:grpFill/>
                <a:ln w="12700">
                  <a:noFill/>
                  <a:round/>
                  <a:headEnd/>
                  <a:tailEnd/>
                </a:ln>
                <a:sp3d z="3556000" extrusionH="3556000"/>
              </p:spPr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6" name="Gruppieren 31"/>
              <p:cNvGrpSpPr/>
              <p:nvPr/>
            </p:nvGrpSpPr>
            <p:grpSpPr>
              <a:xfrm>
                <a:off x="6002951" y="1673155"/>
                <a:ext cx="283117" cy="3771252"/>
                <a:chOff x="5585824" y="1673155"/>
                <a:chExt cx="283117" cy="3771252"/>
              </a:xfrm>
              <a:grpFill/>
            </p:grpSpPr>
            <p:sp>
              <p:nvSpPr>
                <p:cNvPr id="34" name="Rechteck 33"/>
                <p:cNvSpPr/>
                <p:nvPr/>
              </p:nvSpPr>
              <p:spPr bwMode="auto">
                <a:xfrm>
                  <a:off x="5585824" y="1673155"/>
                  <a:ext cx="283117" cy="3771252"/>
                </a:xfrm>
                <a:prstGeom prst="rect">
                  <a:avLst/>
                </a:prstGeom>
                <a:grpFill/>
                <a:ln w="12700">
                  <a:noFill/>
                  <a:round/>
                  <a:headEnd/>
                  <a:tailEnd/>
                </a:ln>
                <a:effectLst/>
                <a:sp3d extrusionH="101600"/>
              </p:spPr>
              <p:txBody>
                <a:bodyPr vert="vert270" rtlCol="0" anchor="ctr"/>
                <a:lstStyle/>
                <a:p>
                  <a:pPr algn="ctr"/>
                  <a:r>
                    <a:rPr lang="ru-RU" dirty="0" smtClean="0">
                      <a:solidFill>
                        <a:srgbClr val="FFFFFF"/>
                      </a:solidFill>
                    </a:rPr>
                    <a:t>Организация процессов, информирование</a:t>
                  </a:r>
                  <a:endParaRPr lang="de-DE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" name="Rechteck 34"/>
                <p:cNvSpPr/>
                <p:nvPr/>
              </p:nvSpPr>
              <p:spPr bwMode="auto">
                <a:xfrm>
                  <a:off x="5585824" y="5372100"/>
                  <a:ext cx="283117" cy="72306"/>
                </a:xfrm>
                <a:prstGeom prst="rect">
                  <a:avLst/>
                </a:prstGeom>
                <a:grpFill/>
                <a:ln w="12700">
                  <a:noFill/>
                  <a:round/>
                  <a:headEnd/>
                  <a:tailEnd/>
                </a:ln>
                <a:sp3d z="3556000" extrusionH="3556000"/>
              </p:spPr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7" name="Gruppieren 35"/>
              <p:cNvGrpSpPr/>
              <p:nvPr/>
            </p:nvGrpSpPr>
            <p:grpSpPr>
              <a:xfrm>
                <a:off x="6420078" y="1673155"/>
                <a:ext cx="283117" cy="3771252"/>
                <a:chOff x="5585824" y="1673155"/>
                <a:chExt cx="283117" cy="3771252"/>
              </a:xfrm>
              <a:grpFill/>
            </p:grpSpPr>
            <p:sp>
              <p:nvSpPr>
                <p:cNvPr id="41" name="Rechteck 40"/>
                <p:cNvSpPr/>
                <p:nvPr/>
              </p:nvSpPr>
              <p:spPr bwMode="auto">
                <a:xfrm>
                  <a:off x="5585824" y="1673155"/>
                  <a:ext cx="283117" cy="3771252"/>
                </a:xfrm>
                <a:prstGeom prst="rect">
                  <a:avLst/>
                </a:prstGeom>
                <a:grpFill/>
                <a:ln w="12700">
                  <a:noFill/>
                  <a:round/>
                  <a:headEnd/>
                  <a:tailEnd/>
                </a:ln>
                <a:effectLst/>
                <a:sp3d extrusionH="101600"/>
              </p:spPr>
              <p:txBody>
                <a:bodyPr vert="vert270" rtlCol="0" anchor="ctr"/>
                <a:lstStyle/>
                <a:p>
                  <a:pPr algn="ctr"/>
                  <a:r>
                    <a:rPr lang="ru-RU" dirty="0" smtClean="0">
                      <a:solidFill>
                        <a:srgbClr val="FFFFFF"/>
                      </a:solidFill>
                    </a:rPr>
                    <a:t>Удовлетворенность качеством</a:t>
                  </a:r>
                  <a:endParaRPr lang="de-DE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" name="Rechteck 41"/>
                <p:cNvSpPr/>
                <p:nvPr/>
              </p:nvSpPr>
              <p:spPr bwMode="auto">
                <a:xfrm>
                  <a:off x="5585824" y="5372100"/>
                  <a:ext cx="283117" cy="72306"/>
                </a:xfrm>
                <a:prstGeom prst="rect">
                  <a:avLst/>
                </a:prstGeom>
                <a:grpFill/>
                <a:ln w="12700">
                  <a:noFill/>
                  <a:round/>
                  <a:headEnd/>
                  <a:tailEnd/>
                </a:ln>
                <a:sp3d z="3556000" extrusionH="3556000"/>
              </p:spPr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8" name="Gruppieren 42"/>
              <p:cNvGrpSpPr/>
              <p:nvPr/>
            </p:nvGrpSpPr>
            <p:grpSpPr>
              <a:xfrm>
                <a:off x="6837205" y="1673155"/>
                <a:ext cx="283117" cy="3771252"/>
                <a:chOff x="5585824" y="1673155"/>
                <a:chExt cx="283117" cy="3771252"/>
              </a:xfrm>
              <a:grpFill/>
            </p:grpSpPr>
            <p:sp>
              <p:nvSpPr>
                <p:cNvPr id="44" name="Rechteck 43"/>
                <p:cNvSpPr/>
                <p:nvPr/>
              </p:nvSpPr>
              <p:spPr bwMode="auto">
                <a:xfrm>
                  <a:off x="5585824" y="1673155"/>
                  <a:ext cx="283117" cy="3771252"/>
                </a:xfrm>
                <a:prstGeom prst="rect">
                  <a:avLst/>
                </a:prstGeom>
                <a:grpFill/>
                <a:ln w="12700">
                  <a:noFill/>
                  <a:round/>
                  <a:headEnd/>
                  <a:tailEnd/>
                </a:ln>
                <a:effectLst/>
                <a:sp3d extrusionH="101600"/>
              </p:spPr>
              <p:txBody>
                <a:bodyPr vert="vert270" rtlCol="0" anchor="ctr"/>
                <a:lstStyle/>
                <a:p>
                  <a:pPr algn="ctr"/>
                  <a:r>
                    <a:rPr lang="ru-RU" dirty="0" smtClean="0">
                      <a:solidFill>
                        <a:srgbClr val="FFFFFF"/>
                      </a:solidFill>
                    </a:rPr>
                    <a:t>Доброжелательность, соблюдение прав</a:t>
                  </a:r>
                  <a:endParaRPr lang="de-DE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" name="Rechteck 44"/>
                <p:cNvSpPr/>
                <p:nvPr/>
              </p:nvSpPr>
              <p:spPr bwMode="auto">
                <a:xfrm>
                  <a:off x="5585824" y="5372100"/>
                  <a:ext cx="283117" cy="72306"/>
                </a:xfrm>
                <a:prstGeom prst="rect">
                  <a:avLst/>
                </a:prstGeom>
                <a:grpFill/>
                <a:ln w="12700">
                  <a:noFill/>
                  <a:round/>
                  <a:headEnd/>
                  <a:tailEnd/>
                </a:ln>
                <a:sp3d z="3556000" extrusionH="3556000"/>
              </p:spPr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9" name="Gruppieren 45"/>
              <p:cNvGrpSpPr/>
              <p:nvPr/>
            </p:nvGrpSpPr>
            <p:grpSpPr>
              <a:xfrm>
                <a:off x="7254333" y="1673155"/>
                <a:ext cx="283117" cy="3771252"/>
                <a:chOff x="5585824" y="1673155"/>
                <a:chExt cx="283117" cy="3771252"/>
              </a:xfrm>
              <a:grpFill/>
            </p:grpSpPr>
            <p:sp>
              <p:nvSpPr>
                <p:cNvPr id="47" name="Rechteck 46"/>
                <p:cNvSpPr/>
                <p:nvPr/>
              </p:nvSpPr>
              <p:spPr bwMode="auto">
                <a:xfrm>
                  <a:off x="5585824" y="1673155"/>
                  <a:ext cx="283117" cy="3771252"/>
                </a:xfrm>
                <a:prstGeom prst="rect">
                  <a:avLst/>
                </a:prstGeom>
                <a:grpFill/>
                <a:ln w="12700">
                  <a:noFill/>
                  <a:round/>
                  <a:headEnd/>
                  <a:tailEnd/>
                </a:ln>
                <a:effectLst/>
                <a:sp3d extrusionH="101600"/>
              </p:spPr>
              <p:txBody>
                <a:bodyPr vert="vert270" rtlCol="0" anchor="ctr"/>
                <a:lstStyle/>
                <a:p>
                  <a:pPr algn="ctr"/>
                  <a:r>
                    <a:rPr lang="ru-RU" dirty="0" smtClean="0">
                      <a:solidFill>
                        <a:srgbClr val="FFFFFF"/>
                      </a:solidFill>
                    </a:rPr>
                    <a:t>Безопасность/ Учет особых потребностей  </a:t>
                  </a:r>
                  <a:endParaRPr lang="de-DE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8" name="Rechteck 47"/>
                <p:cNvSpPr/>
                <p:nvPr/>
              </p:nvSpPr>
              <p:spPr bwMode="auto">
                <a:xfrm>
                  <a:off x="5585824" y="5372100"/>
                  <a:ext cx="283117" cy="72306"/>
                </a:xfrm>
                <a:prstGeom prst="rect">
                  <a:avLst/>
                </a:prstGeom>
                <a:grpFill/>
                <a:ln w="12700">
                  <a:noFill/>
                  <a:round/>
                  <a:headEnd/>
                  <a:tailEnd/>
                </a:ln>
                <a:sp3d z="3556000" extrusionH="3556000"/>
              </p:spPr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</p:grpSp>
        <p:sp>
          <p:nvSpPr>
            <p:cNvPr id="27" name="Ellipse 26"/>
            <p:cNvSpPr/>
            <p:nvPr/>
          </p:nvSpPr>
          <p:spPr bwMode="auto">
            <a:xfrm>
              <a:off x="3822810" y="6074964"/>
              <a:ext cx="793090" cy="257216"/>
            </a:xfrm>
            <a:prstGeom prst="ellipse">
              <a:avLst/>
            </a:prstGeom>
            <a:gradFill flip="none" rotWithShape="1">
              <a:gsLst>
                <a:gs pos="0">
                  <a:srgbClr val="262626">
                    <a:alpha val="83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" name="Ellipse 30"/>
            <p:cNvSpPr/>
            <p:nvPr/>
          </p:nvSpPr>
          <p:spPr bwMode="auto">
            <a:xfrm>
              <a:off x="6191415" y="6557563"/>
              <a:ext cx="855870" cy="277577"/>
            </a:xfrm>
            <a:prstGeom prst="ellipse">
              <a:avLst/>
            </a:prstGeom>
            <a:gradFill flip="none" rotWithShape="1">
              <a:gsLst>
                <a:gs pos="0">
                  <a:srgbClr val="262626">
                    <a:alpha val="83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" name="Ellipse 31"/>
            <p:cNvSpPr/>
            <p:nvPr/>
          </p:nvSpPr>
          <p:spPr bwMode="auto">
            <a:xfrm>
              <a:off x="7499320" y="6089922"/>
              <a:ext cx="793090" cy="257216"/>
            </a:xfrm>
            <a:prstGeom prst="ellipse">
              <a:avLst/>
            </a:prstGeom>
            <a:gradFill flip="none" rotWithShape="1">
              <a:gsLst>
                <a:gs pos="0">
                  <a:srgbClr val="262626">
                    <a:alpha val="83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" name="Ellipse 32"/>
            <p:cNvSpPr/>
            <p:nvPr/>
          </p:nvSpPr>
          <p:spPr bwMode="auto">
            <a:xfrm>
              <a:off x="5451665" y="5634395"/>
              <a:ext cx="685843" cy="222434"/>
            </a:xfrm>
            <a:prstGeom prst="ellipse">
              <a:avLst/>
            </a:prstGeom>
            <a:gradFill flip="none" rotWithShape="1">
              <a:gsLst>
                <a:gs pos="0">
                  <a:srgbClr val="262626">
                    <a:alpha val="83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" name="Ellipse 35"/>
            <p:cNvSpPr/>
            <p:nvPr/>
          </p:nvSpPr>
          <p:spPr bwMode="auto">
            <a:xfrm>
              <a:off x="5889650" y="5887309"/>
              <a:ext cx="793090" cy="257216"/>
            </a:xfrm>
            <a:prstGeom prst="ellipse">
              <a:avLst/>
            </a:prstGeom>
            <a:gradFill flip="none" rotWithShape="1">
              <a:gsLst>
                <a:gs pos="0">
                  <a:srgbClr val="262626">
                    <a:alpha val="83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Ellipse 21"/>
            <p:cNvSpPr/>
            <p:nvPr/>
          </p:nvSpPr>
          <p:spPr bwMode="gray">
            <a:xfrm>
              <a:off x="3830430" y="5440680"/>
              <a:ext cx="793090" cy="793090"/>
            </a:xfrm>
            <a:prstGeom prst="ellipse">
              <a:avLst/>
            </a:prstGeom>
            <a:solidFill>
              <a:srgbClr val="BFBFBF"/>
            </a:solidFill>
            <a:ln w="12700">
              <a:noFill/>
              <a:miter lim="800000"/>
              <a:headEnd/>
              <a:tailEnd/>
            </a:ln>
            <a:effectLst/>
            <a:scene3d>
              <a:camera prst="orthographicFront"/>
              <a:lightRig rig="balanced" dir="t"/>
            </a:scene3d>
            <a:sp3d prstMaterial="plastic">
              <a:bevelT w="374650" h="292100"/>
            </a:sp3d>
          </p:spPr>
          <p:txBody>
            <a:bodyPr vert="horz" lIns="0" tIns="108000" rIns="0" bIns="0" anchor="t" anchorCtr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b="1" noProof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3" name="Ellipse 22"/>
            <p:cNvSpPr/>
            <p:nvPr/>
          </p:nvSpPr>
          <p:spPr bwMode="gray">
            <a:xfrm>
              <a:off x="5534271" y="5155830"/>
              <a:ext cx="611424" cy="611424"/>
            </a:xfrm>
            <a:prstGeom prst="ellipse">
              <a:avLst/>
            </a:prstGeom>
            <a:solidFill>
              <a:srgbClr val="BFBFBF"/>
            </a:solidFill>
            <a:ln w="12700">
              <a:noFill/>
              <a:miter lim="800000"/>
              <a:headEnd/>
              <a:tailEnd/>
            </a:ln>
            <a:effectLst/>
            <a:scene3d>
              <a:camera prst="orthographicFront"/>
              <a:lightRig rig="balanced" dir="t"/>
            </a:scene3d>
            <a:sp3d prstMaterial="plastic">
              <a:bevelT w="279400" h="292100"/>
            </a:sp3d>
          </p:spPr>
          <p:txBody>
            <a:bodyPr vert="horz" lIns="0" tIns="108000" rIns="0" bIns="0" anchor="t" anchorCtr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b="1" noProof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5" name="Ellipse 24"/>
            <p:cNvSpPr/>
            <p:nvPr/>
          </p:nvSpPr>
          <p:spPr bwMode="gray">
            <a:xfrm>
              <a:off x="7506940" y="5448300"/>
              <a:ext cx="793090" cy="793090"/>
            </a:xfrm>
            <a:prstGeom prst="ellipse">
              <a:avLst/>
            </a:prstGeom>
            <a:solidFill>
              <a:srgbClr val="BFBFBF"/>
            </a:solidFill>
            <a:ln w="12700">
              <a:noFill/>
              <a:miter lim="800000"/>
              <a:headEnd/>
              <a:tailEnd/>
            </a:ln>
            <a:effectLst/>
            <a:scene3d>
              <a:camera prst="orthographicFront"/>
              <a:lightRig rig="balanced" dir="t"/>
            </a:scene3d>
            <a:sp3d prstMaterial="plastic">
              <a:bevelT w="374650" h="292100"/>
            </a:sp3d>
          </p:spPr>
          <p:txBody>
            <a:bodyPr vert="horz" lIns="0" tIns="108000" rIns="0" bIns="0" anchor="t" anchorCtr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b="1" noProof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6" name="Ellipse 25"/>
            <p:cNvSpPr/>
            <p:nvPr/>
          </p:nvSpPr>
          <p:spPr bwMode="gray">
            <a:xfrm>
              <a:off x="5969548" y="5346532"/>
              <a:ext cx="705572" cy="705572"/>
            </a:xfrm>
            <a:prstGeom prst="ellipse">
              <a:avLst/>
            </a:prstGeom>
            <a:solidFill>
              <a:srgbClr val="BFBFBF"/>
            </a:solidFill>
            <a:ln w="12700">
              <a:noFill/>
              <a:miter lim="800000"/>
              <a:headEnd/>
              <a:tailEnd/>
            </a:ln>
            <a:effectLst/>
            <a:scene3d>
              <a:camera prst="orthographicFront"/>
              <a:lightRig rig="balanced" dir="t"/>
            </a:scene3d>
            <a:sp3d prstMaterial="plastic">
              <a:bevelT w="330200" h="292100"/>
            </a:sp3d>
          </p:spPr>
          <p:txBody>
            <a:bodyPr vert="horz" lIns="0" tIns="108000" rIns="0" bIns="0" anchor="t" anchorCtr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b="1" noProof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1" name="Ellipse 20"/>
            <p:cNvSpPr/>
            <p:nvPr/>
          </p:nvSpPr>
          <p:spPr bwMode="gray">
            <a:xfrm>
              <a:off x="6176175" y="5752014"/>
              <a:ext cx="963512" cy="963512"/>
            </a:xfrm>
            <a:prstGeom prst="ellipse">
              <a:avLst/>
            </a:prstGeom>
            <a:solidFill>
              <a:srgbClr val="BFBFBF"/>
            </a:solidFill>
            <a:ln w="12700">
              <a:noFill/>
              <a:miter lim="800000"/>
              <a:headEnd/>
              <a:tailEnd/>
            </a:ln>
            <a:effectLst/>
            <a:scene3d>
              <a:camera prst="orthographicFront"/>
              <a:lightRig rig="balanced" dir="t"/>
            </a:scene3d>
            <a:sp3d prstMaterial="plastic">
              <a:bevelT w="444500" h="292100"/>
            </a:sp3d>
          </p:spPr>
          <p:txBody>
            <a:bodyPr vert="horz" lIns="0" tIns="108000" rIns="0" bIns="0" anchor="t" anchorCtr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b="1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6093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"/>
          <p:cNvSpPr>
            <a:spLocks noChangeArrowheads="1"/>
          </p:cNvSpPr>
          <p:nvPr/>
        </p:nvSpPr>
        <p:spPr bwMode="gray">
          <a:xfrm>
            <a:off x="1" y="2633985"/>
            <a:ext cx="9143999" cy="4200237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5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dirty="0" smtClean="0"/>
              <a:t>Оценка учреждения по итогам </a:t>
            </a:r>
            <a:r>
              <a:rPr lang="ru-RU" dirty="0" err="1" smtClean="0"/>
              <a:t>рейтингования</a:t>
            </a:r>
            <a:endParaRPr lang="en-US" dirty="0" smtClean="0"/>
          </a:p>
        </p:txBody>
      </p:sp>
      <p:sp>
        <p:nvSpPr>
          <p:cNvPr id="29" name="_h2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854993"/>
            <a:ext cx="8496300" cy="989507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Каждое из оцениваемых учреждений по итогам независимой оценки может быть отнесено  к учреждениям с низким, средним и высоким уровнем качества работы в зависимости от количества набранных баллов</a:t>
            </a:r>
            <a:endParaRPr lang="de-DE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6" name="Line 70"/>
          <p:cNvSpPr>
            <a:spLocks noChangeShapeType="1"/>
          </p:cNvSpPr>
          <p:nvPr/>
        </p:nvSpPr>
        <p:spPr bwMode="gray">
          <a:xfrm flipV="1">
            <a:off x="3347864" y="2027303"/>
            <a:ext cx="0" cy="16359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lnSpc>
                <a:spcPct val="95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07" name="Line 71"/>
          <p:cNvSpPr>
            <a:spLocks noChangeShapeType="1"/>
          </p:cNvSpPr>
          <p:nvPr/>
        </p:nvSpPr>
        <p:spPr bwMode="gray">
          <a:xfrm flipV="1">
            <a:off x="6372200" y="2018805"/>
            <a:ext cx="0" cy="127791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lnSpc>
                <a:spcPct val="95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38" name="Rectangle 96"/>
          <p:cNvSpPr>
            <a:spLocks noChangeArrowheads="1"/>
          </p:cNvSpPr>
          <p:nvPr/>
        </p:nvSpPr>
        <p:spPr bwMode="gray">
          <a:xfrm>
            <a:off x="906429" y="2204864"/>
            <a:ext cx="1876782" cy="360363"/>
          </a:xfrm>
          <a:prstGeom prst="rect">
            <a:avLst/>
          </a:prstGeom>
          <a:gradFill rotWithShape="1">
            <a:gsLst>
              <a:gs pos="0">
                <a:srgbClr val="C1C2C3">
                  <a:gamma/>
                  <a:tint val="0"/>
                  <a:invGamma/>
                </a:srgbClr>
              </a:gs>
              <a:gs pos="100000">
                <a:srgbClr val="C1C2C3"/>
              </a:gs>
            </a:gsLst>
            <a:lin ang="5400000" scaled="1"/>
          </a:gra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108000" tIns="0" rIns="72000" bIns="0" anchor="ctr"/>
          <a:lstStyle/>
          <a:p>
            <a:pPr defTabSz="801688" eaLnBrk="0" hangingPunct="0">
              <a:lnSpc>
                <a:spcPct val="95000"/>
              </a:lnSpc>
              <a:spcAft>
                <a:spcPts val="800"/>
              </a:spcAft>
            </a:pPr>
            <a:r>
              <a:rPr lang="ru-RU" b="1" noProof="1" smtClean="0">
                <a:solidFill>
                  <a:srgbClr val="000000"/>
                </a:solidFill>
              </a:rPr>
              <a:t>Низкий уровень</a:t>
            </a:r>
            <a:endParaRPr lang="en-GB" b="1" noProof="1">
              <a:solidFill>
                <a:srgbClr val="000000"/>
              </a:solidFill>
            </a:endParaRPr>
          </a:p>
        </p:txBody>
      </p:sp>
      <p:sp>
        <p:nvSpPr>
          <p:cNvPr id="139" name="Rectangle 97"/>
          <p:cNvSpPr>
            <a:spLocks noChangeArrowheads="1"/>
          </p:cNvSpPr>
          <p:nvPr/>
        </p:nvSpPr>
        <p:spPr bwMode="gray">
          <a:xfrm>
            <a:off x="3779912" y="2204541"/>
            <a:ext cx="1944216" cy="360363"/>
          </a:xfrm>
          <a:prstGeom prst="rect">
            <a:avLst/>
          </a:prstGeom>
          <a:gradFill rotWithShape="1">
            <a:gsLst>
              <a:gs pos="0">
                <a:srgbClr val="C1C2C3">
                  <a:gamma/>
                  <a:tint val="0"/>
                  <a:invGamma/>
                </a:srgbClr>
              </a:gs>
              <a:gs pos="100000">
                <a:srgbClr val="C1C2C3"/>
              </a:gs>
            </a:gsLst>
            <a:lin ang="5400000" scaled="1"/>
          </a:gra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108000" tIns="0" rIns="72000" bIns="0" anchor="ctr"/>
          <a:lstStyle/>
          <a:p>
            <a:pPr defTabSz="801688" eaLnBrk="0" hangingPunct="0">
              <a:lnSpc>
                <a:spcPct val="95000"/>
              </a:lnSpc>
              <a:spcAft>
                <a:spcPts val="800"/>
              </a:spcAft>
            </a:pPr>
            <a:r>
              <a:rPr lang="ru-RU" b="1" noProof="1" smtClean="0">
                <a:solidFill>
                  <a:srgbClr val="000000"/>
                </a:solidFill>
              </a:rPr>
              <a:t>Средний уровень</a:t>
            </a:r>
            <a:endParaRPr lang="en-GB" b="1" noProof="1">
              <a:solidFill>
                <a:srgbClr val="000000"/>
              </a:solidFill>
            </a:endParaRPr>
          </a:p>
        </p:txBody>
      </p:sp>
      <p:sp>
        <p:nvSpPr>
          <p:cNvPr id="140" name="Rectangle 97"/>
          <p:cNvSpPr>
            <a:spLocks noChangeArrowheads="1"/>
          </p:cNvSpPr>
          <p:nvPr/>
        </p:nvSpPr>
        <p:spPr bwMode="gray">
          <a:xfrm>
            <a:off x="6843713" y="2204541"/>
            <a:ext cx="1976437" cy="360363"/>
          </a:xfrm>
          <a:prstGeom prst="rect">
            <a:avLst/>
          </a:prstGeom>
          <a:gradFill rotWithShape="1">
            <a:gsLst>
              <a:gs pos="0">
                <a:srgbClr val="C1C2C3">
                  <a:gamma/>
                  <a:tint val="0"/>
                  <a:invGamma/>
                </a:srgbClr>
              </a:gs>
              <a:gs pos="100000">
                <a:srgbClr val="C1C2C3"/>
              </a:gs>
            </a:gsLst>
            <a:lin ang="5400000" scaled="1"/>
          </a:gra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108000" tIns="0" rIns="72000" bIns="0" anchor="ctr"/>
          <a:lstStyle/>
          <a:p>
            <a:pPr defTabSz="801688" eaLnBrk="0" hangingPunct="0">
              <a:lnSpc>
                <a:spcPct val="95000"/>
              </a:lnSpc>
              <a:spcAft>
                <a:spcPts val="800"/>
              </a:spcAft>
            </a:pPr>
            <a:r>
              <a:rPr lang="ru-RU" b="1" noProof="1" smtClean="0">
                <a:solidFill>
                  <a:srgbClr val="000000"/>
                </a:solidFill>
              </a:rPr>
              <a:t>Высокий уровень</a:t>
            </a:r>
            <a:endParaRPr lang="en-GB" b="1" noProof="1">
              <a:solidFill>
                <a:srgbClr val="000000"/>
              </a:solidFill>
            </a:endParaRPr>
          </a:p>
        </p:txBody>
      </p:sp>
      <p:grpSp>
        <p:nvGrpSpPr>
          <p:cNvPr id="4" name="Group 180"/>
          <p:cNvGrpSpPr>
            <a:grpSpLocks/>
          </p:cNvGrpSpPr>
          <p:nvPr/>
        </p:nvGrpSpPr>
        <p:grpSpPr bwMode="gray">
          <a:xfrm>
            <a:off x="899591" y="4446110"/>
            <a:ext cx="1879005" cy="1299053"/>
            <a:chOff x="2459" y="2501"/>
            <a:chExt cx="973" cy="680"/>
          </a:xfrm>
          <a:effectLst>
            <a:outerShdw blurRad="127000" dist="8382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96" name="Freeform 58"/>
            <p:cNvSpPr>
              <a:spLocks/>
            </p:cNvSpPr>
            <p:nvPr/>
          </p:nvSpPr>
          <p:spPr bwMode="gray">
            <a:xfrm>
              <a:off x="2459" y="2501"/>
              <a:ext cx="973" cy="438"/>
            </a:xfrm>
            <a:custGeom>
              <a:avLst/>
              <a:gdLst/>
              <a:ahLst/>
              <a:cxnLst>
                <a:cxn ang="0">
                  <a:pos x="927" y="0"/>
                </a:cxn>
                <a:cxn ang="0">
                  <a:pos x="46" y="0"/>
                </a:cxn>
                <a:cxn ang="0">
                  <a:pos x="0" y="438"/>
                </a:cxn>
                <a:cxn ang="0">
                  <a:pos x="973" y="438"/>
                </a:cxn>
                <a:cxn ang="0">
                  <a:pos x="927" y="0"/>
                </a:cxn>
              </a:cxnLst>
              <a:rect l="0" t="0" r="r" b="b"/>
              <a:pathLst>
                <a:path w="973" h="438">
                  <a:moveTo>
                    <a:pt x="927" y="0"/>
                  </a:moveTo>
                  <a:lnTo>
                    <a:pt x="46" y="0"/>
                  </a:lnTo>
                  <a:lnTo>
                    <a:pt x="0" y="438"/>
                  </a:lnTo>
                  <a:lnTo>
                    <a:pt x="973" y="438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98" name="Rectangle 60"/>
            <p:cNvSpPr>
              <a:spLocks noChangeArrowheads="1"/>
            </p:cNvSpPr>
            <p:nvPr/>
          </p:nvSpPr>
          <p:spPr bwMode="gray">
            <a:xfrm>
              <a:off x="2459" y="2939"/>
              <a:ext cx="973" cy="242"/>
            </a:xfrm>
            <a:prstGeom prst="rect">
              <a:avLst/>
            </a:prstGeom>
            <a:gradFill rotWithShape="1">
              <a:gsLst>
                <a:gs pos="0">
                  <a:srgbClr val="AFAFAF"/>
                </a:gs>
                <a:gs pos="100000">
                  <a:srgbClr val="D7D7D7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gray">
            <a:xfrm>
              <a:off x="2459" y="2939"/>
              <a:ext cx="973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00" name="Freeform 62"/>
            <p:cNvSpPr>
              <a:spLocks/>
            </p:cNvSpPr>
            <p:nvPr/>
          </p:nvSpPr>
          <p:spPr bwMode="gray">
            <a:xfrm>
              <a:off x="2459" y="2501"/>
              <a:ext cx="973" cy="438"/>
            </a:xfrm>
            <a:custGeom>
              <a:avLst/>
              <a:gdLst/>
              <a:ahLst/>
              <a:cxnLst>
                <a:cxn ang="0">
                  <a:pos x="927" y="0"/>
                </a:cxn>
                <a:cxn ang="0">
                  <a:pos x="46" y="0"/>
                </a:cxn>
                <a:cxn ang="0">
                  <a:pos x="0" y="438"/>
                </a:cxn>
                <a:cxn ang="0">
                  <a:pos x="26" y="438"/>
                </a:cxn>
                <a:cxn ang="0">
                  <a:pos x="46" y="242"/>
                </a:cxn>
                <a:cxn ang="0">
                  <a:pos x="927" y="242"/>
                </a:cxn>
                <a:cxn ang="0">
                  <a:pos x="947" y="438"/>
                </a:cxn>
                <a:cxn ang="0">
                  <a:pos x="973" y="438"/>
                </a:cxn>
                <a:cxn ang="0">
                  <a:pos x="927" y="0"/>
                </a:cxn>
              </a:cxnLst>
              <a:rect l="0" t="0" r="r" b="b"/>
              <a:pathLst>
                <a:path w="973" h="438">
                  <a:moveTo>
                    <a:pt x="927" y="0"/>
                  </a:moveTo>
                  <a:lnTo>
                    <a:pt x="46" y="0"/>
                  </a:lnTo>
                  <a:lnTo>
                    <a:pt x="0" y="438"/>
                  </a:lnTo>
                  <a:lnTo>
                    <a:pt x="26" y="438"/>
                  </a:lnTo>
                  <a:lnTo>
                    <a:pt x="46" y="242"/>
                  </a:lnTo>
                  <a:lnTo>
                    <a:pt x="927" y="242"/>
                  </a:lnTo>
                  <a:lnTo>
                    <a:pt x="947" y="438"/>
                  </a:lnTo>
                  <a:lnTo>
                    <a:pt x="973" y="438"/>
                  </a:lnTo>
                  <a:lnTo>
                    <a:pt x="927" y="0"/>
                  </a:lnTo>
                  <a:close/>
                </a:path>
              </a:pathLst>
            </a:custGeom>
            <a:gradFill rotWithShape="1">
              <a:gsLst>
                <a:gs pos="0">
                  <a:srgbClr val="AFAFAF"/>
                </a:gs>
                <a:gs pos="100000">
                  <a:srgbClr val="D7D7D7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03" name="Freeform 65"/>
            <p:cNvSpPr>
              <a:spLocks noEditPoints="1"/>
            </p:cNvSpPr>
            <p:nvPr/>
          </p:nvSpPr>
          <p:spPr bwMode="gray">
            <a:xfrm>
              <a:off x="2459" y="2939"/>
              <a:ext cx="973" cy="24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0"/>
                </a:cxn>
                <a:cxn ang="0">
                  <a:pos x="0" y="242"/>
                </a:cxn>
                <a:cxn ang="0">
                  <a:pos x="26" y="0"/>
                </a:cxn>
                <a:cxn ang="0">
                  <a:pos x="973" y="0"/>
                </a:cxn>
                <a:cxn ang="0">
                  <a:pos x="973" y="0"/>
                </a:cxn>
                <a:cxn ang="0">
                  <a:pos x="947" y="0"/>
                </a:cxn>
                <a:cxn ang="0">
                  <a:pos x="973" y="242"/>
                </a:cxn>
                <a:cxn ang="0">
                  <a:pos x="973" y="0"/>
                </a:cxn>
              </a:cxnLst>
              <a:rect l="0" t="0" r="r" b="b"/>
              <a:pathLst>
                <a:path w="973" h="242">
                  <a:moveTo>
                    <a:pt x="26" y="0"/>
                  </a:moveTo>
                  <a:lnTo>
                    <a:pt x="0" y="0"/>
                  </a:lnTo>
                  <a:lnTo>
                    <a:pt x="0" y="242"/>
                  </a:lnTo>
                  <a:lnTo>
                    <a:pt x="26" y="0"/>
                  </a:lnTo>
                  <a:moveTo>
                    <a:pt x="973" y="0"/>
                  </a:moveTo>
                  <a:lnTo>
                    <a:pt x="973" y="0"/>
                  </a:lnTo>
                  <a:lnTo>
                    <a:pt x="947" y="0"/>
                  </a:lnTo>
                  <a:lnTo>
                    <a:pt x="973" y="242"/>
                  </a:lnTo>
                  <a:lnTo>
                    <a:pt x="973" y="0"/>
                  </a:lnTo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C8C8C8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5" name="Gruppieren 110"/>
          <p:cNvGrpSpPr/>
          <p:nvPr/>
        </p:nvGrpSpPr>
        <p:grpSpPr bwMode="gray">
          <a:xfrm>
            <a:off x="3851920" y="3701090"/>
            <a:ext cx="1944215" cy="1384094"/>
            <a:chOff x="5470525" y="3587750"/>
            <a:chExt cx="1633538" cy="1077913"/>
          </a:xfrm>
          <a:effectLst>
            <a:outerShdw blurRad="127000" dist="12192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108" name="Freeform"/>
            <p:cNvSpPr>
              <a:spLocks/>
            </p:cNvSpPr>
            <p:nvPr/>
          </p:nvSpPr>
          <p:spPr bwMode="gray">
            <a:xfrm>
              <a:off x="5470525" y="3594099"/>
              <a:ext cx="1633538" cy="695325"/>
            </a:xfrm>
            <a:custGeom>
              <a:avLst/>
              <a:gdLst/>
              <a:ahLst/>
              <a:cxnLst>
                <a:cxn ang="0">
                  <a:pos x="877" y="0"/>
                </a:cxn>
                <a:cxn ang="0">
                  <a:pos x="0" y="0"/>
                </a:cxn>
                <a:cxn ang="0">
                  <a:pos x="58" y="438"/>
                </a:cxn>
                <a:cxn ang="0">
                  <a:pos x="1029" y="438"/>
                </a:cxn>
                <a:cxn ang="0">
                  <a:pos x="877" y="0"/>
                </a:cxn>
              </a:cxnLst>
              <a:rect l="0" t="0" r="r" b="b"/>
              <a:pathLst>
                <a:path w="1029" h="438">
                  <a:moveTo>
                    <a:pt x="877" y="0"/>
                  </a:moveTo>
                  <a:lnTo>
                    <a:pt x="0" y="0"/>
                  </a:lnTo>
                  <a:lnTo>
                    <a:pt x="58" y="438"/>
                  </a:lnTo>
                  <a:lnTo>
                    <a:pt x="1029" y="438"/>
                  </a:lnTo>
                  <a:lnTo>
                    <a:pt x="877" y="0"/>
                  </a:lnTo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14" name="Rectangle 34"/>
            <p:cNvSpPr>
              <a:spLocks noChangeArrowheads="1"/>
            </p:cNvSpPr>
            <p:nvPr/>
          </p:nvSpPr>
          <p:spPr bwMode="gray">
            <a:xfrm>
              <a:off x="5562600" y="4284663"/>
              <a:ext cx="1541463" cy="381000"/>
            </a:xfrm>
            <a:prstGeom prst="rect">
              <a:avLst/>
            </a:prstGeom>
            <a:gradFill rotWithShape="1">
              <a:gsLst>
                <a:gs pos="0">
                  <a:srgbClr val="AFAFAF"/>
                </a:gs>
                <a:gs pos="100000">
                  <a:srgbClr val="D7D7D7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17" name="Freeform 37"/>
            <p:cNvSpPr>
              <a:spLocks/>
            </p:cNvSpPr>
            <p:nvPr/>
          </p:nvSpPr>
          <p:spPr bwMode="gray">
            <a:xfrm>
              <a:off x="5470525" y="3589338"/>
              <a:ext cx="92075" cy="1076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"/>
                </a:cxn>
                <a:cxn ang="0">
                  <a:pos x="58" y="678"/>
                </a:cxn>
                <a:cxn ang="0">
                  <a:pos x="58" y="438"/>
                </a:cxn>
                <a:cxn ang="0">
                  <a:pos x="0" y="0"/>
                </a:cxn>
              </a:cxnLst>
              <a:rect l="0" t="0" r="r" b="b"/>
              <a:pathLst>
                <a:path w="58" h="678">
                  <a:moveTo>
                    <a:pt x="0" y="0"/>
                  </a:moveTo>
                  <a:lnTo>
                    <a:pt x="0" y="214"/>
                  </a:lnTo>
                  <a:lnTo>
                    <a:pt x="58" y="678"/>
                  </a:lnTo>
                  <a:lnTo>
                    <a:pt x="58" y="438"/>
                  </a:lnTo>
                  <a:lnTo>
                    <a:pt x="0" y="0"/>
                  </a:lnTo>
                </a:path>
              </a:pathLst>
            </a:custGeom>
            <a:solidFill>
              <a:srgbClr val="C8C8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21" name="Freeform 41"/>
            <p:cNvSpPr>
              <a:spLocks/>
            </p:cNvSpPr>
            <p:nvPr/>
          </p:nvSpPr>
          <p:spPr bwMode="gray">
            <a:xfrm>
              <a:off x="6977063" y="4284663"/>
              <a:ext cx="127000" cy="38100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0"/>
                </a:cxn>
                <a:cxn ang="0">
                  <a:pos x="80" y="240"/>
                </a:cxn>
                <a:cxn ang="0">
                  <a:pos x="80" y="0"/>
                </a:cxn>
              </a:cxnLst>
              <a:rect l="0" t="0" r="r" b="b"/>
              <a:pathLst>
                <a:path w="80" h="240">
                  <a:moveTo>
                    <a:pt x="80" y="0"/>
                  </a:moveTo>
                  <a:lnTo>
                    <a:pt x="0" y="0"/>
                  </a:lnTo>
                  <a:lnTo>
                    <a:pt x="80" y="240"/>
                  </a:lnTo>
                  <a:lnTo>
                    <a:pt x="80" y="0"/>
                  </a:lnTo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C8C8C8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22" name="Freeform 170"/>
            <p:cNvSpPr>
              <a:spLocks/>
            </p:cNvSpPr>
            <p:nvPr/>
          </p:nvSpPr>
          <p:spPr bwMode="gray">
            <a:xfrm>
              <a:off x="5470525" y="3587750"/>
              <a:ext cx="1633538" cy="695325"/>
            </a:xfrm>
            <a:custGeom>
              <a:avLst/>
              <a:gdLst/>
              <a:ahLst/>
              <a:cxnLst>
                <a:cxn ang="0">
                  <a:pos x="877" y="0"/>
                </a:cxn>
                <a:cxn ang="0">
                  <a:pos x="0" y="0"/>
                </a:cxn>
                <a:cxn ang="0">
                  <a:pos x="28" y="218"/>
                </a:cxn>
                <a:cxn ang="0">
                  <a:pos x="877" y="218"/>
                </a:cxn>
                <a:cxn ang="0">
                  <a:pos x="949" y="438"/>
                </a:cxn>
                <a:cxn ang="0">
                  <a:pos x="1029" y="438"/>
                </a:cxn>
                <a:cxn ang="0">
                  <a:pos x="877" y="0"/>
                </a:cxn>
              </a:cxnLst>
              <a:rect l="0" t="0" r="r" b="b"/>
              <a:pathLst>
                <a:path w="1029" h="438">
                  <a:moveTo>
                    <a:pt x="877" y="0"/>
                  </a:moveTo>
                  <a:lnTo>
                    <a:pt x="0" y="0"/>
                  </a:lnTo>
                  <a:lnTo>
                    <a:pt x="28" y="218"/>
                  </a:lnTo>
                  <a:lnTo>
                    <a:pt x="877" y="218"/>
                  </a:lnTo>
                  <a:lnTo>
                    <a:pt x="949" y="438"/>
                  </a:lnTo>
                  <a:lnTo>
                    <a:pt x="1029" y="438"/>
                  </a:lnTo>
                  <a:lnTo>
                    <a:pt x="877" y="0"/>
                  </a:lnTo>
                </a:path>
              </a:pathLst>
            </a:custGeom>
            <a:gradFill rotWithShape="1">
              <a:gsLst>
                <a:gs pos="0">
                  <a:srgbClr val="AFAFAF"/>
                </a:gs>
                <a:gs pos="100000">
                  <a:srgbClr val="D7D7D7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23" name="Freeform 172"/>
            <p:cNvSpPr>
              <a:spLocks/>
            </p:cNvSpPr>
            <p:nvPr/>
          </p:nvSpPr>
          <p:spPr bwMode="gray">
            <a:xfrm>
              <a:off x="5470525" y="3589338"/>
              <a:ext cx="44450" cy="3460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28" y="218"/>
                </a:cxn>
                <a:cxn ang="0">
                  <a:pos x="0" y="0"/>
                </a:cxn>
              </a:cxnLst>
              <a:rect l="0" t="0" r="r" b="b"/>
              <a:pathLst>
                <a:path w="28" h="218">
                  <a:moveTo>
                    <a:pt x="0" y="0"/>
                  </a:moveTo>
                  <a:lnTo>
                    <a:pt x="0" y="218"/>
                  </a:lnTo>
                  <a:lnTo>
                    <a:pt x="28" y="218"/>
                  </a:lnTo>
                  <a:lnTo>
                    <a:pt x="0" y="0"/>
                  </a:lnTo>
                </a:path>
              </a:pathLst>
            </a:custGeom>
            <a:solidFill>
              <a:srgbClr val="AEAE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6" name="Gruppieren 82"/>
          <p:cNvGrpSpPr/>
          <p:nvPr/>
        </p:nvGrpSpPr>
        <p:grpSpPr bwMode="gray">
          <a:xfrm>
            <a:off x="6732241" y="3208338"/>
            <a:ext cx="2087910" cy="1322494"/>
            <a:chOff x="6942932" y="3208338"/>
            <a:chExt cx="1899443" cy="1076325"/>
          </a:xfrm>
          <a:effectLst>
            <a:outerShdw blurRad="127000" dist="16002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86" name="_color1"/>
            <p:cNvSpPr>
              <a:spLocks noChangeArrowheads="1"/>
            </p:cNvSpPr>
            <p:nvPr/>
          </p:nvSpPr>
          <p:spPr bwMode="gray">
            <a:xfrm>
              <a:off x="7218363" y="3903663"/>
              <a:ext cx="1624012" cy="381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87" name="_color1"/>
            <p:cNvSpPr>
              <a:spLocks/>
            </p:cNvSpPr>
            <p:nvPr/>
          </p:nvSpPr>
          <p:spPr bwMode="gray">
            <a:xfrm>
              <a:off x="6945313" y="3208338"/>
              <a:ext cx="273050" cy="1076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"/>
                </a:cxn>
                <a:cxn ang="0">
                  <a:pos x="172" y="678"/>
                </a:cxn>
                <a:cxn ang="0">
                  <a:pos x="172" y="438"/>
                </a:cxn>
                <a:cxn ang="0">
                  <a:pos x="0" y="0"/>
                </a:cxn>
              </a:cxnLst>
              <a:rect l="0" t="0" r="r" b="b"/>
              <a:pathLst>
                <a:path w="172" h="678">
                  <a:moveTo>
                    <a:pt x="0" y="0"/>
                  </a:moveTo>
                  <a:lnTo>
                    <a:pt x="0" y="214"/>
                  </a:lnTo>
                  <a:lnTo>
                    <a:pt x="172" y="678"/>
                  </a:lnTo>
                  <a:lnTo>
                    <a:pt x="172" y="43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90" name="_color1"/>
            <p:cNvSpPr>
              <a:spLocks/>
            </p:cNvSpPr>
            <p:nvPr/>
          </p:nvSpPr>
          <p:spPr bwMode="gray">
            <a:xfrm>
              <a:off x="6942932" y="3208338"/>
              <a:ext cx="1897062" cy="695325"/>
            </a:xfrm>
            <a:custGeom>
              <a:avLst/>
              <a:gdLst/>
              <a:ahLst/>
              <a:cxnLst>
                <a:cxn ang="0">
                  <a:pos x="917" y="0"/>
                </a:cxn>
                <a:cxn ang="0">
                  <a:pos x="0" y="0"/>
                </a:cxn>
                <a:cxn ang="0">
                  <a:pos x="172" y="438"/>
                </a:cxn>
                <a:cxn ang="0">
                  <a:pos x="1195" y="438"/>
                </a:cxn>
                <a:cxn ang="0">
                  <a:pos x="917" y="0"/>
                </a:cxn>
              </a:cxnLst>
              <a:rect l="0" t="0" r="r" b="b"/>
              <a:pathLst>
                <a:path w="1195" h="438">
                  <a:moveTo>
                    <a:pt x="917" y="0"/>
                  </a:moveTo>
                  <a:lnTo>
                    <a:pt x="0" y="0"/>
                  </a:lnTo>
                  <a:lnTo>
                    <a:pt x="172" y="438"/>
                  </a:lnTo>
                  <a:lnTo>
                    <a:pt x="1195" y="438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91" name="_color1"/>
            <p:cNvSpPr>
              <a:spLocks/>
            </p:cNvSpPr>
            <p:nvPr/>
          </p:nvSpPr>
          <p:spPr bwMode="gray">
            <a:xfrm>
              <a:off x="8613775" y="3903663"/>
              <a:ext cx="228600" cy="38100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144" y="240"/>
                </a:cxn>
                <a:cxn ang="0">
                  <a:pos x="144" y="0"/>
                </a:cxn>
              </a:cxnLst>
              <a:rect l="0" t="0" r="r" b="b"/>
              <a:pathLst>
                <a:path w="144" h="240">
                  <a:moveTo>
                    <a:pt x="144" y="0"/>
                  </a:moveTo>
                  <a:lnTo>
                    <a:pt x="0" y="0"/>
                  </a:lnTo>
                  <a:lnTo>
                    <a:pt x="144" y="240"/>
                  </a:lnTo>
                  <a:lnTo>
                    <a:pt x="144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97" name="_color1"/>
            <p:cNvSpPr>
              <a:spLocks/>
            </p:cNvSpPr>
            <p:nvPr/>
          </p:nvSpPr>
          <p:spPr bwMode="gray">
            <a:xfrm>
              <a:off x="6945313" y="3208338"/>
              <a:ext cx="1897062" cy="695325"/>
            </a:xfrm>
            <a:custGeom>
              <a:avLst/>
              <a:gdLst/>
              <a:ahLst/>
              <a:cxnLst>
                <a:cxn ang="0">
                  <a:pos x="917" y="0"/>
                </a:cxn>
                <a:cxn ang="0">
                  <a:pos x="0" y="0"/>
                </a:cxn>
                <a:cxn ang="0">
                  <a:pos x="84" y="216"/>
                </a:cxn>
                <a:cxn ang="0">
                  <a:pos x="915" y="216"/>
                </a:cxn>
                <a:cxn ang="0">
                  <a:pos x="1051" y="438"/>
                </a:cxn>
                <a:cxn ang="0">
                  <a:pos x="1195" y="438"/>
                </a:cxn>
                <a:cxn ang="0">
                  <a:pos x="917" y="0"/>
                </a:cxn>
              </a:cxnLst>
              <a:rect l="0" t="0" r="r" b="b"/>
              <a:pathLst>
                <a:path w="1195" h="438">
                  <a:moveTo>
                    <a:pt x="917" y="0"/>
                  </a:moveTo>
                  <a:lnTo>
                    <a:pt x="0" y="0"/>
                  </a:lnTo>
                  <a:lnTo>
                    <a:pt x="84" y="216"/>
                  </a:lnTo>
                  <a:lnTo>
                    <a:pt x="915" y="216"/>
                  </a:lnTo>
                  <a:lnTo>
                    <a:pt x="1051" y="438"/>
                  </a:lnTo>
                  <a:lnTo>
                    <a:pt x="1195" y="438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01" name="_color1"/>
            <p:cNvSpPr>
              <a:spLocks/>
            </p:cNvSpPr>
            <p:nvPr/>
          </p:nvSpPr>
          <p:spPr bwMode="gray">
            <a:xfrm>
              <a:off x="6945313" y="3208338"/>
              <a:ext cx="133350" cy="342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"/>
                </a:cxn>
                <a:cxn ang="0">
                  <a:pos x="84" y="216"/>
                </a:cxn>
                <a:cxn ang="0">
                  <a:pos x="0" y="0"/>
                </a:cxn>
              </a:cxnLst>
              <a:rect l="0" t="0" r="r" b="b"/>
              <a:pathLst>
                <a:path w="84" h="216">
                  <a:moveTo>
                    <a:pt x="0" y="0"/>
                  </a:moveTo>
                  <a:lnTo>
                    <a:pt x="0" y="216"/>
                  </a:lnTo>
                  <a:lnTo>
                    <a:pt x="84" y="21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72" name="Rectangle 66"/>
          <p:cNvSpPr>
            <a:spLocks noChangeArrowheads="1"/>
          </p:cNvSpPr>
          <p:nvPr/>
        </p:nvSpPr>
        <p:spPr bwMode="gray">
          <a:xfrm>
            <a:off x="4050122" y="2636912"/>
            <a:ext cx="1674006" cy="129614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8000" tIns="180000" rIns="72000" bIns="0"/>
          <a:lstStyle/>
          <a:p>
            <a:pPr defTabSz="801688" eaLnBrk="0" hangingPunct="0">
              <a:lnSpc>
                <a:spcPct val="95000"/>
              </a:lnSpc>
              <a:spcAft>
                <a:spcPts val="800"/>
              </a:spcAft>
            </a:pPr>
            <a:r>
              <a:rPr lang="ru-RU" sz="14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От 40 до 69</a:t>
            </a:r>
            <a:endParaRPr lang="en-GB" sz="1400" noProof="1">
              <a:solidFill>
                <a:schemeClr val="tx1">
                  <a:lumMod val="65000"/>
                  <a:lumOff val="35000"/>
                </a:schemeClr>
              </a:solidFill>
              <a:cs typeface="+mn-ea"/>
            </a:endParaRPr>
          </a:p>
        </p:txBody>
      </p:sp>
      <p:sp>
        <p:nvSpPr>
          <p:cNvPr id="74" name="Rectangle 69"/>
          <p:cNvSpPr>
            <a:spLocks noChangeArrowheads="1"/>
          </p:cNvSpPr>
          <p:nvPr/>
        </p:nvSpPr>
        <p:spPr bwMode="gray">
          <a:xfrm>
            <a:off x="1087761" y="2629231"/>
            <a:ext cx="1540023" cy="1303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8000" tIns="180000" rIns="72000" bIns="0"/>
          <a:lstStyle/>
          <a:p>
            <a:pPr defTabSz="801688" eaLnBrk="0" hangingPunct="0">
              <a:lnSpc>
                <a:spcPct val="95000"/>
              </a:lnSpc>
              <a:spcAft>
                <a:spcPts val="800"/>
              </a:spcAft>
            </a:pPr>
            <a:r>
              <a:rPr lang="ru-RU" sz="14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До 39 баллов</a:t>
            </a:r>
            <a:endParaRPr lang="en-GB" sz="1400" noProof="1">
              <a:solidFill>
                <a:schemeClr val="tx1">
                  <a:lumMod val="65000"/>
                  <a:lumOff val="35000"/>
                </a:schemeClr>
              </a:solidFill>
              <a:cs typeface="+mn-ea"/>
            </a:endParaRPr>
          </a:p>
        </p:txBody>
      </p:sp>
      <p:sp>
        <p:nvSpPr>
          <p:cNvPr id="75" name="Rectangle 66"/>
          <p:cNvSpPr>
            <a:spLocks noChangeArrowheads="1"/>
          </p:cNvSpPr>
          <p:nvPr/>
        </p:nvSpPr>
        <p:spPr bwMode="gray">
          <a:xfrm>
            <a:off x="7173283" y="2657762"/>
            <a:ext cx="1935221" cy="7712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108000" tIns="180000" rIns="72000" bIns="0"/>
          <a:lstStyle/>
          <a:p>
            <a:pPr defTabSz="801688" eaLnBrk="0" hangingPunct="0">
              <a:lnSpc>
                <a:spcPct val="95000"/>
              </a:lnSpc>
              <a:spcAft>
                <a:spcPts val="800"/>
              </a:spcAft>
            </a:pPr>
            <a:r>
              <a:rPr lang="ru-RU" sz="14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От 70 до 100 </a:t>
            </a:r>
            <a:endParaRPr lang="en-GB" sz="1400" noProof="1">
              <a:solidFill>
                <a:schemeClr val="tx1">
                  <a:lumMod val="65000"/>
                  <a:lumOff val="35000"/>
                </a:schemeClr>
              </a:solidFill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658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38" grpId="0" animBg="1"/>
      <p:bldP spid="139" grpId="0" animBg="1"/>
      <p:bldP spid="140" grpId="0" animBg="1"/>
      <p:bldP spid="72" grpId="0"/>
      <p:bldP spid="74" grpId="0"/>
      <p:bldP spid="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dirty="0" smtClean="0"/>
              <a:t>Основные параметры оценки</a:t>
            </a:r>
            <a:endParaRPr lang="en-US" dirty="0"/>
          </a:p>
        </p:txBody>
      </p:sp>
      <p:grpSp>
        <p:nvGrpSpPr>
          <p:cNvPr id="4" name="Gruppieren 37"/>
          <p:cNvGrpSpPr/>
          <p:nvPr/>
        </p:nvGrpSpPr>
        <p:grpSpPr bwMode="gray">
          <a:xfrm>
            <a:off x="0" y="2590801"/>
            <a:ext cx="9144000" cy="967852"/>
            <a:chOff x="0" y="4221088"/>
            <a:chExt cx="9144000" cy="922412"/>
          </a:xfrm>
        </p:grpSpPr>
        <p:sp>
          <p:nvSpPr>
            <p:cNvPr id="39" name="Rechteck 38"/>
            <p:cNvSpPr/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flip="none" rotWithShape="1">
              <a:gsLst>
                <a:gs pos="0">
                  <a:srgbClr val="262626">
                    <a:alpha val="44706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" name="Rechteck 39"/>
            <p:cNvSpPr/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flip="none" rotWithShape="1">
              <a:gsLst>
                <a:gs pos="0">
                  <a:srgbClr val="262626">
                    <a:alpha val="44706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7170" name="Picture 2" descr="C:\Users\bastian.k\Desktop\straße.png"/>
          <p:cNvPicPr>
            <a:picLocks noChangeAspect="1" noChangeArrowheads="1"/>
          </p:cNvPicPr>
          <p:nvPr/>
        </p:nvPicPr>
        <p:blipFill>
          <a:blip r:embed="rId3" cstate="print"/>
          <a:srcRect t="889" b="26130"/>
          <a:stretch>
            <a:fillRect/>
          </a:stretch>
        </p:blipFill>
        <p:spPr bwMode="gray">
          <a:xfrm>
            <a:off x="978534" y="2684574"/>
            <a:ext cx="7619365" cy="4171839"/>
          </a:xfrm>
          <a:prstGeom prst="rect">
            <a:avLst/>
          </a:prstGeom>
          <a:noFill/>
          <a:effectLst>
            <a:outerShdw blurRad="76200" dist="38100" dir="5400000" algn="t" rotWithShape="0">
              <a:prstClr val="black">
                <a:alpha val="59000"/>
              </a:prstClr>
            </a:outerShdw>
          </a:effectLst>
        </p:spPr>
      </p:pic>
      <p:pic>
        <p:nvPicPr>
          <p:cNvPr id="8" name="Picture 3" descr="\\NAS\charteo\07 Produktion\07_Maps\in_Vorbereitung\Fähnchen\Bla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4252596" y="4506189"/>
            <a:ext cx="1167129" cy="1619610"/>
          </a:xfrm>
          <a:prstGeom prst="rect">
            <a:avLst/>
          </a:prstGeom>
          <a:noFill/>
        </p:spPr>
      </p:pic>
      <p:pic>
        <p:nvPicPr>
          <p:cNvPr id="9" name="Picture 3" descr="\\NAS\charteo\07 Produktion\07_Maps\in_Vorbereitung\Fähnchen\Bla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 rot="564378">
            <a:off x="5147947" y="3014805"/>
            <a:ext cx="567054" cy="786894"/>
          </a:xfrm>
          <a:prstGeom prst="rect">
            <a:avLst/>
          </a:prstGeom>
          <a:noFill/>
        </p:spPr>
      </p:pic>
      <p:pic>
        <p:nvPicPr>
          <p:cNvPr id="10" name="Picture 3" descr="\\NAS\charteo\07 Produktion\07_Maps\in_Vorbereitung\Fähnchen\Bla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 rot="21224010" flipH="1">
            <a:off x="3714427" y="2599398"/>
            <a:ext cx="385659" cy="535174"/>
          </a:xfrm>
          <a:prstGeom prst="rect">
            <a:avLst/>
          </a:prstGeom>
          <a:noFill/>
        </p:spPr>
      </p:pic>
      <p:grpSp>
        <p:nvGrpSpPr>
          <p:cNvPr id="5" name="Gruppieren 10"/>
          <p:cNvGrpSpPr/>
          <p:nvPr/>
        </p:nvGrpSpPr>
        <p:grpSpPr bwMode="gray">
          <a:xfrm>
            <a:off x="467544" y="1488475"/>
            <a:ext cx="3579876" cy="1016600"/>
            <a:chOff x="3248844" y="1478950"/>
            <a:chExt cx="3579876" cy="1016600"/>
          </a:xfrm>
        </p:grpSpPr>
        <p:cxnSp>
          <p:nvCxnSpPr>
            <p:cNvPr id="12" name="Gerade Verbindung 11"/>
            <p:cNvCxnSpPr/>
            <p:nvPr/>
          </p:nvCxnSpPr>
          <p:spPr bwMode="gray">
            <a:xfrm flipH="1">
              <a:off x="6134100" y="1888292"/>
              <a:ext cx="685801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</p:cxnSp>
        <p:sp>
          <p:nvSpPr>
            <p:cNvPr id="13" name="Rechteck 12"/>
            <p:cNvSpPr/>
            <p:nvPr/>
          </p:nvSpPr>
          <p:spPr bwMode="gray">
            <a:xfrm>
              <a:off x="3248844" y="1478950"/>
              <a:ext cx="2903601" cy="818686"/>
            </a:xfrm>
            <a:prstGeom prst="rect">
              <a:avLst/>
            </a:prstGeom>
          </p:spPr>
          <p:txBody>
            <a:bodyPr wrap="square" lIns="0" tIns="0" bIns="0" anchor="ctr" anchorCtr="0">
              <a:spAutoFit/>
            </a:bodyPr>
            <a:lstStyle/>
            <a:p>
              <a:pPr algn="r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1400" noProof="1" smtClean="0">
                  <a:cs typeface="Arial" charset="0"/>
                </a:rPr>
                <a:t>Оценивалась деятельность </a:t>
              </a:r>
              <a:r>
                <a:rPr lang="ru-RU" sz="1400" b="1" noProof="1" smtClean="0">
                  <a:cs typeface="Arial" charset="0"/>
                </a:rPr>
                <a:t>9</a:t>
              </a:r>
              <a:r>
                <a:rPr lang="ru-RU" sz="1400" dirty="0" smtClean="0"/>
                <a:t> амбулаторно-поликлинических учреждений  и </a:t>
              </a:r>
              <a:r>
                <a:rPr lang="ru-RU" sz="1400" b="1" dirty="0" smtClean="0"/>
                <a:t>20</a:t>
              </a:r>
              <a:r>
                <a:rPr lang="ru-RU" sz="1400" dirty="0" smtClean="0"/>
                <a:t> сайтов взрослых и детских поликлиник</a:t>
              </a:r>
              <a:endParaRPr lang="en-US" sz="1400" b="1" noProof="1" smtClean="0">
                <a:cs typeface="Arial" charset="0"/>
              </a:endParaRPr>
            </a:p>
          </p:txBody>
        </p:sp>
        <p:cxnSp>
          <p:nvCxnSpPr>
            <p:cNvPr id="14" name="Gerade Verbindung 13"/>
            <p:cNvCxnSpPr/>
            <p:nvPr/>
          </p:nvCxnSpPr>
          <p:spPr bwMode="gray">
            <a:xfrm>
              <a:off x="6152445" y="1603214"/>
              <a:ext cx="0" cy="570156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</p:cxnSp>
        <p:cxnSp>
          <p:nvCxnSpPr>
            <p:cNvPr id="16" name="Gerade Verbindung 15"/>
            <p:cNvCxnSpPr/>
            <p:nvPr/>
          </p:nvCxnSpPr>
          <p:spPr bwMode="gray">
            <a:xfrm>
              <a:off x="6828720" y="1879439"/>
              <a:ext cx="0" cy="616111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</p:cxnSp>
      </p:grpSp>
      <p:grpSp>
        <p:nvGrpSpPr>
          <p:cNvPr id="6" name="Gruppieren 17"/>
          <p:cNvGrpSpPr/>
          <p:nvPr/>
        </p:nvGrpSpPr>
        <p:grpSpPr bwMode="gray">
          <a:xfrm>
            <a:off x="107504" y="2945556"/>
            <a:ext cx="4798308" cy="1292662"/>
            <a:chOff x="2850704" y="1278681"/>
            <a:chExt cx="4798308" cy="1292662"/>
          </a:xfrm>
        </p:grpSpPr>
        <p:cxnSp>
          <p:nvCxnSpPr>
            <p:cNvPr id="19" name="Gerade Verbindung 18"/>
            <p:cNvCxnSpPr>
              <a:endCxn id="20" idx="3"/>
            </p:cNvCxnSpPr>
            <p:nvPr/>
          </p:nvCxnSpPr>
          <p:spPr bwMode="gray">
            <a:xfrm flipH="1">
              <a:off x="5887282" y="1832392"/>
              <a:ext cx="1761730" cy="9262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</p:cxnSp>
        <p:sp>
          <p:nvSpPr>
            <p:cNvPr id="20" name="Rechteck 19"/>
            <p:cNvSpPr/>
            <p:nvPr/>
          </p:nvSpPr>
          <p:spPr bwMode="gray">
            <a:xfrm>
              <a:off x="2850704" y="1278681"/>
              <a:ext cx="3036578" cy="1292662"/>
            </a:xfrm>
            <a:prstGeom prst="rect">
              <a:avLst/>
            </a:prstGeom>
          </p:spPr>
          <p:txBody>
            <a:bodyPr wrap="square" lIns="0" tIns="0" bIns="0" anchor="ctr" anchorCtr="0">
              <a:spAutoFit/>
            </a:bodyPr>
            <a:lstStyle/>
            <a:p>
              <a:r>
                <a:rPr lang="ru-RU" sz="1400" dirty="0" smtClean="0"/>
                <a:t>Период проведения исследования:  оценка сайтов поликлиник была произведена в период </a:t>
              </a:r>
              <a:r>
                <a:rPr lang="ru-RU" sz="1400" b="1" dirty="0" smtClean="0"/>
                <a:t>с 10 по 14 июня 2013 года</a:t>
              </a:r>
              <a:r>
                <a:rPr lang="ru-RU" sz="1400" dirty="0" smtClean="0"/>
                <a:t>,  оценка качества работы  поликлиник с гражданами  </a:t>
              </a:r>
              <a:r>
                <a:rPr lang="ru-RU" sz="1400" b="1" dirty="0" smtClean="0"/>
                <a:t>с  17 по 19 июня 2013 года.</a:t>
              </a:r>
            </a:p>
          </p:txBody>
        </p:sp>
        <p:cxnSp>
          <p:nvCxnSpPr>
            <p:cNvPr id="21" name="Gerade Verbindung 20"/>
            <p:cNvCxnSpPr/>
            <p:nvPr/>
          </p:nvCxnSpPr>
          <p:spPr bwMode="gray">
            <a:xfrm>
              <a:off x="5485695" y="1603214"/>
              <a:ext cx="0" cy="570156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</p:cxnSp>
      </p:grpSp>
      <p:grpSp>
        <p:nvGrpSpPr>
          <p:cNvPr id="7" name="Gruppieren 24"/>
          <p:cNvGrpSpPr/>
          <p:nvPr/>
        </p:nvGrpSpPr>
        <p:grpSpPr bwMode="gray">
          <a:xfrm>
            <a:off x="5436096" y="2132856"/>
            <a:ext cx="3707904" cy="570788"/>
            <a:chOff x="5552370" y="1602582"/>
            <a:chExt cx="3314700" cy="570788"/>
          </a:xfrm>
        </p:grpSpPr>
        <p:cxnSp>
          <p:nvCxnSpPr>
            <p:cNvPr id="26" name="Gerade Verbindung 25"/>
            <p:cNvCxnSpPr/>
            <p:nvPr/>
          </p:nvCxnSpPr>
          <p:spPr bwMode="gray">
            <a:xfrm flipH="1">
              <a:off x="5552370" y="1888292"/>
              <a:ext cx="838905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</p:cxnSp>
        <p:sp>
          <p:nvSpPr>
            <p:cNvPr id="27" name="Rechteck 26"/>
            <p:cNvSpPr/>
            <p:nvPr/>
          </p:nvSpPr>
          <p:spPr bwMode="gray">
            <a:xfrm>
              <a:off x="6458483" y="1602582"/>
              <a:ext cx="2408587" cy="430887"/>
            </a:xfrm>
            <a:prstGeom prst="rect">
              <a:avLst/>
            </a:prstGeom>
          </p:spPr>
          <p:txBody>
            <a:bodyPr wrap="square" lIns="0" tIns="0" bIns="0" anchor="ctr" anchorCtr="0">
              <a:spAutoFit/>
            </a:bodyPr>
            <a:lstStyle/>
            <a:p>
              <a:r>
                <a:rPr lang="ru-RU" sz="1400" dirty="0" smtClean="0"/>
                <a:t>Исследование проходило </a:t>
              </a:r>
              <a:r>
                <a:rPr lang="ru-RU" sz="1400" b="1" dirty="0" smtClean="0"/>
                <a:t>в 2-х городах: </a:t>
              </a:r>
              <a:r>
                <a:rPr lang="ru-RU" sz="1400" dirty="0" smtClean="0"/>
                <a:t>Перми и Соликамске</a:t>
              </a:r>
              <a:endParaRPr lang="ru-RU" sz="1400" dirty="0"/>
            </a:p>
          </p:txBody>
        </p:sp>
        <p:cxnSp>
          <p:nvCxnSpPr>
            <p:cNvPr id="28" name="Gerade Verbindung 27"/>
            <p:cNvCxnSpPr/>
            <p:nvPr/>
          </p:nvCxnSpPr>
          <p:spPr bwMode="gray">
            <a:xfrm>
              <a:off x="6400095" y="1603214"/>
              <a:ext cx="0" cy="570156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</p:cxnSp>
      </p:grpSp>
      <p:pic>
        <p:nvPicPr>
          <p:cNvPr id="31" name="Picture 3" descr="\\NAS\charteo\07 Produktion\07_Maps\in_Vorbereitung\Fähnchen\Bla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 rot="564378">
            <a:off x="5145090" y="2360150"/>
            <a:ext cx="256717" cy="356243"/>
          </a:xfrm>
          <a:prstGeom prst="rect">
            <a:avLst/>
          </a:prstGeom>
          <a:noFill/>
        </p:spPr>
      </p:pic>
      <p:grpSp>
        <p:nvGrpSpPr>
          <p:cNvPr id="32" name="Gruppieren 24"/>
          <p:cNvGrpSpPr/>
          <p:nvPr/>
        </p:nvGrpSpPr>
        <p:grpSpPr bwMode="gray">
          <a:xfrm>
            <a:off x="5580944" y="4077072"/>
            <a:ext cx="3563056" cy="1723549"/>
            <a:chOff x="5552370" y="1057647"/>
            <a:chExt cx="3178739" cy="1723549"/>
          </a:xfrm>
        </p:grpSpPr>
        <p:cxnSp>
          <p:nvCxnSpPr>
            <p:cNvPr id="33" name="Gerade Verbindung 25"/>
            <p:cNvCxnSpPr/>
            <p:nvPr/>
          </p:nvCxnSpPr>
          <p:spPr bwMode="gray">
            <a:xfrm flipH="1">
              <a:off x="5552370" y="1888292"/>
              <a:ext cx="838905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</p:cxnSp>
        <p:sp>
          <p:nvSpPr>
            <p:cNvPr id="34" name="Rechteck 26"/>
            <p:cNvSpPr/>
            <p:nvPr/>
          </p:nvSpPr>
          <p:spPr bwMode="gray">
            <a:xfrm>
              <a:off x="6322522" y="1057647"/>
              <a:ext cx="2408587" cy="1723549"/>
            </a:xfrm>
            <a:prstGeom prst="rect">
              <a:avLst/>
            </a:prstGeom>
          </p:spPr>
          <p:txBody>
            <a:bodyPr wrap="square" lIns="0" tIns="0" bIns="0" anchor="ctr" anchorCtr="0">
              <a:spAutoFit/>
            </a:bodyPr>
            <a:lstStyle/>
            <a:p>
              <a:r>
                <a:rPr lang="ru-RU" sz="1400" dirty="0" smtClean="0"/>
                <a:t>Исследование работы медицинских учреждений и их электронных представительств проводилось командой специалистов Центра ГРАНИ  – </a:t>
              </a:r>
              <a:r>
                <a:rPr lang="ru-RU" sz="1400" b="1" dirty="0" smtClean="0"/>
                <a:t>6</a:t>
              </a:r>
              <a:r>
                <a:rPr lang="ru-RU" sz="1400" dirty="0" smtClean="0"/>
                <a:t> человек,  с участием </a:t>
              </a:r>
              <a:r>
                <a:rPr lang="ru-RU" sz="1400" b="1" dirty="0" smtClean="0"/>
                <a:t>7</a:t>
              </a:r>
              <a:r>
                <a:rPr lang="ru-RU" sz="1400" dirty="0" smtClean="0"/>
                <a:t> общественных наблюдателей - исследователей</a:t>
              </a:r>
              <a:endParaRPr lang="ru-RU" sz="1400" dirty="0"/>
            </a:p>
          </p:txBody>
        </p:sp>
        <p:cxnSp>
          <p:nvCxnSpPr>
            <p:cNvPr id="35" name="Gerade Verbindung 27"/>
            <p:cNvCxnSpPr/>
            <p:nvPr/>
          </p:nvCxnSpPr>
          <p:spPr bwMode="gray">
            <a:xfrm>
              <a:off x="6400095" y="1603214"/>
              <a:ext cx="0" cy="570156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987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23528" y="692696"/>
            <a:ext cx="8497092" cy="616455"/>
          </a:xfrm>
        </p:spPr>
        <p:txBody>
          <a:bodyPr/>
          <a:lstStyle/>
          <a:p>
            <a:r>
              <a:rPr lang="ru-RU" noProof="1" smtClean="0"/>
              <a:t>Инструментарий оценки</a:t>
            </a:r>
            <a:endParaRPr lang="de-DE" noProof="1" smtClean="0"/>
          </a:p>
        </p:txBody>
      </p:sp>
      <p:grpSp>
        <p:nvGrpSpPr>
          <p:cNvPr id="2" name="Gruppieren 61"/>
          <p:cNvGrpSpPr/>
          <p:nvPr/>
        </p:nvGrpSpPr>
        <p:grpSpPr bwMode="gray">
          <a:xfrm>
            <a:off x="2195736" y="1700808"/>
            <a:ext cx="4711706" cy="4603768"/>
            <a:chOff x="9821863" y="3819525"/>
            <a:chExt cx="3032125" cy="3035301"/>
          </a:xfrm>
          <a:solidFill>
            <a:schemeClr val="accent1"/>
          </a:solidFill>
          <a:effectLst>
            <a:outerShdw blurRad="254000" dist="63500" dir="2700000" algn="tl" rotWithShape="0">
              <a:prstClr val="black">
                <a:alpha val="70000"/>
              </a:prstClr>
            </a:outerShdw>
          </a:effectLst>
          <a:scene3d>
            <a:camera prst="perspectiveRelaxed" fov="4200000">
              <a:rot lat="17880000" lon="0" rev="0"/>
            </a:camera>
            <a:lightRig rig="balanced" dir="t"/>
          </a:scene3d>
        </p:grpSpPr>
        <p:sp>
          <p:nvSpPr>
            <p:cNvPr id="12" name="_color1"/>
            <p:cNvSpPr>
              <a:spLocks/>
            </p:cNvSpPr>
            <p:nvPr/>
          </p:nvSpPr>
          <p:spPr bwMode="gray">
            <a:xfrm>
              <a:off x="9821863" y="5303838"/>
              <a:ext cx="2000250" cy="1549400"/>
            </a:xfrm>
            <a:custGeom>
              <a:avLst/>
              <a:gdLst/>
              <a:ahLst/>
              <a:cxnLst>
                <a:cxn ang="0">
                  <a:pos x="1323" y="436"/>
                </a:cxn>
                <a:cxn ang="0">
                  <a:pos x="1256" y="452"/>
                </a:cxn>
                <a:cxn ang="0">
                  <a:pos x="1188" y="469"/>
                </a:cxn>
                <a:cxn ang="0">
                  <a:pos x="1113" y="395"/>
                </a:cxn>
                <a:cxn ang="0">
                  <a:pos x="1089" y="210"/>
                </a:cxn>
                <a:cxn ang="0">
                  <a:pos x="1113" y="24"/>
                </a:cxn>
                <a:cxn ang="0">
                  <a:pos x="1113" y="24"/>
                </a:cxn>
                <a:cxn ang="0">
                  <a:pos x="1113" y="24"/>
                </a:cxn>
                <a:cxn ang="0">
                  <a:pos x="929" y="0"/>
                </a:cxn>
                <a:cxn ang="0">
                  <a:pos x="743" y="24"/>
                </a:cxn>
                <a:cxn ang="0">
                  <a:pos x="669" y="99"/>
                </a:cxn>
                <a:cxn ang="0">
                  <a:pos x="686" y="167"/>
                </a:cxn>
                <a:cxn ang="0">
                  <a:pos x="703" y="234"/>
                </a:cxn>
                <a:cxn ang="0">
                  <a:pos x="557" y="379"/>
                </a:cxn>
                <a:cxn ang="0">
                  <a:pos x="412" y="234"/>
                </a:cxn>
                <a:cxn ang="0">
                  <a:pos x="429" y="167"/>
                </a:cxn>
                <a:cxn ang="0">
                  <a:pos x="446" y="99"/>
                </a:cxn>
                <a:cxn ang="0">
                  <a:pos x="372" y="24"/>
                </a:cxn>
                <a:cxn ang="0">
                  <a:pos x="186" y="0"/>
                </a:cxn>
                <a:cxn ang="0">
                  <a:pos x="0" y="24"/>
                </a:cxn>
                <a:cxn ang="0">
                  <a:pos x="0" y="1137"/>
                </a:cxn>
                <a:cxn ang="0">
                  <a:pos x="1113" y="1137"/>
                </a:cxn>
                <a:cxn ang="0">
                  <a:pos x="1089" y="953"/>
                </a:cxn>
                <a:cxn ang="0">
                  <a:pos x="1113" y="767"/>
                </a:cxn>
                <a:cxn ang="0">
                  <a:pos x="1188" y="693"/>
                </a:cxn>
                <a:cxn ang="0">
                  <a:pos x="1256" y="710"/>
                </a:cxn>
                <a:cxn ang="0">
                  <a:pos x="1323" y="726"/>
                </a:cxn>
                <a:cxn ang="0">
                  <a:pos x="1468" y="581"/>
                </a:cxn>
                <a:cxn ang="0">
                  <a:pos x="1323" y="436"/>
                </a:cxn>
              </a:cxnLst>
              <a:rect l="0" t="0" r="r" b="b"/>
              <a:pathLst>
                <a:path w="1468" h="1137">
                  <a:moveTo>
                    <a:pt x="1323" y="436"/>
                  </a:moveTo>
                  <a:cubicBezTo>
                    <a:pt x="1299" y="436"/>
                    <a:pt x="1276" y="442"/>
                    <a:pt x="1256" y="452"/>
                  </a:cubicBezTo>
                  <a:cubicBezTo>
                    <a:pt x="1245" y="459"/>
                    <a:pt x="1215" y="474"/>
                    <a:pt x="1188" y="469"/>
                  </a:cubicBezTo>
                  <a:cubicBezTo>
                    <a:pt x="1173" y="466"/>
                    <a:pt x="1128" y="446"/>
                    <a:pt x="1113" y="395"/>
                  </a:cubicBezTo>
                  <a:cubicBezTo>
                    <a:pt x="1113" y="395"/>
                    <a:pt x="1089" y="312"/>
                    <a:pt x="1089" y="210"/>
                  </a:cubicBezTo>
                  <a:cubicBezTo>
                    <a:pt x="1089" y="107"/>
                    <a:pt x="1113" y="24"/>
                    <a:pt x="1113" y="24"/>
                  </a:cubicBezTo>
                  <a:cubicBezTo>
                    <a:pt x="1113" y="24"/>
                    <a:pt x="1113" y="24"/>
                    <a:pt x="1113" y="24"/>
                  </a:cubicBezTo>
                  <a:cubicBezTo>
                    <a:pt x="1113" y="24"/>
                    <a:pt x="1113" y="24"/>
                    <a:pt x="1113" y="24"/>
                  </a:cubicBezTo>
                  <a:cubicBezTo>
                    <a:pt x="1103" y="21"/>
                    <a:pt x="1024" y="0"/>
                    <a:pt x="929" y="0"/>
                  </a:cubicBezTo>
                  <a:cubicBezTo>
                    <a:pt x="826" y="0"/>
                    <a:pt x="743" y="24"/>
                    <a:pt x="743" y="24"/>
                  </a:cubicBezTo>
                  <a:cubicBezTo>
                    <a:pt x="693" y="39"/>
                    <a:pt x="672" y="84"/>
                    <a:pt x="669" y="99"/>
                  </a:cubicBezTo>
                  <a:cubicBezTo>
                    <a:pt x="664" y="126"/>
                    <a:pt x="680" y="156"/>
                    <a:pt x="686" y="167"/>
                  </a:cubicBezTo>
                  <a:cubicBezTo>
                    <a:pt x="696" y="187"/>
                    <a:pt x="703" y="210"/>
                    <a:pt x="703" y="234"/>
                  </a:cubicBezTo>
                  <a:cubicBezTo>
                    <a:pt x="703" y="314"/>
                    <a:pt x="638" y="379"/>
                    <a:pt x="557" y="379"/>
                  </a:cubicBezTo>
                  <a:cubicBezTo>
                    <a:pt x="477" y="379"/>
                    <a:pt x="412" y="314"/>
                    <a:pt x="412" y="234"/>
                  </a:cubicBezTo>
                  <a:cubicBezTo>
                    <a:pt x="412" y="210"/>
                    <a:pt x="418" y="187"/>
                    <a:pt x="429" y="167"/>
                  </a:cubicBezTo>
                  <a:cubicBezTo>
                    <a:pt x="435" y="156"/>
                    <a:pt x="451" y="126"/>
                    <a:pt x="446" y="99"/>
                  </a:cubicBezTo>
                  <a:cubicBezTo>
                    <a:pt x="443" y="84"/>
                    <a:pt x="422" y="39"/>
                    <a:pt x="372" y="24"/>
                  </a:cubicBezTo>
                  <a:cubicBezTo>
                    <a:pt x="372" y="24"/>
                    <a:pt x="289" y="0"/>
                    <a:pt x="186" y="0"/>
                  </a:cubicBezTo>
                  <a:cubicBezTo>
                    <a:pt x="84" y="0"/>
                    <a:pt x="0" y="24"/>
                    <a:pt x="0" y="24"/>
                  </a:cubicBezTo>
                  <a:cubicBezTo>
                    <a:pt x="0" y="1137"/>
                    <a:pt x="0" y="1137"/>
                    <a:pt x="0" y="1137"/>
                  </a:cubicBezTo>
                  <a:cubicBezTo>
                    <a:pt x="1113" y="1137"/>
                    <a:pt x="1113" y="1137"/>
                    <a:pt x="1113" y="1137"/>
                  </a:cubicBezTo>
                  <a:cubicBezTo>
                    <a:pt x="1110" y="1126"/>
                    <a:pt x="1089" y="1048"/>
                    <a:pt x="1089" y="953"/>
                  </a:cubicBezTo>
                  <a:cubicBezTo>
                    <a:pt x="1089" y="850"/>
                    <a:pt x="1113" y="767"/>
                    <a:pt x="1113" y="767"/>
                  </a:cubicBezTo>
                  <a:cubicBezTo>
                    <a:pt x="1128" y="716"/>
                    <a:pt x="1173" y="696"/>
                    <a:pt x="1188" y="693"/>
                  </a:cubicBezTo>
                  <a:cubicBezTo>
                    <a:pt x="1215" y="688"/>
                    <a:pt x="1245" y="704"/>
                    <a:pt x="1256" y="710"/>
                  </a:cubicBezTo>
                  <a:cubicBezTo>
                    <a:pt x="1276" y="720"/>
                    <a:pt x="1299" y="726"/>
                    <a:pt x="1323" y="726"/>
                  </a:cubicBezTo>
                  <a:cubicBezTo>
                    <a:pt x="1403" y="726"/>
                    <a:pt x="1468" y="661"/>
                    <a:pt x="1468" y="581"/>
                  </a:cubicBezTo>
                  <a:cubicBezTo>
                    <a:pt x="1468" y="501"/>
                    <a:pt x="1403" y="436"/>
                    <a:pt x="1323" y="43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" cap="flat">
              <a:noFill/>
              <a:prstDash val="solid"/>
              <a:miter lim="800000"/>
              <a:headEnd/>
              <a:tailEnd/>
            </a:ln>
            <a:sp3d extrusionH="190500" prstMaterial="plastic">
              <a:bevelT w="38100" h="38100"/>
              <a:bevelB w="38100" h="38100"/>
            </a:sp3d>
          </p:spPr>
          <p:txBody>
            <a:bodyPr vert="horz" wrap="square" lIns="216000" tIns="0" rIns="0" bIns="216000" numCol="1" anchor="b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r>
                <a:rPr lang="ru-RU" sz="2800" dirty="0" smtClean="0">
                  <a:solidFill>
                    <a:srgbClr val="FFFFFF"/>
                  </a:solidFill>
                </a:rPr>
                <a:t>Натурные наблюдения</a:t>
              </a:r>
              <a:endParaRPr lang="de-DE" sz="2800" dirty="0">
                <a:solidFill>
                  <a:srgbClr val="FFFFFF"/>
                </a:solidFill>
              </a:endParaRPr>
            </a:p>
          </p:txBody>
        </p:sp>
        <p:sp>
          <p:nvSpPr>
            <p:cNvPr id="13" name="_color1"/>
            <p:cNvSpPr>
              <a:spLocks/>
            </p:cNvSpPr>
            <p:nvPr/>
          </p:nvSpPr>
          <p:spPr bwMode="gray">
            <a:xfrm>
              <a:off x="9821863" y="3819525"/>
              <a:ext cx="1549400" cy="2001838"/>
            </a:xfrm>
            <a:custGeom>
              <a:avLst/>
              <a:gdLst/>
              <a:ahLst/>
              <a:cxnLst>
                <a:cxn ang="0">
                  <a:pos x="1038" y="669"/>
                </a:cxn>
                <a:cxn ang="0">
                  <a:pos x="970" y="686"/>
                </a:cxn>
                <a:cxn ang="0">
                  <a:pos x="903" y="702"/>
                </a:cxn>
                <a:cxn ang="0">
                  <a:pos x="758" y="557"/>
                </a:cxn>
                <a:cxn ang="0">
                  <a:pos x="903" y="412"/>
                </a:cxn>
                <a:cxn ang="0">
                  <a:pos x="970" y="428"/>
                </a:cxn>
                <a:cxn ang="0">
                  <a:pos x="1038" y="445"/>
                </a:cxn>
                <a:cxn ang="0">
                  <a:pos x="1113" y="371"/>
                </a:cxn>
                <a:cxn ang="0">
                  <a:pos x="1138" y="186"/>
                </a:cxn>
                <a:cxn ang="0">
                  <a:pos x="1114" y="1"/>
                </a:cxn>
                <a:cxn ang="0">
                  <a:pos x="1113" y="0"/>
                </a:cxn>
                <a:cxn ang="0">
                  <a:pos x="1113" y="1"/>
                </a:cxn>
                <a:cxn ang="0">
                  <a:pos x="0" y="1"/>
                </a:cxn>
                <a:cxn ang="0">
                  <a:pos x="0" y="1114"/>
                </a:cxn>
                <a:cxn ang="0">
                  <a:pos x="186" y="1090"/>
                </a:cxn>
                <a:cxn ang="0">
                  <a:pos x="372" y="1114"/>
                </a:cxn>
                <a:cxn ang="0">
                  <a:pos x="446" y="1189"/>
                </a:cxn>
                <a:cxn ang="0">
                  <a:pos x="429" y="1257"/>
                </a:cxn>
                <a:cxn ang="0">
                  <a:pos x="412" y="1324"/>
                </a:cxn>
                <a:cxn ang="0">
                  <a:pos x="557" y="1469"/>
                </a:cxn>
                <a:cxn ang="0">
                  <a:pos x="703" y="1324"/>
                </a:cxn>
                <a:cxn ang="0">
                  <a:pos x="686" y="1257"/>
                </a:cxn>
                <a:cxn ang="0">
                  <a:pos x="669" y="1189"/>
                </a:cxn>
                <a:cxn ang="0">
                  <a:pos x="743" y="1114"/>
                </a:cxn>
                <a:cxn ang="0">
                  <a:pos x="929" y="1090"/>
                </a:cxn>
                <a:cxn ang="0">
                  <a:pos x="1113" y="1114"/>
                </a:cxn>
                <a:cxn ang="0">
                  <a:pos x="1138" y="928"/>
                </a:cxn>
                <a:cxn ang="0">
                  <a:pos x="1113" y="743"/>
                </a:cxn>
                <a:cxn ang="0">
                  <a:pos x="1038" y="669"/>
                </a:cxn>
              </a:cxnLst>
              <a:rect l="0" t="0" r="r" b="b"/>
              <a:pathLst>
                <a:path w="1138" h="1469">
                  <a:moveTo>
                    <a:pt x="1038" y="669"/>
                  </a:moveTo>
                  <a:cubicBezTo>
                    <a:pt x="1011" y="664"/>
                    <a:pt x="981" y="680"/>
                    <a:pt x="970" y="686"/>
                  </a:cubicBezTo>
                  <a:cubicBezTo>
                    <a:pt x="950" y="696"/>
                    <a:pt x="927" y="702"/>
                    <a:pt x="903" y="702"/>
                  </a:cubicBezTo>
                  <a:cubicBezTo>
                    <a:pt x="823" y="702"/>
                    <a:pt x="758" y="637"/>
                    <a:pt x="758" y="557"/>
                  </a:cubicBezTo>
                  <a:cubicBezTo>
                    <a:pt x="758" y="477"/>
                    <a:pt x="823" y="412"/>
                    <a:pt x="903" y="412"/>
                  </a:cubicBezTo>
                  <a:cubicBezTo>
                    <a:pt x="927" y="412"/>
                    <a:pt x="950" y="418"/>
                    <a:pt x="970" y="428"/>
                  </a:cubicBezTo>
                  <a:cubicBezTo>
                    <a:pt x="981" y="435"/>
                    <a:pt x="1011" y="450"/>
                    <a:pt x="1038" y="445"/>
                  </a:cubicBezTo>
                  <a:cubicBezTo>
                    <a:pt x="1054" y="442"/>
                    <a:pt x="1098" y="422"/>
                    <a:pt x="1113" y="371"/>
                  </a:cubicBezTo>
                  <a:cubicBezTo>
                    <a:pt x="1113" y="371"/>
                    <a:pt x="1138" y="288"/>
                    <a:pt x="1138" y="186"/>
                  </a:cubicBezTo>
                  <a:cubicBezTo>
                    <a:pt x="1138" y="91"/>
                    <a:pt x="1117" y="12"/>
                    <a:pt x="1114" y="1"/>
                  </a:cubicBezTo>
                  <a:cubicBezTo>
                    <a:pt x="1113" y="1"/>
                    <a:pt x="1113" y="0"/>
                    <a:pt x="1113" y="0"/>
                  </a:cubicBezTo>
                  <a:cubicBezTo>
                    <a:pt x="1113" y="1"/>
                    <a:pt x="1113" y="1"/>
                    <a:pt x="111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114"/>
                    <a:pt x="0" y="1114"/>
                    <a:pt x="0" y="1114"/>
                  </a:cubicBezTo>
                  <a:cubicBezTo>
                    <a:pt x="0" y="1114"/>
                    <a:pt x="84" y="1090"/>
                    <a:pt x="186" y="1090"/>
                  </a:cubicBezTo>
                  <a:cubicBezTo>
                    <a:pt x="289" y="1090"/>
                    <a:pt x="372" y="1114"/>
                    <a:pt x="372" y="1114"/>
                  </a:cubicBezTo>
                  <a:cubicBezTo>
                    <a:pt x="422" y="1129"/>
                    <a:pt x="443" y="1174"/>
                    <a:pt x="446" y="1189"/>
                  </a:cubicBezTo>
                  <a:cubicBezTo>
                    <a:pt x="451" y="1216"/>
                    <a:pt x="435" y="1246"/>
                    <a:pt x="429" y="1257"/>
                  </a:cubicBezTo>
                  <a:cubicBezTo>
                    <a:pt x="418" y="1277"/>
                    <a:pt x="412" y="1300"/>
                    <a:pt x="412" y="1324"/>
                  </a:cubicBezTo>
                  <a:cubicBezTo>
                    <a:pt x="412" y="1404"/>
                    <a:pt x="477" y="1469"/>
                    <a:pt x="557" y="1469"/>
                  </a:cubicBezTo>
                  <a:cubicBezTo>
                    <a:pt x="638" y="1469"/>
                    <a:pt x="703" y="1404"/>
                    <a:pt x="703" y="1324"/>
                  </a:cubicBezTo>
                  <a:cubicBezTo>
                    <a:pt x="703" y="1300"/>
                    <a:pt x="696" y="1277"/>
                    <a:pt x="686" y="1257"/>
                  </a:cubicBezTo>
                  <a:cubicBezTo>
                    <a:pt x="680" y="1246"/>
                    <a:pt x="664" y="1216"/>
                    <a:pt x="669" y="1189"/>
                  </a:cubicBezTo>
                  <a:cubicBezTo>
                    <a:pt x="672" y="1174"/>
                    <a:pt x="693" y="1129"/>
                    <a:pt x="743" y="1114"/>
                  </a:cubicBezTo>
                  <a:cubicBezTo>
                    <a:pt x="743" y="1114"/>
                    <a:pt x="826" y="1090"/>
                    <a:pt x="929" y="1090"/>
                  </a:cubicBezTo>
                  <a:cubicBezTo>
                    <a:pt x="1024" y="1090"/>
                    <a:pt x="1103" y="1111"/>
                    <a:pt x="1113" y="1114"/>
                  </a:cubicBezTo>
                  <a:cubicBezTo>
                    <a:pt x="1115" y="1108"/>
                    <a:pt x="1138" y="1027"/>
                    <a:pt x="1138" y="928"/>
                  </a:cubicBezTo>
                  <a:cubicBezTo>
                    <a:pt x="1138" y="826"/>
                    <a:pt x="1113" y="743"/>
                    <a:pt x="1113" y="743"/>
                  </a:cubicBezTo>
                  <a:cubicBezTo>
                    <a:pt x="1098" y="692"/>
                    <a:pt x="1054" y="672"/>
                    <a:pt x="1038" y="66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" cap="flat">
              <a:noFill/>
              <a:prstDash val="solid"/>
              <a:miter lim="800000"/>
              <a:headEnd/>
              <a:tailEnd/>
            </a:ln>
            <a:sp3d extrusionH="190500" prstMaterial="plastic">
              <a:bevelT w="38100" h="38100"/>
              <a:bevelB w="38100" h="38100"/>
            </a:sp3d>
          </p:spPr>
          <p:txBody>
            <a:bodyPr vert="horz" wrap="square" lIns="216000" tIns="216000" rIns="0" bIns="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r>
                <a:rPr lang="ru-RU" sz="2800" dirty="0" smtClean="0">
                  <a:solidFill>
                    <a:srgbClr val="000000"/>
                  </a:solidFill>
                </a:rPr>
                <a:t>Опрос</a:t>
              </a:r>
              <a:endParaRPr lang="de-DE" sz="2800" dirty="0">
                <a:solidFill>
                  <a:srgbClr val="000000"/>
                </a:solidFill>
              </a:endParaRPr>
            </a:p>
          </p:txBody>
        </p:sp>
        <p:sp>
          <p:nvSpPr>
            <p:cNvPr id="14" name="_color1"/>
            <p:cNvSpPr>
              <a:spLocks/>
            </p:cNvSpPr>
            <p:nvPr/>
          </p:nvSpPr>
          <p:spPr bwMode="gray">
            <a:xfrm>
              <a:off x="10853738" y="3821113"/>
              <a:ext cx="2000250" cy="1549400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380" y="185"/>
                </a:cxn>
                <a:cxn ang="0">
                  <a:pos x="355" y="370"/>
                </a:cxn>
                <a:cxn ang="0">
                  <a:pos x="280" y="444"/>
                </a:cxn>
                <a:cxn ang="0">
                  <a:pos x="212" y="427"/>
                </a:cxn>
                <a:cxn ang="0">
                  <a:pos x="145" y="411"/>
                </a:cxn>
                <a:cxn ang="0">
                  <a:pos x="0" y="556"/>
                </a:cxn>
                <a:cxn ang="0">
                  <a:pos x="145" y="701"/>
                </a:cxn>
                <a:cxn ang="0">
                  <a:pos x="212" y="685"/>
                </a:cxn>
                <a:cxn ang="0">
                  <a:pos x="280" y="668"/>
                </a:cxn>
                <a:cxn ang="0">
                  <a:pos x="355" y="742"/>
                </a:cxn>
                <a:cxn ang="0">
                  <a:pos x="380" y="927"/>
                </a:cxn>
                <a:cxn ang="0">
                  <a:pos x="355" y="1113"/>
                </a:cxn>
                <a:cxn ang="0">
                  <a:pos x="541" y="1138"/>
                </a:cxn>
                <a:cxn ang="0">
                  <a:pos x="727" y="1113"/>
                </a:cxn>
                <a:cxn ang="0">
                  <a:pos x="800" y="1038"/>
                </a:cxn>
                <a:cxn ang="0">
                  <a:pos x="783" y="970"/>
                </a:cxn>
                <a:cxn ang="0">
                  <a:pos x="767" y="903"/>
                </a:cxn>
                <a:cxn ang="0">
                  <a:pos x="912" y="758"/>
                </a:cxn>
                <a:cxn ang="0">
                  <a:pos x="1057" y="903"/>
                </a:cxn>
                <a:cxn ang="0">
                  <a:pos x="1041" y="970"/>
                </a:cxn>
                <a:cxn ang="0">
                  <a:pos x="1024" y="1038"/>
                </a:cxn>
                <a:cxn ang="0">
                  <a:pos x="1098" y="1113"/>
                </a:cxn>
                <a:cxn ang="0">
                  <a:pos x="1284" y="1138"/>
                </a:cxn>
                <a:cxn ang="0">
                  <a:pos x="1468" y="1114"/>
                </a:cxn>
                <a:cxn ang="0">
                  <a:pos x="1468" y="1113"/>
                </a:cxn>
                <a:cxn ang="0">
                  <a:pos x="1468" y="0"/>
                </a:cxn>
                <a:cxn ang="0">
                  <a:pos x="356" y="0"/>
                </a:cxn>
              </a:cxnLst>
              <a:rect l="0" t="0" r="r" b="b"/>
              <a:pathLst>
                <a:path w="1468" h="1138">
                  <a:moveTo>
                    <a:pt x="356" y="0"/>
                  </a:moveTo>
                  <a:cubicBezTo>
                    <a:pt x="359" y="11"/>
                    <a:pt x="380" y="90"/>
                    <a:pt x="380" y="185"/>
                  </a:cubicBezTo>
                  <a:cubicBezTo>
                    <a:pt x="380" y="287"/>
                    <a:pt x="355" y="370"/>
                    <a:pt x="355" y="370"/>
                  </a:cubicBezTo>
                  <a:cubicBezTo>
                    <a:pt x="340" y="421"/>
                    <a:pt x="296" y="441"/>
                    <a:pt x="280" y="444"/>
                  </a:cubicBezTo>
                  <a:cubicBezTo>
                    <a:pt x="253" y="449"/>
                    <a:pt x="223" y="434"/>
                    <a:pt x="212" y="427"/>
                  </a:cubicBezTo>
                  <a:cubicBezTo>
                    <a:pt x="192" y="417"/>
                    <a:pt x="169" y="411"/>
                    <a:pt x="145" y="411"/>
                  </a:cubicBezTo>
                  <a:cubicBezTo>
                    <a:pt x="65" y="411"/>
                    <a:pt x="0" y="476"/>
                    <a:pt x="0" y="556"/>
                  </a:cubicBezTo>
                  <a:cubicBezTo>
                    <a:pt x="0" y="636"/>
                    <a:pt x="65" y="701"/>
                    <a:pt x="145" y="701"/>
                  </a:cubicBezTo>
                  <a:cubicBezTo>
                    <a:pt x="169" y="701"/>
                    <a:pt x="192" y="695"/>
                    <a:pt x="212" y="685"/>
                  </a:cubicBezTo>
                  <a:cubicBezTo>
                    <a:pt x="223" y="679"/>
                    <a:pt x="253" y="663"/>
                    <a:pt x="280" y="668"/>
                  </a:cubicBezTo>
                  <a:cubicBezTo>
                    <a:pt x="296" y="671"/>
                    <a:pt x="340" y="691"/>
                    <a:pt x="355" y="742"/>
                  </a:cubicBezTo>
                  <a:cubicBezTo>
                    <a:pt x="355" y="742"/>
                    <a:pt x="380" y="825"/>
                    <a:pt x="380" y="927"/>
                  </a:cubicBezTo>
                  <a:cubicBezTo>
                    <a:pt x="380" y="1030"/>
                    <a:pt x="355" y="1113"/>
                    <a:pt x="355" y="1113"/>
                  </a:cubicBezTo>
                  <a:cubicBezTo>
                    <a:pt x="355" y="1113"/>
                    <a:pt x="438" y="1138"/>
                    <a:pt x="541" y="1138"/>
                  </a:cubicBezTo>
                  <a:cubicBezTo>
                    <a:pt x="643" y="1138"/>
                    <a:pt x="727" y="1113"/>
                    <a:pt x="727" y="1113"/>
                  </a:cubicBezTo>
                  <a:cubicBezTo>
                    <a:pt x="777" y="1098"/>
                    <a:pt x="797" y="1054"/>
                    <a:pt x="800" y="1038"/>
                  </a:cubicBezTo>
                  <a:cubicBezTo>
                    <a:pt x="805" y="1011"/>
                    <a:pt x="790" y="981"/>
                    <a:pt x="783" y="970"/>
                  </a:cubicBezTo>
                  <a:cubicBezTo>
                    <a:pt x="773" y="950"/>
                    <a:pt x="767" y="927"/>
                    <a:pt x="767" y="903"/>
                  </a:cubicBezTo>
                  <a:cubicBezTo>
                    <a:pt x="767" y="823"/>
                    <a:pt x="832" y="758"/>
                    <a:pt x="912" y="758"/>
                  </a:cubicBezTo>
                  <a:cubicBezTo>
                    <a:pt x="992" y="758"/>
                    <a:pt x="1057" y="823"/>
                    <a:pt x="1057" y="903"/>
                  </a:cubicBezTo>
                  <a:cubicBezTo>
                    <a:pt x="1057" y="927"/>
                    <a:pt x="1051" y="950"/>
                    <a:pt x="1041" y="970"/>
                  </a:cubicBezTo>
                  <a:cubicBezTo>
                    <a:pt x="1035" y="981"/>
                    <a:pt x="1019" y="1011"/>
                    <a:pt x="1024" y="1038"/>
                  </a:cubicBezTo>
                  <a:cubicBezTo>
                    <a:pt x="1027" y="1054"/>
                    <a:pt x="1047" y="1098"/>
                    <a:pt x="1098" y="1113"/>
                  </a:cubicBezTo>
                  <a:cubicBezTo>
                    <a:pt x="1098" y="1113"/>
                    <a:pt x="1181" y="1138"/>
                    <a:pt x="1284" y="1138"/>
                  </a:cubicBezTo>
                  <a:cubicBezTo>
                    <a:pt x="1379" y="1138"/>
                    <a:pt x="1457" y="1117"/>
                    <a:pt x="1468" y="1114"/>
                  </a:cubicBezTo>
                  <a:cubicBezTo>
                    <a:pt x="1468" y="1113"/>
                    <a:pt x="1468" y="1113"/>
                    <a:pt x="1468" y="1113"/>
                  </a:cubicBezTo>
                  <a:cubicBezTo>
                    <a:pt x="1468" y="0"/>
                    <a:pt x="1468" y="0"/>
                    <a:pt x="1468" y="0"/>
                  </a:cubicBezTo>
                  <a:lnTo>
                    <a:pt x="35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" cap="flat">
              <a:noFill/>
              <a:prstDash val="solid"/>
              <a:miter lim="800000"/>
              <a:headEnd/>
              <a:tailEnd/>
            </a:ln>
            <a:sp3d extrusionH="190500" prstMaterial="plastic">
              <a:bevelT w="38100" h="38100"/>
              <a:bevelB w="38100" h="38100"/>
            </a:sp3d>
          </p:spPr>
          <p:txBody>
            <a:bodyPr vert="horz" wrap="square" lIns="0" tIns="216000" rIns="216000" bIns="0" numCol="1" anchor="t" anchorCtr="0" compatLnSpc="1">
              <a:prstTxWarp prst="textNoShape">
                <a:avLst/>
              </a:prstTxWarp>
            </a:bodyPr>
            <a:lstStyle/>
            <a:p>
              <a:pPr algn="r">
                <a:lnSpc>
                  <a:spcPct val="95000"/>
                </a:lnSpc>
                <a:spcAft>
                  <a:spcPts val="800"/>
                </a:spcAft>
              </a:pPr>
              <a:r>
                <a:rPr lang="ru-RU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Кабинетное исследование</a:t>
              </a:r>
              <a:endPara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_color1"/>
            <p:cNvSpPr>
              <a:spLocks/>
            </p:cNvSpPr>
            <p:nvPr/>
          </p:nvSpPr>
          <p:spPr bwMode="gray">
            <a:xfrm>
              <a:off x="11304588" y="4852988"/>
              <a:ext cx="1549400" cy="2001838"/>
            </a:xfrm>
            <a:custGeom>
              <a:avLst/>
              <a:gdLst/>
              <a:ahLst/>
              <a:cxnLst>
                <a:cxn ang="0">
                  <a:pos x="953" y="380"/>
                </a:cxn>
                <a:cxn ang="0">
                  <a:pos x="767" y="355"/>
                </a:cxn>
                <a:cxn ang="0">
                  <a:pos x="693" y="280"/>
                </a:cxn>
                <a:cxn ang="0">
                  <a:pos x="710" y="212"/>
                </a:cxn>
                <a:cxn ang="0">
                  <a:pos x="726" y="145"/>
                </a:cxn>
                <a:cxn ang="0">
                  <a:pos x="581" y="0"/>
                </a:cxn>
                <a:cxn ang="0">
                  <a:pos x="436" y="145"/>
                </a:cxn>
                <a:cxn ang="0">
                  <a:pos x="452" y="212"/>
                </a:cxn>
                <a:cxn ang="0">
                  <a:pos x="469" y="280"/>
                </a:cxn>
                <a:cxn ang="0">
                  <a:pos x="396" y="355"/>
                </a:cxn>
                <a:cxn ang="0">
                  <a:pos x="210" y="380"/>
                </a:cxn>
                <a:cxn ang="0">
                  <a:pos x="24" y="355"/>
                </a:cxn>
                <a:cxn ang="0">
                  <a:pos x="24" y="355"/>
                </a:cxn>
                <a:cxn ang="0">
                  <a:pos x="0" y="541"/>
                </a:cxn>
                <a:cxn ang="0">
                  <a:pos x="24" y="726"/>
                </a:cxn>
                <a:cxn ang="0">
                  <a:pos x="99" y="800"/>
                </a:cxn>
                <a:cxn ang="0">
                  <a:pos x="167" y="783"/>
                </a:cxn>
                <a:cxn ang="0">
                  <a:pos x="234" y="767"/>
                </a:cxn>
                <a:cxn ang="0">
                  <a:pos x="379" y="912"/>
                </a:cxn>
                <a:cxn ang="0">
                  <a:pos x="234" y="1057"/>
                </a:cxn>
                <a:cxn ang="0">
                  <a:pos x="167" y="1041"/>
                </a:cxn>
                <a:cxn ang="0">
                  <a:pos x="99" y="1024"/>
                </a:cxn>
                <a:cxn ang="0">
                  <a:pos x="24" y="1098"/>
                </a:cxn>
                <a:cxn ang="0">
                  <a:pos x="0" y="1284"/>
                </a:cxn>
                <a:cxn ang="0">
                  <a:pos x="24" y="1468"/>
                </a:cxn>
                <a:cxn ang="0">
                  <a:pos x="24" y="1469"/>
                </a:cxn>
                <a:cxn ang="0">
                  <a:pos x="24" y="1468"/>
                </a:cxn>
                <a:cxn ang="0">
                  <a:pos x="1137" y="1468"/>
                </a:cxn>
                <a:cxn ang="0">
                  <a:pos x="1137" y="356"/>
                </a:cxn>
                <a:cxn ang="0">
                  <a:pos x="953" y="380"/>
                </a:cxn>
              </a:cxnLst>
              <a:rect l="0" t="0" r="r" b="b"/>
              <a:pathLst>
                <a:path w="1137" h="1469">
                  <a:moveTo>
                    <a:pt x="953" y="380"/>
                  </a:moveTo>
                  <a:cubicBezTo>
                    <a:pt x="850" y="380"/>
                    <a:pt x="767" y="355"/>
                    <a:pt x="767" y="355"/>
                  </a:cubicBezTo>
                  <a:cubicBezTo>
                    <a:pt x="716" y="340"/>
                    <a:pt x="696" y="296"/>
                    <a:pt x="693" y="280"/>
                  </a:cubicBezTo>
                  <a:cubicBezTo>
                    <a:pt x="688" y="253"/>
                    <a:pt x="704" y="223"/>
                    <a:pt x="710" y="212"/>
                  </a:cubicBezTo>
                  <a:cubicBezTo>
                    <a:pt x="720" y="192"/>
                    <a:pt x="726" y="169"/>
                    <a:pt x="726" y="145"/>
                  </a:cubicBezTo>
                  <a:cubicBezTo>
                    <a:pt x="726" y="65"/>
                    <a:pt x="661" y="0"/>
                    <a:pt x="581" y="0"/>
                  </a:cubicBezTo>
                  <a:cubicBezTo>
                    <a:pt x="501" y="0"/>
                    <a:pt x="436" y="65"/>
                    <a:pt x="436" y="145"/>
                  </a:cubicBezTo>
                  <a:cubicBezTo>
                    <a:pt x="436" y="169"/>
                    <a:pt x="442" y="192"/>
                    <a:pt x="452" y="212"/>
                  </a:cubicBezTo>
                  <a:cubicBezTo>
                    <a:pt x="459" y="223"/>
                    <a:pt x="474" y="253"/>
                    <a:pt x="469" y="280"/>
                  </a:cubicBezTo>
                  <a:cubicBezTo>
                    <a:pt x="466" y="296"/>
                    <a:pt x="446" y="340"/>
                    <a:pt x="396" y="355"/>
                  </a:cubicBezTo>
                  <a:cubicBezTo>
                    <a:pt x="396" y="355"/>
                    <a:pt x="312" y="380"/>
                    <a:pt x="210" y="380"/>
                  </a:cubicBezTo>
                  <a:cubicBezTo>
                    <a:pt x="107" y="380"/>
                    <a:pt x="24" y="355"/>
                    <a:pt x="24" y="355"/>
                  </a:cubicBezTo>
                  <a:cubicBezTo>
                    <a:pt x="24" y="355"/>
                    <a:pt x="24" y="355"/>
                    <a:pt x="24" y="355"/>
                  </a:cubicBezTo>
                  <a:cubicBezTo>
                    <a:pt x="24" y="355"/>
                    <a:pt x="0" y="438"/>
                    <a:pt x="0" y="541"/>
                  </a:cubicBezTo>
                  <a:cubicBezTo>
                    <a:pt x="0" y="643"/>
                    <a:pt x="24" y="726"/>
                    <a:pt x="24" y="726"/>
                  </a:cubicBezTo>
                  <a:cubicBezTo>
                    <a:pt x="39" y="777"/>
                    <a:pt x="84" y="797"/>
                    <a:pt x="99" y="800"/>
                  </a:cubicBezTo>
                  <a:cubicBezTo>
                    <a:pt x="126" y="805"/>
                    <a:pt x="156" y="790"/>
                    <a:pt x="167" y="783"/>
                  </a:cubicBezTo>
                  <a:cubicBezTo>
                    <a:pt x="187" y="773"/>
                    <a:pt x="210" y="767"/>
                    <a:pt x="234" y="767"/>
                  </a:cubicBezTo>
                  <a:cubicBezTo>
                    <a:pt x="314" y="767"/>
                    <a:pt x="379" y="832"/>
                    <a:pt x="379" y="912"/>
                  </a:cubicBezTo>
                  <a:cubicBezTo>
                    <a:pt x="379" y="992"/>
                    <a:pt x="314" y="1057"/>
                    <a:pt x="234" y="1057"/>
                  </a:cubicBezTo>
                  <a:cubicBezTo>
                    <a:pt x="210" y="1057"/>
                    <a:pt x="187" y="1051"/>
                    <a:pt x="167" y="1041"/>
                  </a:cubicBezTo>
                  <a:cubicBezTo>
                    <a:pt x="156" y="1035"/>
                    <a:pt x="126" y="1019"/>
                    <a:pt x="99" y="1024"/>
                  </a:cubicBezTo>
                  <a:cubicBezTo>
                    <a:pt x="84" y="1027"/>
                    <a:pt x="39" y="1047"/>
                    <a:pt x="24" y="1098"/>
                  </a:cubicBezTo>
                  <a:cubicBezTo>
                    <a:pt x="24" y="1098"/>
                    <a:pt x="0" y="1181"/>
                    <a:pt x="0" y="1284"/>
                  </a:cubicBezTo>
                  <a:cubicBezTo>
                    <a:pt x="0" y="1379"/>
                    <a:pt x="21" y="1457"/>
                    <a:pt x="24" y="1468"/>
                  </a:cubicBezTo>
                  <a:cubicBezTo>
                    <a:pt x="24" y="1469"/>
                    <a:pt x="24" y="1469"/>
                    <a:pt x="24" y="1469"/>
                  </a:cubicBezTo>
                  <a:cubicBezTo>
                    <a:pt x="24" y="1468"/>
                    <a:pt x="24" y="1468"/>
                    <a:pt x="24" y="1468"/>
                  </a:cubicBezTo>
                  <a:cubicBezTo>
                    <a:pt x="1137" y="1468"/>
                    <a:pt x="1137" y="1468"/>
                    <a:pt x="1137" y="1468"/>
                  </a:cubicBezTo>
                  <a:cubicBezTo>
                    <a:pt x="1137" y="356"/>
                    <a:pt x="1137" y="356"/>
                    <a:pt x="1137" y="356"/>
                  </a:cubicBezTo>
                  <a:cubicBezTo>
                    <a:pt x="1126" y="359"/>
                    <a:pt x="1048" y="380"/>
                    <a:pt x="953" y="38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" cap="flat">
              <a:noFill/>
              <a:prstDash val="solid"/>
              <a:miter lim="800000"/>
              <a:headEnd/>
              <a:tailEnd/>
            </a:ln>
            <a:sp3d extrusionH="190500" prstMaterial="plastic">
              <a:bevelT w="38100" h="38100"/>
              <a:bevelB w="38100" h="38100"/>
            </a:sp3d>
          </p:spPr>
          <p:txBody>
            <a:bodyPr vert="horz" wrap="square" lIns="0" tIns="0" rIns="216000" bIns="216000" numCol="1" anchor="b" anchorCtr="0" compatLnSpc="1">
              <a:prstTxWarp prst="textNoShape">
                <a:avLst/>
              </a:prstTxWarp>
            </a:bodyPr>
            <a:lstStyle/>
            <a:p>
              <a:pPr algn="r">
                <a:lnSpc>
                  <a:spcPct val="95000"/>
                </a:lnSpc>
                <a:spcAft>
                  <a:spcPts val="800"/>
                </a:spcAft>
              </a:pPr>
              <a:r>
                <a:rPr lang="ru-RU" sz="2800" dirty="0" smtClean="0">
                  <a:solidFill>
                    <a:srgbClr val="FFFFFF"/>
                  </a:solidFill>
                </a:rPr>
                <a:t>Контрольная закупка</a:t>
              </a:r>
              <a:endParaRPr lang="de-DE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4" name="Text Box 13"/>
          <p:cNvSpPr txBox="1">
            <a:spLocks noChangeArrowheads="1"/>
          </p:cNvSpPr>
          <p:nvPr/>
        </p:nvSpPr>
        <p:spPr bwMode="gray">
          <a:xfrm>
            <a:off x="6228184" y="2265519"/>
            <a:ext cx="2593911" cy="11142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90000" anchor="b" anchorCtr="0">
            <a:spAutoFit/>
          </a:bodyPr>
          <a:lstStyle/>
          <a:p>
            <a:pPr algn="r" defTabSz="801688">
              <a:lnSpc>
                <a:spcPct val="95000"/>
              </a:lnSpc>
              <a:spcAft>
                <a:spcPts val="800"/>
              </a:spcAft>
            </a:pPr>
            <a:r>
              <a:rPr lang="ru-RU" sz="1400" b="1" dirty="0" smtClean="0"/>
              <a:t>Исследование 20 интернет-сайтов </a:t>
            </a:r>
            <a:r>
              <a:rPr lang="ru-RU" sz="1400" dirty="0" smtClean="0"/>
              <a:t>медицинских учреждений проводилось через сплошной просмотр содержимого страниц </a:t>
            </a:r>
            <a:r>
              <a:rPr lang="en-US" sz="1400" dirty="0" smtClean="0"/>
              <a:t>web</a:t>
            </a:r>
            <a:r>
              <a:rPr lang="ru-RU" sz="1400" dirty="0" smtClean="0"/>
              <a:t>-ресурса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gray">
          <a:xfrm>
            <a:off x="107504" y="4149080"/>
            <a:ext cx="1678345" cy="13189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90000" rIns="0" bIns="0">
            <a:spAutoFit/>
          </a:bodyPr>
          <a:lstStyle/>
          <a:p>
            <a:pPr defTabSz="801688">
              <a:lnSpc>
                <a:spcPct val="95000"/>
              </a:lnSpc>
              <a:spcAft>
                <a:spcPts val="800"/>
              </a:spcAft>
            </a:pPr>
            <a:r>
              <a:rPr lang="ru-RU" sz="1400" b="1" dirty="0" smtClean="0"/>
              <a:t>9 натурных наблюдений </a:t>
            </a:r>
            <a:r>
              <a:rPr lang="ru-RU" sz="1400" dirty="0" smtClean="0"/>
              <a:t>в местах предоставления услуг - амбулаторно-поликлинических учреждениях.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3" name="Gerade Verbindung 22"/>
          <p:cNvCxnSpPr/>
          <p:nvPr/>
        </p:nvCxnSpPr>
        <p:spPr bwMode="gray">
          <a:xfrm flipH="1">
            <a:off x="7236296" y="4005064"/>
            <a:ext cx="1678348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cxnSp>
        <p:nvCxnSpPr>
          <p:cNvPr id="22" name="Gerade Verbindung 21"/>
          <p:cNvCxnSpPr/>
          <p:nvPr/>
        </p:nvCxnSpPr>
        <p:spPr bwMode="gray">
          <a:xfrm flipH="1">
            <a:off x="179512" y="4005064"/>
            <a:ext cx="1645613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sp>
        <p:nvSpPr>
          <p:cNvPr id="19" name="Text Box 10"/>
          <p:cNvSpPr txBox="1">
            <a:spLocks noChangeArrowheads="1"/>
          </p:cNvSpPr>
          <p:nvPr/>
        </p:nvSpPr>
        <p:spPr bwMode="gray">
          <a:xfrm>
            <a:off x="179512" y="2204864"/>
            <a:ext cx="2555776" cy="13189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90000" rIns="0" bIns="0">
            <a:spAutoFit/>
          </a:bodyPr>
          <a:lstStyle/>
          <a:p>
            <a:pPr defTabSz="801688">
              <a:lnSpc>
                <a:spcPct val="95000"/>
              </a:lnSpc>
              <a:spcAft>
                <a:spcPts val="800"/>
              </a:spcAft>
            </a:pPr>
            <a:r>
              <a:rPr lang="ru-RU" sz="1400" b="1" dirty="0" smtClean="0"/>
              <a:t>90</a:t>
            </a:r>
            <a:r>
              <a:rPr lang="ru-RU" sz="1400" dirty="0" smtClean="0"/>
              <a:t> </a:t>
            </a:r>
            <a:r>
              <a:rPr lang="ru-RU" sz="1400" b="1" dirty="0" smtClean="0"/>
              <a:t>индивидуальных интервью  </a:t>
            </a:r>
            <a:r>
              <a:rPr lang="ru-RU" sz="1400" dirty="0" smtClean="0"/>
              <a:t>(опрос на выходе) посетителей поликлиники непосредственно в местах получения услуг амбулаторно-поликлинических учреждениях;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452320" y="4077072"/>
            <a:ext cx="16916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/>
              <a:t>9</a:t>
            </a:r>
            <a:r>
              <a:rPr lang="ru-RU" sz="1400" dirty="0" smtClean="0"/>
              <a:t> </a:t>
            </a:r>
            <a:r>
              <a:rPr lang="ru-RU" sz="1400" b="1" dirty="0" smtClean="0"/>
              <a:t>экспериментов</a:t>
            </a:r>
            <a:r>
              <a:rPr lang="ru-RU" sz="1400" dirty="0" smtClean="0"/>
              <a:t> – «контрольных закупок» (метод непосредственного прохождения процедур исследователем услуги);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3096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1"/>
          <p:cNvGrpSpPr/>
          <p:nvPr/>
        </p:nvGrpSpPr>
        <p:grpSpPr bwMode="gray">
          <a:xfrm>
            <a:off x="0" y="3627934"/>
            <a:ext cx="9144000" cy="1278534"/>
            <a:chOff x="0" y="2579091"/>
            <a:chExt cx="9144000" cy="1278534"/>
          </a:xfrm>
        </p:grpSpPr>
        <p:sp>
          <p:nvSpPr>
            <p:cNvPr id="15" name="Rechteck 14"/>
            <p:cNvSpPr/>
            <p:nvPr/>
          </p:nvSpPr>
          <p:spPr bwMode="gray">
            <a:xfrm flipV="1">
              <a:off x="0" y="2579091"/>
              <a:ext cx="9144000" cy="107070"/>
            </a:xfrm>
            <a:prstGeom prst="rect">
              <a:avLst/>
            </a:prstGeom>
            <a:gradFill flip="none" rotWithShape="1">
              <a:gsLst>
                <a:gs pos="0">
                  <a:srgbClr val="262626">
                    <a:alpha val="20000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noProof="1"/>
            </a:p>
          </p:txBody>
        </p:sp>
        <p:sp>
          <p:nvSpPr>
            <p:cNvPr id="16" name="Rechteck 15"/>
            <p:cNvSpPr/>
            <p:nvPr/>
          </p:nvSpPr>
          <p:spPr bwMode="gray">
            <a:xfrm>
              <a:off x="0" y="2686163"/>
              <a:ext cx="9144000" cy="1171462"/>
            </a:xfrm>
            <a:prstGeom prst="rect">
              <a:avLst/>
            </a:prstGeom>
            <a:gradFill flip="none" rotWithShape="1">
              <a:gsLst>
                <a:gs pos="0">
                  <a:srgbClr val="262626">
                    <a:alpha val="20000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noProof="1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850" y="238539"/>
            <a:ext cx="8497092" cy="1390261"/>
          </a:xfrm>
        </p:spPr>
        <p:txBody>
          <a:bodyPr/>
          <a:lstStyle/>
          <a:p>
            <a:pPr algn="l"/>
            <a:r>
              <a:rPr lang="ru-RU" sz="2000" dirty="0" smtClean="0"/>
              <a:t>В рамках независимой оценки исследовалось качество работы государственных (муниципальных) учреждений, оказывающих социальные услуги в сфере здравоохранения.</a:t>
            </a:r>
            <a:endParaRPr lang="ru-RU" sz="2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endParaRPr lang="en-US" noProof="1" smtClean="0"/>
          </a:p>
          <a:p>
            <a:endParaRPr lang="de-DE" noProof="1"/>
          </a:p>
        </p:txBody>
      </p:sp>
      <p:grpSp>
        <p:nvGrpSpPr>
          <p:cNvPr id="5" name="Gruppieren 56"/>
          <p:cNvGrpSpPr/>
          <p:nvPr/>
        </p:nvGrpSpPr>
        <p:grpSpPr bwMode="gray">
          <a:xfrm>
            <a:off x="327025" y="1124744"/>
            <a:ext cx="8709471" cy="5544616"/>
            <a:chOff x="327025" y="1741488"/>
            <a:chExt cx="8709471" cy="3371851"/>
          </a:xfrm>
        </p:grpSpPr>
        <p:sp>
          <p:nvSpPr>
            <p:cNvPr id="2062" name="Rectangle 14"/>
            <p:cNvSpPr>
              <a:spLocks noChangeArrowheads="1"/>
            </p:cNvSpPr>
            <p:nvPr/>
          </p:nvSpPr>
          <p:spPr bwMode="gray">
            <a:xfrm>
              <a:off x="327025" y="2719388"/>
              <a:ext cx="2609850" cy="140811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anchor="ctr" anchorCtr="0"/>
            <a:lstStyle/>
            <a:p>
              <a:pPr algn="ctr"/>
              <a:r>
                <a:rPr lang="ru-RU" sz="1400" b="1" u="sng" dirty="0" smtClean="0"/>
                <a:t>Город Соликамск</a:t>
              </a:r>
              <a:r>
                <a:rPr lang="ru-RU" sz="1400" b="1" dirty="0" smtClean="0"/>
                <a:t>:</a:t>
              </a:r>
            </a:p>
            <a:p>
              <a:pPr algn="ctr"/>
              <a:r>
                <a:rPr lang="ru-RU" sz="1400" dirty="0" smtClean="0"/>
                <a:t>МБМУ "Городская поликлиника №1" (адрес: Г. Соликамск,  ул. Молодежная, </a:t>
              </a:r>
              <a:r>
                <a:rPr lang="ru-RU" sz="1400" dirty="0" err="1" smtClean="0"/>
                <a:t>д</a:t>
              </a:r>
              <a:r>
                <a:rPr lang="ru-RU" sz="1400" dirty="0" smtClean="0"/>
                <a:t> 16.)</a:t>
              </a:r>
              <a:endParaRPr lang="en-US" sz="1400" noProof="1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gray">
            <a:xfrm>
              <a:off x="2936875" y="2719388"/>
              <a:ext cx="2611438" cy="140811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anchor="ctr" anchorCtr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r>
                <a:rPr lang="ru-RU" sz="1400" b="1" u="sng" dirty="0" smtClean="0"/>
                <a:t>Город Пермь:</a:t>
              </a:r>
            </a:p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r>
                <a:rPr lang="ru-RU" sz="1400" dirty="0" smtClean="0"/>
                <a:t>8 амбулаторно-поликлинических учреждений города</a:t>
              </a:r>
              <a:endParaRPr lang="en-US" sz="1400" noProof="1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gray">
            <a:xfrm>
              <a:off x="5548313" y="1741488"/>
              <a:ext cx="1408113" cy="1155700"/>
            </a:xfrm>
            <a:custGeom>
              <a:avLst/>
              <a:gdLst/>
              <a:ahLst/>
              <a:cxnLst>
                <a:cxn ang="0">
                  <a:pos x="0" y="616"/>
                </a:cxn>
                <a:cxn ang="0">
                  <a:pos x="887" y="0"/>
                </a:cxn>
                <a:cxn ang="0">
                  <a:pos x="887" y="266"/>
                </a:cxn>
                <a:cxn ang="0">
                  <a:pos x="0" y="728"/>
                </a:cxn>
                <a:cxn ang="0">
                  <a:pos x="0" y="616"/>
                </a:cxn>
              </a:cxnLst>
              <a:rect l="0" t="0" r="r" b="b"/>
              <a:pathLst>
                <a:path w="887" h="728">
                  <a:moveTo>
                    <a:pt x="0" y="616"/>
                  </a:moveTo>
                  <a:lnTo>
                    <a:pt x="887" y="0"/>
                  </a:lnTo>
                  <a:lnTo>
                    <a:pt x="887" y="266"/>
                  </a:lnTo>
                  <a:lnTo>
                    <a:pt x="0" y="728"/>
                  </a:lnTo>
                  <a:lnTo>
                    <a:pt x="0" y="61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100000">
                  <a:srgbClr val="D9D9D9"/>
                </a:gs>
              </a:gsLst>
              <a:lin ang="108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anchor="ctr" anchorCtr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de-DE" b="1" noProof="1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gray">
            <a:xfrm>
              <a:off x="5548313" y="2163763"/>
              <a:ext cx="1408113" cy="909638"/>
            </a:xfrm>
            <a:custGeom>
              <a:avLst/>
              <a:gdLst/>
              <a:ahLst/>
              <a:cxnLst>
                <a:cxn ang="0">
                  <a:pos x="0" y="573"/>
                </a:cxn>
                <a:cxn ang="0">
                  <a:pos x="0" y="462"/>
                </a:cxn>
                <a:cxn ang="0">
                  <a:pos x="887" y="0"/>
                </a:cxn>
                <a:cxn ang="0">
                  <a:pos x="887" y="268"/>
                </a:cxn>
                <a:cxn ang="0">
                  <a:pos x="0" y="573"/>
                </a:cxn>
              </a:cxnLst>
              <a:rect l="0" t="0" r="r" b="b"/>
              <a:pathLst>
                <a:path w="887" h="573">
                  <a:moveTo>
                    <a:pt x="0" y="573"/>
                  </a:moveTo>
                  <a:lnTo>
                    <a:pt x="0" y="462"/>
                  </a:lnTo>
                  <a:lnTo>
                    <a:pt x="887" y="0"/>
                  </a:lnTo>
                  <a:lnTo>
                    <a:pt x="887" y="268"/>
                  </a:lnTo>
                  <a:lnTo>
                    <a:pt x="0" y="57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anchor="ctr" anchorCtr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de-DE" b="1" noProof="1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gray">
            <a:xfrm>
              <a:off x="5548313" y="2589213"/>
              <a:ext cx="1408113" cy="655638"/>
            </a:xfrm>
            <a:custGeom>
              <a:avLst/>
              <a:gdLst/>
              <a:ahLst/>
              <a:cxnLst>
                <a:cxn ang="0">
                  <a:pos x="0" y="413"/>
                </a:cxn>
                <a:cxn ang="0">
                  <a:pos x="0" y="305"/>
                </a:cxn>
                <a:cxn ang="0">
                  <a:pos x="887" y="0"/>
                </a:cxn>
                <a:cxn ang="0">
                  <a:pos x="887" y="259"/>
                </a:cxn>
                <a:cxn ang="0">
                  <a:pos x="0" y="413"/>
                </a:cxn>
              </a:cxnLst>
              <a:rect l="0" t="0" r="r" b="b"/>
              <a:pathLst>
                <a:path w="887" h="413">
                  <a:moveTo>
                    <a:pt x="0" y="413"/>
                  </a:moveTo>
                  <a:lnTo>
                    <a:pt x="0" y="305"/>
                  </a:lnTo>
                  <a:lnTo>
                    <a:pt x="887" y="0"/>
                  </a:lnTo>
                  <a:lnTo>
                    <a:pt x="887" y="259"/>
                  </a:lnTo>
                  <a:lnTo>
                    <a:pt x="0" y="41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100000">
                  <a:srgbClr val="D9D9D9"/>
                </a:gs>
              </a:gsLst>
              <a:lin ang="108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anchor="ctr" anchorCtr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de-DE" b="1" noProof="1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gray">
            <a:xfrm>
              <a:off x="5548313" y="3000376"/>
              <a:ext cx="1408113" cy="422275"/>
            </a:xfrm>
            <a:custGeom>
              <a:avLst/>
              <a:gdLst/>
              <a:ahLst/>
              <a:cxnLst>
                <a:cxn ang="0">
                  <a:pos x="0" y="266"/>
                </a:cxn>
                <a:cxn ang="0">
                  <a:pos x="0" y="154"/>
                </a:cxn>
                <a:cxn ang="0">
                  <a:pos x="887" y="0"/>
                </a:cxn>
                <a:cxn ang="0">
                  <a:pos x="887" y="266"/>
                </a:cxn>
                <a:cxn ang="0">
                  <a:pos x="0" y="266"/>
                </a:cxn>
              </a:cxnLst>
              <a:rect l="0" t="0" r="r" b="b"/>
              <a:pathLst>
                <a:path w="887" h="266">
                  <a:moveTo>
                    <a:pt x="0" y="266"/>
                  </a:moveTo>
                  <a:lnTo>
                    <a:pt x="0" y="154"/>
                  </a:lnTo>
                  <a:lnTo>
                    <a:pt x="887" y="0"/>
                  </a:lnTo>
                  <a:lnTo>
                    <a:pt x="887" y="266"/>
                  </a:lnTo>
                  <a:lnTo>
                    <a:pt x="0" y="2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anchor="ctr" anchorCtr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de-DE" b="1" noProof="1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gray">
            <a:xfrm>
              <a:off x="5548313" y="3422651"/>
              <a:ext cx="1408113" cy="422275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0" y="0"/>
                </a:cxn>
                <a:cxn ang="0">
                  <a:pos x="887" y="0"/>
                </a:cxn>
                <a:cxn ang="0">
                  <a:pos x="887" y="266"/>
                </a:cxn>
                <a:cxn ang="0">
                  <a:pos x="0" y="111"/>
                </a:cxn>
              </a:cxnLst>
              <a:rect l="0" t="0" r="r" b="b"/>
              <a:pathLst>
                <a:path w="887" h="266">
                  <a:moveTo>
                    <a:pt x="0" y="111"/>
                  </a:moveTo>
                  <a:lnTo>
                    <a:pt x="0" y="0"/>
                  </a:lnTo>
                  <a:lnTo>
                    <a:pt x="887" y="0"/>
                  </a:lnTo>
                  <a:lnTo>
                    <a:pt x="887" y="266"/>
                  </a:lnTo>
                  <a:lnTo>
                    <a:pt x="0" y="11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100000">
                  <a:srgbClr val="D9D9D9"/>
                </a:gs>
              </a:gsLst>
              <a:lin ang="108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anchor="ctr" anchorCtr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de-DE" b="1" noProof="1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gray">
            <a:xfrm>
              <a:off x="5548313" y="3598863"/>
              <a:ext cx="1408113" cy="669925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0" y="0"/>
                </a:cxn>
                <a:cxn ang="0">
                  <a:pos x="887" y="155"/>
                </a:cxn>
                <a:cxn ang="0">
                  <a:pos x="887" y="422"/>
                </a:cxn>
                <a:cxn ang="0">
                  <a:pos x="0" y="112"/>
                </a:cxn>
              </a:cxnLst>
              <a:rect l="0" t="0" r="r" b="b"/>
              <a:pathLst>
                <a:path w="887" h="422">
                  <a:moveTo>
                    <a:pt x="0" y="112"/>
                  </a:moveTo>
                  <a:lnTo>
                    <a:pt x="0" y="0"/>
                  </a:lnTo>
                  <a:lnTo>
                    <a:pt x="887" y="155"/>
                  </a:lnTo>
                  <a:lnTo>
                    <a:pt x="887" y="422"/>
                  </a:lnTo>
                  <a:lnTo>
                    <a:pt x="0" y="11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anchor="ctr" anchorCtr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de-DE" b="1" noProof="1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gray">
            <a:xfrm>
              <a:off x="5548313" y="3776663"/>
              <a:ext cx="1408113" cy="914400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0" y="0"/>
                </a:cxn>
                <a:cxn ang="0">
                  <a:pos x="887" y="310"/>
                </a:cxn>
                <a:cxn ang="0">
                  <a:pos x="887" y="576"/>
                </a:cxn>
                <a:cxn ang="0">
                  <a:pos x="0" y="109"/>
                </a:cxn>
              </a:cxnLst>
              <a:rect l="0" t="0" r="r" b="b"/>
              <a:pathLst>
                <a:path w="887" h="576">
                  <a:moveTo>
                    <a:pt x="0" y="109"/>
                  </a:moveTo>
                  <a:lnTo>
                    <a:pt x="0" y="0"/>
                  </a:lnTo>
                  <a:lnTo>
                    <a:pt x="887" y="310"/>
                  </a:lnTo>
                  <a:lnTo>
                    <a:pt x="887" y="576"/>
                  </a:lnTo>
                  <a:lnTo>
                    <a:pt x="0" y="10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100000">
                  <a:srgbClr val="D9D9D9"/>
                </a:gs>
              </a:gsLst>
              <a:lin ang="108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anchor="ctr" anchorCtr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de-DE" b="1" noProof="1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gray">
            <a:xfrm>
              <a:off x="5548313" y="3949701"/>
              <a:ext cx="1408113" cy="1163638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0" y="0"/>
                </a:cxn>
                <a:cxn ang="0">
                  <a:pos x="887" y="467"/>
                </a:cxn>
                <a:cxn ang="0">
                  <a:pos x="887" y="733"/>
                </a:cxn>
                <a:cxn ang="0">
                  <a:pos x="0" y="112"/>
                </a:cxn>
              </a:cxnLst>
              <a:rect l="0" t="0" r="r" b="b"/>
              <a:pathLst>
                <a:path w="887" h="733">
                  <a:moveTo>
                    <a:pt x="0" y="112"/>
                  </a:moveTo>
                  <a:lnTo>
                    <a:pt x="0" y="0"/>
                  </a:lnTo>
                  <a:lnTo>
                    <a:pt x="887" y="467"/>
                  </a:lnTo>
                  <a:lnTo>
                    <a:pt x="887" y="733"/>
                  </a:lnTo>
                  <a:lnTo>
                    <a:pt x="0" y="11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anchor="ctr" anchorCtr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de-DE" b="1" noProof="1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gray">
            <a:xfrm>
              <a:off x="6956424" y="1741488"/>
              <a:ext cx="1864047" cy="422275"/>
            </a:xfrm>
            <a:prstGeom prst="rect">
              <a:avLst/>
            </a:prstGeom>
            <a:gradFill flip="none" rotWithShape="1">
              <a:gsLst>
                <a:gs pos="0">
                  <a:srgbClr val="BFBFBF"/>
                </a:gs>
                <a:gs pos="100000">
                  <a:schemeClr val="accent3"/>
                </a:gs>
              </a:gsLst>
              <a:lin ang="108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108000" tIns="0" rIns="0" bIns="0" anchor="ctr" anchorCtr="0"/>
            <a:lstStyle/>
            <a:p>
              <a:pPr indent="-190500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r>
                <a:rPr lang="ru-RU" sz="1000" b="1" noProof="1" smtClean="0">
                  <a:solidFill>
                    <a:srgbClr val="FFFFFF"/>
                  </a:solidFill>
                  <a:cs typeface="Arial" charset="0"/>
                </a:rPr>
                <a:t>МБУЗ «Городская Поликлиника №2» (Адрес: г. Пермь, ул. Братьев  Игнатьевых, 3)</a:t>
              </a:r>
              <a:endParaRPr lang="de-DE" sz="1000" b="1" noProof="1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gray">
            <a:xfrm>
              <a:off x="6956424" y="2163763"/>
              <a:ext cx="2080072" cy="4254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108000" tIns="0" rIns="0" bIns="0" anchor="ctr" anchorCtr="0"/>
            <a:lstStyle/>
            <a:p>
              <a:pPr indent="-190500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r>
                <a:rPr lang="ru-RU" sz="1100" b="1" noProof="1" smtClean="0">
                  <a:solidFill>
                    <a:srgbClr val="FFFFFF"/>
                  </a:solidFill>
                  <a:cs typeface="Arial" charset="0"/>
                </a:rPr>
                <a:t>Поликлиника №1 МБУЗ "Городская клиническая поликлиника №1" (ул. Сибирская, 21/Пермская, 45).</a:t>
              </a:r>
              <a:endParaRPr lang="de-DE" sz="1100" b="1" noProof="1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gray">
            <a:xfrm>
              <a:off x="6956425" y="2589213"/>
              <a:ext cx="1936055" cy="422275"/>
            </a:xfrm>
            <a:prstGeom prst="rect">
              <a:avLst/>
            </a:prstGeom>
            <a:gradFill flip="none" rotWithShape="1">
              <a:gsLst>
                <a:gs pos="0">
                  <a:srgbClr val="BFBFBF"/>
                </a:gs>
                <a:gs pos="100000">
                  <a:schemeClr val="accent3"/>
                </a:gs>
              </a:gsLst>
              <a:lin ang="108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108000" tIns="0" rIns="0" bIns="0" anchor="ctr" anchorCtr="0"/>
            <a:lstStyle/>
            <a:p>
              <a:pPr indent="-190500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r>
                <a:rPr lang="ru-RU" sz="1000" b="1" noProof="1" smtClean="0">
                  <a:solidFill>
                    <a:srgbClr val="FFFFFF"/>
                  </a:solidFill>
                  <a:cs typeface="Arial" charset="0"/>
                </a:rPr>
                <a:t>Поликлиника №1 МБУЗ "Городская клиническая поликлиника №5" (Адрес: г. Пермь, ул. Глеба Успенского, 5).</a:t>
              </a:r>
              <a:endParaRPr lang="de-DE" sz="1000" b="1" noProof="1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>
              <a:off x="6956425" y="3000376"/>
              <a:ext cx="1792039" cy="42227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108000" tIns="0" rIns="0" bIns="0" anchor="ctr" anchorCtr="0"/>
            <a:lstStyle/>
            <a:p>
              <a:pPr indent="-190500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r>
                <a:rPr lang="ru-RU" sz="1000" b="1" noProof="1" smtClean="0">
                  <a:solidFill>
                    <a:srgbClr val="FFFFFF"/>
                  </a:solidFill>
                  <a:cs typeface="Arial" charset="0"/>
                </a:rPr>
                <a:t>Поликлиника №1 МБУЗ "Городская поликлиника №7"(Адрес: г. Пермь, ул. Гашкова, 41а).</a:t>
              </a:r>
              <a:endParaRPr lang="de-DE" sz="1000" b="1" noProof="1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gray">
            <a:xfrm>
              <a:off x="6956425" y="3422651"/>
              <a:ext cx="1936055" cy="422275"/>
            </a:xfrm>
            <a:prstGeom prst="rect">
              <a:avLst/>
            </a:prstGeom>
            <a:gradFill flip="none" rotWithShape="1">
              <a:gsLst>
                <a:gs pos="0">
                  <a:srgbClr val="BFBFBF"/>
                </a:gs>
                <a:gs pos="100000">
                  <a:schemeClr val="accent3"/>
                </a:gs>
              </a:gsLst>
              <a:lin ang="108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108000" tIns="0" rIns="0" bIns="0" anchor="ctr" anchorCtr="0"/>
            <a:lstStyle/>
            <a:p>
              <a:pPr indent="-190500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r>
                <a:rPr lang="ru-RU" sz="1000" b="1" noProof="1" smtClean="0">
                  <a:solidFill>
                    <a:srgbClr val="FFFFFF"/>
                  </a:solidFill>
                  <a:cs typeface="Arial" charset="0"/>
                </a:rPr>
                <a:t>Поликлиника №3 МБУЗ "Городская клиническая поликлиника № 4" ( Адрес: г. Пермь ул. Куфонина, 12).</a:t>
              </a:r>
              <a:endParaRPr lang="de-DE" sz="1000" b="1" noProof="1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gray">
            <a:xfrm>
              <a:off x="6956425" y="3844926"/>
              <a:ext cx="1733550" cy="42386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108000" tIns="0" rIns="0" bIns="0" anchor="ctr" anchorCtr="0"/>
            <a:lstStyle/>
            <a:p>
              <a:pPr indent="-190500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r>
                <a:rPr lang="ru-RU" sz="1000" b="1" noProof="1" smtClean="0">
                  <a:solidFill>
                    <a:srgbClr val="FFFFFF"/>
                  </a:solidFill>
                  <a:cs typeface="Arial" charset="0"/>
                </a:rPr>
                <a:t>Поликлиника №3 МБУЗ "Городская поликлиника №9" (Адрес: г. Пермь, ул. Репина, 21).</a:t>
              </a:r>
              <a:endParaRPr lang="de-DE" sz="1000" b="1" noProof="1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gray">
            <a:xfrm>
              <a:off x="6956424" y="4268788"/>
              <a:ext cx="1936056" cy="422275"/>
            </a:xfrm>
            <a:prstGeom prst="rect">
              <a:avLst/>
            </a:prstGeom>
            <a:gradFill flip="none" rotWithShape="1">
              <a:gsLst>
                <a:gs pos="0">
                  <a:srgbClr val="BFBFBF"/>
                </a:gs>
                <a:gs pos="100000">
                  <a:schemeClr val="accent3"/>
                </a:gs>
              </a:gsLst>
              <a:lin ang="108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108000" tIns="0" rIns="0" bIns="0" anchor="ctr" anchorCtr="0"/>
            <a:lstStyle/>
            <a:p>
              <a:pPr indent="-190500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r>
                <a:rPr lang="ru-RU" sz="1000" b="1" noProof="1" smtClean="0">
                  <a:solidFill>
                    <a:srgbClr val="FFFFFF"/>
                  </a:solidFill>
                  <a:cs typeface="Arial" charset="0"/>
                </a:rPr>
                <a:t>Поликлиника №1 МБУЗ "Городская поликлиника №12" (Адрес: г. Пермь, ул. Генерала Панфилова, 20б).</a:t>
              </a:r>
              <a:endParaRPr lang="de-DE" sz="1000" b="1" noProof="1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gray">
            <a:xfrm>
              <a:off x="6956424" y="4691063"/>
              <a:ext cx="2080071" cy="42227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108000" tIns="0" rIns="0" bIns="0" anchor="ctr" anchorCtr="0"/>
            <a:lstStyle/>
            <a:p>
              <a:pPr indent="-190500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r>
                <a:rPr lang="ru-RU" sz="1000" b="1" noProof="1" smtClean="0">
                  <a:solidFill>
                    <a:srgbClr val="FFFFFF"/>
                  </a:solidFill>
                  <a:cs typeface="Arial" charset="0"/>
                </a:rPr>
                <a:t>Поликлиника №1 МБУЗ "Городская детская клиническая поликлиника №5" (Адрес: г. Пермь ул. Советской Армии, 10).</a:t>
              </a:r>
              <a:endParaRPr lang="de-DE" sz="1000" b="1" noProof="1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247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22"/>
          <p:cNvSpPr>
            <a:spLocks/>
          </p:cNvSpPr>
          <p:nvPr/>
        </p:nvSpPr>
        <p:spPr bwMode="gray">
          <a:xfrm rot="10800000" flipV="1">
            <a:off x="2195736" y="3717032"/>
            <a:ext cx="1872208" cy="3035846"/>
          </a:xfrm>
          <a:custGeom>
            <a:avLst/>
            <a:gdLst/>
            <a:ahLst/>
            <a:cxnLst>
              <a:cxn ang="0">
                <a:pos x="0" y="112"/>
              </a:cxn>
              <a:cxn ang="0">
                <a:pos x="0" y="0"/>
              </a:cxn>
              <a:cxn ang="0">
                <a:pos x="887" y="467"/>
              </a:cxn>
              <a:cxn ang="0">
                <a:pos x="887" y="733"/>
              </a:cxn>
              <a:cxn ang="0">
                <a:pos x="0" y="112"/>
              </a:cxn>
            </a:cxnLst>
            <a:rect l="0" t="0" r="r" b="b"/>
            <a:pathLst>
              <a:path w="887" h="733">
                <a:moveTo>
                  <a:pt x="0" y="112"/>
                </a:moveTo>
                <a:lnTo>
                  <a:pt x="0" y="0"/>
                </a:lnTo>
                <a:lnTo>
                  <a:pt x="887" y="467"/>
                </a:lnTo>
                <a:lnTo>
                  <a:pt x="887" y="733"/>
                </a:lnTo>
                <a:lnTo>
                  <a:pt x="0" y="112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vert="horz" lIns="0" tIns="0" rIns="0" bIns="0" anchor="ctr" anchorCtr="0"/>
          <a:lstStyle/>
          <a:p>
            <a:pPr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defRPr/>
            </a:pPr>
            <a:endParaRPr lang="de-DE" b="1" noProof="1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0" name="Freeform 21"/>
          <p:cNvSpPr>
            <a:spLocks/>
          </p:cNvSpPr>
          <p:nvPr/>
        </p:nvSpPr>
        <p:spPr bwMode="gray">
          <a:xfrm rot="9872467" flipV="1">
            <a:off x="1809506" y="4138261"/>
            <a:ext cx="2356634" cy="2037861"/>
          </a:xfrm>
          <a:custGeom>
            <a:avLst/>
            <a:gdLst/>
            <a:ahLst/>
            <a:cxnLst>
              <a:cxn ang="0">
                <a:pos x="0" y="109"/>
              </a:cxn>
              <a:cxn ang="0">
                <a:pos x="0" y="0"/>
              </a:cxn>
              <a:cxn ang="0">
                <a:pos x="887" y="310"/>
              </a:cxn>
              <a:cxn ang="0">
                <a:pos x="887" y="576"/>
              </a:cxn>
              <a:cxn ang="0">
                <a:pos x="0" y="109"/>
              </a:cxn>
            </a:cxnLst>
            <a:rect l="0" t="0" r="r" b="b"/>
            <a:pathLst>
              <a:path w="887" h="576">
                <a:moveTo>
                  <a:pt x="0" y="109"/>
                </a:moveTo>
                <a:lnTo>
                  <a:pt x="0" y="0"/>
                </a:lnTo>
                <a:lnTo>
                  <a:pt x="887" y="310"/>
                </a:lnTo>
                <a:lnTo>
                  <a:pt x="887" y="576"/>
                </a:lnTo>
                <a:lnTo>
                  <a:pt x="0" y="109"/>
                </a:ln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rgbClr val="D9D9D9"/>
              </a:gs>
            </a:gsLst>
            <a:lin ang="108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vert="horz" lIns="0" tIns="0" rIns="0" bIns="0" anchor="ctr" anchorCtr="0"/>
          <a:lstStyle/>
          <a:p>
            <a:pPr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defRPr/>
            </a:pPr>
            <a:endParaRPr lang="de-DE" b="1" noProof="1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8" name="Freeform 22"/>
          <p:cNvSpPr>
            <a:spLocks/>
          </p:cNvSpPr>
          <p:nvPr/>
        </p:nvSpPr>
        <p:spPr bwMode="gray">
          <a:xfrm rot="10800000" flipV="1">
            <a:off x="2195734" y="3861048"/>
            <a:ext cx="1584178" cy="2099742"/>
          </a:xfrm>
          <a:custGeom>
            <a:avLst/>
            <a:gdLst/>
            <a:ahLst/>
            <a:cxnLst>
              <a:cxn ang="0">
                <a:pos x="0" y="112"/>
              </a:cxn>
              <a:cxn ang="0">
                <a:pos x="0" y="0"/>
              </a:cxn>
              <a:cxn ang="0">
                <a:pos x="887" y="467"/>
              </a:cxn>
              <a:cxn ang="0">
                <a:pos x="887" y="733"/>
              </a:cxn>
              <a:cxn ang="0">
                <a:pos x="0" y="112"/>
              </a:cxn>
            </a:cxnLst>
            <a:rect l="0" t="0" r="r" b="b"/>
            <a:pathLst>
              <a:path w="887" h="733">
                <a:moveTo>
                  <a:pt x="0" y="112"/>
                </a:moveTo>
                <a:lnTo>
                  <a:pt x="0" y="0"/>
                </a:lnTo>
                <a:lnTo>
                  <a:pt x="887" y="467"/>
                </a:lnTo>
                <a:lnTo>
                  <a:pt x="887" y="733"/>
                </a:lnTo>
                <a:lnTo>
                  <a:pt x="0" y="112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vert="horz" lIns="0" tIns="0" rIns="0" bIns="0" anchor="ctr" anchorCtr="0"/>
          <a:lstStyle/>
          <a:p>
            <a:pPr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defRPr/>
            </a:pPr>
            <a:endParaRPr lang="de-DE" b="1" noProof="1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7" name="Freeform 21"/>
          <p:cNvSpPr>
            <a:spLocks/>
          </p:cNvSpPr>
          <p:nvPr/>
        </p:nvSpPr>
        <p:spPr bwMode="gray">
          <a:xfrm rot="9872467" flipV="1">
            <a:off x="2006749" y="4196865"/>
            <a:ext cx="1602107" cy="1200573"/>
          </a:xfrm>
          <a:custGeom>
            <a:avLst/>
            <a:gdLst/>
            <a:ahLst/>
            <a:cxnLst>
              <a:cxn ang="0">
                <a:pos x="0" y="109"/>
              </a:cxn>
              <a:cxn ang="0">
                <a:pos x="0" y="0"/>
              </a:cxn>
              <a:cxn ang="0">
                <a:pos x="887" y="310"/>
              </a:cxn>
              <a:cxn ang="0">
                <a:pos x="887" y="576"/>
              </a:cxn>
              <a:cxn ang="0">
                <a:pos x="0" y="109"/>
              </a:cxn>
            </a:cxnLst>
            <a:rect l="0" t="0" r="r" b="b"/>
            <a:pathLst>
              <a:path w="887" h="576">
                <a:moveTo>
                  <a:pt x="0" y="109"/>
                </a:moveTo>
                <a:lnTo>
                  <a:pt x="0" y="0"/>
                </a:lnTo>
                <a:lnTo>
                  <a:pt x="887" y="310"/>
                </a:lnTo>
                <a:lnTo>
                  <a:pt x="887" y="576"/>
                </a:lnTo>
                <a:lnTo>
                  <a:pt x="0" y="109"/>
                </a:ln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rgbClr val="D9D9D9"/>
              </a:gs>
            </a:gsLst>
            <a:lin ang="108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vert="horz" lIns="0" tIns="0" rIns="0" bIns="0" anchor="ctr" anchorCtr="0"/>
          <a:lstStyle/>
          <a:p>
            <a:pPr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defRPr/>
            </a:pPr>
            <a:endParaRPr lang="de-DE" b="1" noProof="1" smtClean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4" name="Gruppieren 11"/>
          <p:cNvGrpSpPr/>
          <p:nvPr/>
        </p:nvGrpSpPr>
        <p:grpSpPr bwMode="gray">
          <a:xfrm>
            <a:off x="0" y="3645024"/>
            <a:ext cx="9144000" cy="1278534"/>
            <a:chOff x="0" y="2579091"/>
            <a:chExt cx="9144000" cy="1278534"/>
          </a:xfrm>
          <a:effectLst/>
        </p:grpSpPr>
        <p:sp>
          <p:nvSpPr>
            <p:cNvPr id="15" name="Rechteck 14"/>
            <p:cNvSpPr/>
            <p:nvPr/>
          </p:nvSpPr>
          <p:spPr bwMode="gray">
            <a:xfrm flipV="1">
              <a:off x="0" y="2579091"/>
              <a:ext cx="9144000" cy="107070"/>
            </a:xfrm>
            <a:prstGeom prst="rect">
              <a:avLst/>
            </a:prstGeom>
            <a:gradFill flip="none" rotWithShape="1">
              <a:gsLst>
                <a:gs pos="0">
                  <a:srgbClr val="262626">
                    <a:alpha val="20000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noProof="1"/>
            </a:p>
          </p:txBody>
        </p:sp>
        <p:sp>
          <p:nvSpPr>
            <p:cNvPr id="16" name="Rechteck 15"/>
            <p:cNvSpPr/>
            <p:nvPr/>
          </p:nvSpPr>
          <p:spPr bwMode="gray">
            <a:xfrm>
              <a:off x="0" y="2686163"/>
              <a:ext cx="9144000" cy="1171462"/>
            </a:xfrm>
            <a:prstGeom prst="rect">
              <a:avLst/>
            </a:prstGeom>
            <a:gradFill flip="none" rotWithShape="1">
              <a:gsLst>
                <a:gs pos="0">
                  <a:srgbClr val="262626">
                    <a:alpha val="20000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noProof="1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528" y="476672"/>
            <a:ext cx="8497092" cy="616455"/>
          </a:xfrm>
        </p:spPr>
        <p:txBody>
          <a:bodyPr/>
          <a:lstStyle/>
          <a:p>
            <a:r>
              <a:rPr lang="ru-RU" sz="2400" dirty="0" smtClean="0"/>
              <a:t>Оценка работы электронных представительств всех взрослых и детских городских поликлиник города Перми, которые были доступны в сети Интернет в период обследования, а также сайта  городской поликлиники № 1, города Соликамска.</a:t>
            </a:r>
            <a:endParaRPr lang="en-US" sz="2400" noProof="1"/>
          </a:p>
        </p:txBody>
      </p:sp>
      <p:grpSp>
        <p:nvGrpSpPr>
          <p:cNvPr id="5" name="Gruppieren 45"/>
          <p:cNvGrpSpPr/>
          <p:nvPr/>
        </p:nvGrpSpPr>
        <p:grpSpPr bwMode="gray">
          <a:xfrm>
            <a:off x="107504" y="1700808"/>
            <a:ext cx="8928991" cy="3371851"/>
            <a:chOff x="150578" y="1741488"/>
            <a:chExt cx="8776499" cy="3371851"/>
          </a:xfrm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" name="Gruppieren 25"/>
            <p:cNvGrpSpPr/>
            <p:nvPr/>
          </p:nvGrpSpPr>
          <p:grpSpPr bwMode="gray">
            <a:xfrm>
              <a:off x="2208215" y="1741488"/>
              <a:ext cx="1058069" cy="3371851"/>
              <a:chOff x="2208212" y="1741488"/>
              <a:chExt cx="1408113" cy="3371851"/>
            </a:xfrm>
          </p:grpSpPr>
          <p:sp>
            <p:nvSpPr>
              <p:cNvPr id="17" name="Freeform 15"/>
              <p:cNvSpPr>
                <a:spLocks/>
              </p:cNvSpPr>
              <p:nvPr/>
            </p:nvSpPr>
            <p:spPr bwMode="gray">
              <a:xfrm rot="10800000" flipV="1">
                <a:off x="2208212" y="1741488"/>
                <a:ext cx="1408113" cy="1155700"/>
              </a:xfrm>
              <a:custGeom>
                <a:avLst/>
                <a:gdLst/>
                <a:ahLst/>
                <a:cxnLst>
                  <a:cxn ang="0">
                    <a:pos x="0" y="616"/>
                  </a:cxn>
                  <a:cxn ang="0">
                    <a:pos x="887" y="0"/>
                  </a:cxn>
                  <a:cxn ang="0">
                    <a:pos x="887" y="266"/>
                  </a:cxn>
                  <a:cxn ang="0">
                    <a:pos x="0" y="728"/>
                  </a:cxn>
                  <a:cxn ang="0">
                    <a:pos x="0" y="616"/>
                  </a:cxn>
                </a:cxnLst>
                <a:rect l="0" t="0" r="r" b="b"/>
                <a:pathLst>
                  <a:path w="887" h="728">
                    <a:moveTo>
                      <a:pt x="0" y="616"/>
                    </a:moveTo>
                    <a:lnTo>
                      <a:pt x="887" y="0"/>
                    </a:lnTo>
                    <a:lnTo>
                      <a:pt x="887" y="266"/>
                    </a:lnTo>
                    <a:lnTo>
                      <a:pt x="0" y="728"/>
                    </a:lnTo>
                    <a:lnTo>
                      <a:pt x="0" y="61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/>
                  </a:gs>
                  <a:gs pos="100000">
                    <a:srgbClr val="D9D9D9"/>
                  </a:gs>
                </a:gsLst>
                <a:lin ang="108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vert="horz" lIns="0" tIns="0" rIns="0" bIns="0" anchor="ctr" anchorCtr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de-DE" b="1" noProof="1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gray">
              <a:xfrm rot="10800000" flipV="1">
                <a:off x="2208212" y="2163763"/>
                <a:ext cx="1408113" cy="909638"/>
              </a:xfrm>
              <a:custGeom>
                <a:avLst/>
                <a:gdLst/>
                <a:ahLst/>
                <a:cxnLst>
                  <a:cxn ang="0">
                    <a:pos x="0" y="573"/>
                  </a:cxn>
                  <a:cxn ang="0">
                    <a:pos x="0" y="462"/>
                  </a:cxn>
                  <a:cxn ang="0">
                    <a:pos x="887" y="0"/>
                  </a:cxn>
                  <a:cxn ang="0">
                    <a:pos x="887" y="268"/>
                  </a:cxn>
                  <a:cxn ang="0">
                    <a:pos x="0" y="573"/>
                  </a:cxn>
                </a:cxnLst>
                <a:rect l="0" t="0" r="r" b="b"/>
                <a:pathLst>
                  <a:path w="887" h="573">
                    <a:moveTo>
                      <a:pt x="0" y="573"/>
                    </a:moveTo>
                    <a:lnTo>
                      <a:pt x="0" y="462"/>
                    </a:lnTo>
                    <a:lnTo>
                      <a:pt x="887" y="0"/>
                    </a:lnTo>
                    <a:lnTo>
                      <a:pt x="887" y="268"/>
                    </a:lnTo>
                    <a:lnTo>
                      <a:pt x="0" y="5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vert="horz" lIns="0" tIns="0" rIns="0" bIns="0" anchor="ctr" anchorCtr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de-DE" b="1" noProof="1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gray">
              <a:xfrm rot="10800000" flipV="1">
                <a:off x="2208212" y="2589213"/>
                <a:ext cx="1408113" cy="655638"/>
              </a:xfrm>
              <a:custGeom>
                <a:avLst/>
                <a:gdLst/>
                <a:ahLst/>
                <a:cxnLst>
                  <a:cxn ang="0">
                    <a:pos x="0" y="413"/>
                  </a:cxn>
                  <a:cxn ang="0">
                    <a:pos x="0" y="305"/>
                  </a:cxn>
                  <a:cxn ang="0">
                    <a:pos x="887" y="0"/>
                  </a:cxn>
                  <a:cxn ang="0">
                    <a:pos x="887" y="259"/>
                  </a:cxn>
                  <a:cxn ang="0">
                    <a:pos x="0" y="413"/>
                  </a:cxn>
                </a:cxnLst>
                <a:rect l="0" t="0" r="r" b="b"/>
                <a:pathLst>
                  <a:path w="887" h="413">
                    <a:moveTo>
                      <a:pt x="0" y="413"/>
                    </a:moveTo>
                    <a:lnTo>
                      <a:pt x="0" y="305"/>
                    </a:lnTo>
                    <a:lnTo>
                      <a:pt x="887" y="0"/>
                    </a:lnTo>
                    <a:lnTo>
                      <a:pt x="887" y="259"/>
                    </a:lnTo>
                    <a:lnTo>
                      <a:pt x="0" y="41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/>
                  </a:gs>
                  <a:gs pos="100000">
                    <a:srgbClr val="D9D9D9"/>
                  </a:gs>
                </a:gsLst>
                <a:lin ang="108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vert="horz" lIns="0" tIns="0" rIns="0" bIns="0" anchor="ctr" anchorCtr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de-DE" b="1" noProof="1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gray">
              <a:xfrm rot="10800000" flipV="1">
                <a:off x="2208212" y="3000376"/>
                <a:ext cx="1408113" cy="422275"/>
              </a:xfrm>
              <a:custGeom>
                <a:avLst/>
                <a:gdLst/>
                <a:ahLst/>
                <a:cxnLst>
                  <a:cxn ang="0">
                    <a:pos x="0" y="266"/>
                  </a:cxn>
                  <a:cxn ang="0">
                    <a:pos x="0" y="154"/>
                  </a:cxn>
                  <a:cxn ang="0">
                    <a:pos x="887" y="0"/>
                  </a:cxn>
                  <a:cxn ang="0">
                    <a:pos x="887" y="266"/>
                  </a:cxn>
                  <a:cxn ang="0">
                    <a:pos x="0" y="266"/>
                  </a:cxn>
                </a:cxnLst>
                <a:rect l="0" t="0" r="r" b="b"/>
                <a:pathLst>
                  <a:path w="887" h="266">
                    <a:moveTo>
                      <a:pt x="0" y="266"/>
                    </a:moveTo>
                    <a:lnTo>
                      <a:pt x="0" y="154"/>
                    </a:lnTo>
                    <a:lnTo>
                      <a:pt x="887" y="0"/>
                    </a:lnTo>
                    <a:lnTo>
                      <a:pt x="887" y="266"/>
                    </a:lnTo>
                    <a:lnTo>
                      <a:pt x="0" y="26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vert="horz" lIns="0" tIns="0" rIns="0" bIns="0" anchor="ctr" anchorCtr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de-DE" b="1" noProof="1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gray">
              <a:xfrm rot="10800000" flipV="1">
                <a:off x="2208212" y="3422651"/>
                <a:ext cx="1408113" cy="422275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0" y="0"/>
                  </a:cxn>
                  <a:cxn ang="0">
                    <a:pos x="887" y="0"/>
                  </a:cxn>
                  <a:cxn ang="0">
                    <a:pos x="887" y="266"/>
                  </a:cxn>
                  <a:cxn ang="0">
                    <a:pos x="0" y="111"/>
                  </a:cxn>
                </a:cxnLst>
                <a:rect l="0" t="0" r="r" b="b"/>
                <a:pathLst>
                  <a:path w="887" h="266">
                    <a:moveTo>
                      <a:pt x="0" y="111"/>
                    </a:moveTo>
                    <a:lnTo>
                      <a:pt x="0" y="0"/>
                    </a:lnTo>
                    <a:lnTo>
                      <a:pt x="887" y="0"/>
                    </a:lnTo>
                    <a:lnTo>
                      <a:pt x="887" y="266"/>
                    </a:lnTo>
                    <a:lnTo>
                      <a:pt x="0" y="11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/>
                  </a:gs>
                  <a:gs pos="100000">
                    <a:srgbClr val="D9D9D9"/>
                  </a:gs>
                </a:gsLst>
                <a:lin ang="108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vert="horz" lIns="0" tIns="0" rIns="0" bIns="0" anchor="ctr" anchorCtr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de-DE" b="1" noProof="1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gray">
              <a:xfrm rot="10800000" flipV="1">
                <a:off x="2208212" y="3598863"/>
                <a:ext cx="1408113" cy="669925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0" y="0"/>
                  </a:cxn>
                  <a:cxn ang="0">
                    <a:pos x="887" y="155"/>
                  </a:cxn>
                  <a:cxn ang="0">
                    <a:pos x="887" y="422"/>
                  </a:cxn>
                  <a:cxn ang="0">
                    <a:pos x="0" y="112"/>
                  </a:cxn>
                </a:cxnLst>
                <a:rect l="0" t="0" r="r" b="b"/>
                <a:pathLst>
                  <a:path w="887" h="422">
                    <a:moveTo>
                      <a:pt x="0" y="112"/>
                    </a:moveTo>
                    <a:lnTo>
                      <a:pt x="0" y="0"/>
                    </a:lnTo>
                    <a:lnTo>
                      <a:pt x="887" y="155"/>
                    </a:lnTo>
                    <a:lnTo>
                      <a:pt x="887" y="422"/>
                    </a:lnTo>
                    <a:lnTo>
                      <a:pt x="0" y="11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vert="horz" lIns="0" tIns="0" rIns="0" bIns="0" anchor="ctr" anchorCtr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de-DE" b="1" noProof="1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gray">
              <a:xfrm rot="10800000" flipV="1">
                <a:off x="2208212" y="3776663"/>
                <a:ext cx="1408113" cy="914400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0" y="0"/>
                  </a:cxn>
                  <a:cxn ang="0">
                    <a:pos x="887" y="310"/>
                  </a:cxn>
                  <a:cxn ang="0">
                    <a:pos x="887" y="576"/>
                  </a:cxn>
                  <a:cxn ang="0">
                    <a:pos x="0" y="109"/>
                  </a:cxn>
                </a:cxnLst>
                <a:rect l="0" t="0" r="r" b="b"/>
                <a:pathLst>
                  <a:path w="887" h="576">
                    <a:moveTo>
                      <a:pt x="0" y="109"/>
                    </a:moveTo>
                    <a:lnTo>
                      <a:pt x="0" y="0"/>
                    </a:lnTo>
                    <a:lnTo>
                      <a:pt x="887" y="310"/>
                    </a:lnTo>
                    <a:lnTo>
                      <a:pt x="887" y="576"/>
                    </a:lnTo>
                    <a:lnTo>
                      <a:pt x="0" y="10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/>
                  </a:gs>
                  <a:gs pos="100000">
                    <a:srgbClr val="D9D9D9"/>
                  </a:gs>
                </a:gsLst>
                <a:lin ang="108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vert="horz" lIns="0" tIns="0" rIns="0" bIns="0" anchor="ctr" anchorCtr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de-DE" b="1" noProof="1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gray">
              <a:xfrm rot="10800000" flipV="1">
                <a:off x="2208212" y="3949701"/>
                <a:ext cx="1408113" cy="1163638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0" y="0"/>
                  </a:cxn>
                  <a:cxn ang="0">
                    <a:pos x="887" y="467"/>
                  </a:cxn>
                  <a:cxn ang="0">
                    <a:pos x="887" y="733"/>
                  </a:cxn>
                  <a:cxn ang="0">
                    <a:pos x="0" y="112"/>
                  </a:cxn>
                </a:cxnLst>
                <a:rect l="0" t="0" r="r" b="b"/>
                <a:pathLst>
                  <a:path w="887" h="733">
                    <a:moveTo>
                      <a:pt x="0" y="112"/>
                    </a:moveTo>
                    <a:lnTo>
                      <a:pt x="0" y="0"/>
                    </a:lnTo>
                    <a:lnTo>
                      <a:pt x="887" y="467"/>
                    </a:lnTo>
                    <a:lnTo>
                      <a:pt x="887" y="733"/>
                    </a:lnTo>
                    <a:lnTo>
                      <a:pt x="0" y="11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vert="horz" lIns="0" tIns="0" rIns="0" bIns="0" anchor="ctr" anchorCtr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de-DE" b="1" noProof="1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grpSp>
          <p:nvGrpSpPr>
            <p:cNvPr id="7" name="Gruppieren 35"/>
            <p:cNvGrpSpPr/>
            <p:nvPr/>
          </p:nvGrpSpPr>
          <p:grpSpPr bwMode="gray">
            <a:xfrm>
              <a:off x="150578" y="1741489"/>
              <a:ext cx="2057636" cy="3371850"/>
              <a:chOff x="150578" y="1741489"/>
              <a:chExt cx="2057636" cy="3371850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gray">
              <a:xfrm flipH="1">
                <a:off x="150578" y="1741489"/>
                <a:ext cx="2057635" cy="422275"/>
              </a:xfrm>
              <a:prstGeom prst="rect">
                <a:avLst/>
              </a:prstGeom>
              <a:gradFill flip="none" rotWithShape="1">
                <a:gsLst>
                  <a:gs pos="0">
                    <a:srgbClr val="BFBFBF"/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vert="horz" lIns="108000" tIns="0" rIns="108000" bIns="0" anchor="ctr" anchorCtr="0"/>
              <a:lstStyle/>
              <a:p>
                <a:pPr indent="-190500" algn="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r>
                  <a:rPr lang="ru-RU" sz="1000" b="1" noProof="1" smtClean="0">
                    <a:solidFill>
                      <a:srgbClr val="FFFFFF"/>
                    </a:solidFill>
                    <a:cs typeface="Arial" charset="0"/>
                  </a:rPr>
                  <a:t>http://www.solgp1.ru/ «Городская поликлиника № 1» (г.Соликамск)</a:t>
                </a:r>
                <a:endParaRPr lang="de-DE" sz="1000" b="1" noProof="1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gray">
              <a:xfrm flipH="1">
                <a:off x="150578" y="2163764"/>
                <a:ext cx="2057636" cy="4254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vert="horz" lIns="108000" tIns="0" rIns="108000" bIns="0" anchor="ctr" anchorCtr="0"/>
              <a:lstStyle/>
              <a:p>
                <a:pPr indent="-190500" algn="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r>
                  <a:rPr lang="ru-RU" sz="1000" b="1" noProof="1" smtClean="0">
                    <a:solidFill>
                      <a:srgbClr val="FFFFFF"/>
                    </a:solidFill>
                    <a:cs typeface="Arial" charset="0"/>
                  </a:rPr>
                  <a:t>http://gkp1.ru/  «Городская клиническая поликлиника № 1»</a:t>
                </a:r>
                <a:endParaRPr lang="de-DE" sz="1000" b="1" noProof="1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gray">
              <a:xfrm flipH="1">
                <a:off x="150578" y="2589214"/>
                <a:ext cx="2057635" cy="422275"/>
              </a:xfrm>
              <a:prstGeom prst="rect">
                <a:avLst/>
              </a:prstGeom>
              <a:gradFill flip="none" rotWithShape="1">
                <a:gsLst>
                  <a:gs pos="0">
                    <a:srgbClr val="BFBFBF"/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vert="horz" lIns="108000" tIns="0" rIns="108000" bIns="0" anchor="ctr" anchorCtr="0"/>
              <a:lstStyle/>
              <a:p>
                <a:pPr indent="-190500" algn="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r>
                  <a:rPr lang="ru-RU" sz="1000" b="1" noProof="1" smtClean="0">
                    <a:solidFill>
                      <a:srgbClr val="FFFFFF"/>
                    </a:solidFill>
                    <a:cs typeface="Arial" charset="0"/>
                  </a:rPr>
                  <a:t>http://gp2.perm.ru/ «Городская поликлиника № 2»</a:t>
                </a: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gray">
              <a:xfrm flipH="1">
                <a:off x="150578" y="3000377"/>
                <a:ext cx="2057635" cy="42227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vert="horz" lIns="108000" tIns="0" rIns="108000" bIns="0" anchor="ctr" anchorCtr="0"/>
              <a:lstStyle/>
              <a:p>
                <a:pPr indent="-190500" algn="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r>
                  <a:rPr lang="ru-RU" sz="1000" b="1" noProof="1" smtClean="0">
                    <a:solidFill>
                      <a:srgbClr val="FFFFFF"/>
                    </a:solidFill>
                    <a:cs typeface="Arial" charset="0"/>
                  </a:rPr>
                  <a:t>http://permgp3.ru/ «Городская поликлиника № 3»</a:t>
                </a:r>
                <a:endParaRPr lang="de-DE" sz="1000" b="1" noProof="1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gray">
              <a:xfrm flipH="1">
                <a:off x="150578" y="3422652"/>
                <a:ext cx="2057635" cy="422275"/>
              </a:xfrm>
              <a:prstGeom prst="rect">
                <a:avLst/>
              </a:prstGeom>
              <a:gradFill flip="none" rotWithShape="1">
                <a:gsLst>
                  <a:gs pos="0">
                    <a:srgbClr val="BFBFBF"/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vert="horz" lIns="108000" tIns="0" rIns="108000" bIns="0" anchor="ctr" anchorCtr="0"/>
              <a:lstStyle/>
              <a:p>
                <a:pPr indent="-190500" algn="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r>
                  <a:rPr lang="ru-RU" sz="1000" b="1" noProof="1" smtClean="0">
                    <a:solidFill>
                      <a:srgbClr val="FFFFFF"/>
                    </a:solidFill>
                    <a:cs typeface="Arial" charset="0"/>
                  </a:rPr>
                  <a:t>http://gkp4.ucoz.ru/ «Городская клиническая поликлиника № 4»</a:t>
                </a:r>
                <a:endParaRPr lang="de-DE" sz="1000" b="1" noProof="1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gray">
              <a:xfrm flipH="1">
                <a:off x="150578" y="3844927"/>
                <a:ext cx="2057635" cy="42386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vert="horz" lIns="108000" tIns="0" rIns="108000" bIns="0" anchor="ctr" anchorCtr="0"/>
              <a:lstStyle/>
              <a:p>
                <a:pPr indent="-190500" algn="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r>
                  <a:rPr lang="ru-RU" sz="1000" b="1" noProof="1" smtClean="0">
                    <a:solidFill>
                      <a:srgbClr val="FFFFFF"/>
                    </a:solidFill>
                    <a:cs typeface="Arial" charset="0"/>
                  </a:rPr>
                  <a:t>http://gkb4.perm.ru/ «Городская клиническая больница № 4»</a:t>
                </a: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gray">
              <a:xfrm flipH="1">
                <a:off x="150578" y="4268789"/>
                <a:ext cx="2057635" cy="422275"/>
              </a:xfrm>
              <a:prstGeom prst="rect">
                <a:avLst/>
              </a:prstGeom>
              <a:gradFill flip="none" rotWithShape="1">
                <a:gsLst>
                  <a:gs pos="0">
                    <a:srgbClr val="BFBFBF"/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vert="horz" lIns="108000" tIns="0" rIns="108000" bIns="0" anchor="ctr" anchorCtr="0"/>
              <a:lstStyle/>
              <a:p>
                <a:pPr indent="-190500" algn="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r>
                  <a:rPr lang="ru-RU" sz="1000" b="1" noProof="1" smtClean="0">
                    <a:solidFill>
                      <a:srgbClr val="FFFFFF"/>
                    </a:solidFill>
                    <a:cs typeface="Arial" charset="0"/>
                  </a:rPr>
                  <a:t>http://www.gkp5.perm.ru/ «Городская клиническая поликлиника № 5» </a:t>
                </a:r>
                <a:r>
                  <a:rPr lang="de-DE" sz="1000" b="1" noProof="1" smtClean="0">
                    <a:solidFill>
                      <a:srgbClr val="FFFFFF"/>
                    </a:solidFill>
                    <a:cs typeface="Arial" charset="0"/>
                  </a:rPr>
                  <a:t>1</a:t>
                </a:r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gray">
              <a:xfrm flipH="1">
                <a:off x="150578" y="4691064"/>
                <a:ext cx="2057635" cy="42227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vert="horz" lIns="108000" tIns="0" rIns="108000" bIns="0" anchor="ctr" anchorCtr="0"/>
              <a:lstStyle/>
              <a:p>
                <a:pPr indent="-190500" algn="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r>
                  <a:rPr lang="ru-RU" sz="1000" b="1" noProof="1" smtClean="0">
                    <a:solidFill>
                      <a:srgbClr val="FFFFFF"/>
                    </a:solidFill>
                    <a:cs typeface="Arial" charset="0"/>
                  </a:rPr>
                  <a:t>http://permgp7.ru/ «Городская поликлиника № 7»</a:t>
                </a:r>
                <a:endParaRPr lang="de-DE" sz="1000" b="1" noProof="1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grpSp>
          <p:nvGrpSpPr>
            <p:cNvPr id="25" name="Gruppieren 26"/>
            <p:cNvGrpSpPr/>
            <p:nvPr/>
          </p:nvGrpSpPr>
          <p:grpSpPr bwMode="gray">
            <a:xfrm flipH="1">
              <a:off x="5877720" y="1741488"/>
              <a:ext cx="1058068" cy="3371851"/>
              <a:chOff x="2208212" y="1741488"/>
              <a:chExt cx="1408113" cy="3371851"/>
            </a:xfrm>
          </p:grpSpPr>
          <p:sp>
            <p:nvSpPr>
              <p:cNvPr id="28" name="Freeform 15"/>
              <p:cNvSpPr>
                <a:spLocks/>
              </p:cNvSpPr>
              <p:nvPr/>
            </p:nvSpPr>
            <p:spPr bwMode="gray">
              <a:xfrm rot="10800000" flipV="1">
                <a:off x="2208212" y="1741488"/>
                <a:ext cx="1408113" cy="1155700"/>
              </a:xfrm>
              <a:custGeom>
                <a:avLst/>
                <a:gdLst/>
                <a:ahLst/>
                <a:cxnLst>
                  <a:cxn ang="0">
                    <a:pos x="0" y="616"/>
                  </a:cxn>
                  <a:cxn ang="0">
                    <a:pos x="887" y="0"/>
                  </a:cxn>
                  <a:cxn ang="0">
                    <a:pos x="887" y="266"/>
                  </a:cxn>
                  <a:cxn ang="0">
                    <a:pos x="0" y="728"/>
                  </a:cxn>
                  <a:cxn ang="0">
                    <a:pos x="0" y="616"/>
                  </a:cxn>
                </a:cxnLst>
                <a:rect l="0" t="0" r="r" b="b"/>
                <a:pathLst>
                  <a:path w="887" h="728">
                    <a:moveTo>
                      <a:pt x="0" y="616"/>
                    </a:moveTo>
                    <a:lnTo>
                      <a:pt x="887" y="0"/>
                    </a:lnTo>
                    <a:lnTo>
                      <a:pt x="887" y="266"/>
                    </a:lnTo>
                    <a:lnTo>
                      <a:pt x="0" y="728"/>
                    </a:lnTo>
                    <a:lnTo>
                      <a:pt x="0" y="61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/>
                  </a:gs>
                  <a:gs pos="100000">
                    <a:srgbClr val="D9D9D9"/>
                  </a:gs>
                </a:gsLst>
                <a:lin ang="108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vert="horz" lIns="0" tIns="0" rIns="0" bIns="0" anchor="ctr" anchorCtr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de-DE" b="1" noProof="1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9" name="Freeform 16"/>
              <p:cNvSpPr>
                <a:spLocks/>
              </p:cNvSpPr>
              <p:nvPr/>
            </p:nvSpPr>
            <p:spPr bwMode="gray">
              <a:xfrm rot="10800000" flipV="1">
                <a:off x="2208212" y="2163763"/>
                <a:ext cx="1408113" cy="909638"/>
              </a:xfrm>
              <a:custGeom>
                <a:avLst/>
                <a:gdLst/>
                <a:ahLst/>
                <a:cxnLst>
                  <a:cxn ang="0">
                    <a:pos x="0" y="573"/>
                  </a:cxn>
                  <a:cxn ang="0">
                    <a:pos x="0" y="462"/>
                  </a:cxn>
                  <a:cxn ang="0">
                    <a:pos x="887" y="0"/>
                  </a:cxn>
                  <a:cxn ang="0">
                    <a:pos x="887" y="268"/>
                  </a:cxn>
                  <a:cxn ang="0">
                    <a:pos x="0" y="573"/>
                  </a:cxn>
                </a:cxnLst>
                <a:rect l="0" t="0" r="r" b="b"/>
                <a:pathLst>
                  <a:path w="887" h="573">
                    <a:moveTo>
                      <a:pt x="0" y="573"/>
                    </a:moveTo>
                    <a:lnTo>
                      <a:pt x="0" y="462"/>
                    </a:lnTo>
                    <a:lnTo>
                      <a:pt x="887" y="0"/>
                    </a:lnTo>
                    <a:lnTo>
                      <a:pt x="887" y="268"/>
                    </a:lnTo>
                    <a:lnTo>
                      <a:pt x="0" y="5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vert="horz" lIns="0" tIns="0" rIns="0" bIns="0" anchor="ctr" anchorCtr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de-DE" b="1" noProof="1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0" name="Freeform 17"/>
              <p:cNvSpPr>
                <a:spLocks/>
              </p:cNvSpPr>
              <p:nvPr/>
            </p:nvSpPr>
            <p:spPr bwMode="gray">
              <a:xfrm rot="10800000" flipV="1">
                <a:off x="2208212" y="2589213"/>
                <a:ext cx="1408113" cy="655638"/>
              </a:xfrm>
              <a:custGeom>
                <a:avLst/>
                <a:gdLst/>
                <a:ahLst/>
                <a:cxnLst>
                  <a:cxn ang="0">
                    <a:pos x="0" y="413"/>
                  </a:cxn>
                  <a:cxn ang="0">
                    <a:pos x="0" y="305"/>
                  </a:cxn>
                  <a:cxn ang="0">
                    <a:pos x="887" y="0"/>
                  </a:cxn>
                  <a:cxn ang="0">
                    <a:pos x="887" y="259"/>
                  </a:cxn>
                  <a:cxn ang="0">
                    <a:pos x="0" y="413"/>
                  </a:cxn>
                </a:cxnLst>
                <a:rect l="0" t="0" r="r" b="b"/>
                <a:pathLst>
                  <a:path w="887" h="413">
                    <a:moveTo>
                      <a:pt x="0" y="413"/>
                    </a:moveTo>
                    <a:lnTo>
                      <a:pt x="0" y="305"/>
                    </a:lnTo>
                    <a:lnTo>
                      <a:pt x="887" y="0"/>
                    </a:lnTo>
                    <a:lnTo>
                      <a:pt x="887" y="259"/>
                    </a:lnTo>
                    <a:lnTo>
                      <a:pt x="0" y="41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/>
                  </a:gs>
                  <a:gs pos="100000">
                    <a:srgbClr val="D9D9D9"/>
                  </a:gs>
                </a:gsLst>
                <a:lin ang="108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vert="horz" lIns="0" tIns="0" rIns="0" bIns="0" anchor="ctr" anchorCtr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de-DE" b="1" noProof="1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1" name="Freeform 18"/>
              <p:cNvSpPr>
                <a:spLocks/>
              </p:cNvSpPr>
              <p:nvPr/>
            </p:nvSpPr>
            <p:spPr bwMode="gray">
              <a:xfrm rot="10800000" flipV="1">
                <a:off x="2208212" y="3000376"/>
                <a:ext cx="1408113" cy="422275"/>
              </a:xfrm>
              <a:custGeom>
                <a:avLst/>
                <a:gdLst/>
                <a:ahLst/>
                <a:cxnLst>
                  <a:cxn ang="0">
                    <a:pos x="0" y="266"/>
                  </a:cxn>
                  <a:cxn ang="0">
                    <a:pos x="0" y="154"/>
                  </a:cxn>
                  <a:cxn ang="0">
                    <a:pos x="887" y="0"/>
                  </a:cxn>
                  <a:cxn ang="0">
                    <a:pos x="887" y="266"/>
                  </a:cxn>
                  <a:cxn ang="0">
                    <a:pos x="0" y="266"/>
                  </a:cxn>
                </a:cxnLst>
                <a:rect l="0" t="0" r="r" b="b"/>
                <a:pathLst>
                  <a:path w="887" h="266">
                    <a:moveTo>
                      <a:pt x="0" y="266"/>
                    </a:moveTo>
                    <a:lnTo>
                      <a:pt x="0" y="154"/>
                    </a:lnTo>
                    <a:lnTo>
                      <a:pt x="887" y="0"/>
                    </a:lnTo>
                    <a:lnTo>
                      <a:pt x="887" y="266"/>
                    </a:lnTo>
                    <a:lnTo>
                      <a:pt x="0" y="26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vert="horz" lIns="0" tIns="0" rIns="0" bIns="0" anchor="ctr" anchorCtr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de-DE" b="1" noProof="1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2" name="Freeform 19"/>
              <p:cNvSpPr>
                <a:spLocks/>
              </p:cNvSpPr>
              <p:nvPr/>
            </p:nvSpPr>
            <p:spPr bwMode="gray">
              <a:xfrm rot="10800000" flipV="1">
                <a:off x="2208212" y="3422651"/>
                <a:ext cx="1408113" cy="422275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0" y="0"/>
                  </a:cxn>
                  <a:cxn ang="0">
                    <a:pos x="887" y="0"/>
                  </a:cxn>
                  <a:cxn ang="0">
                    <a:pos x="887" y="266"/>
                  </a:cxn>
                  <a:cxn ang="0">
                    <a:pos x="0" y="111"/>
                  </a:cxn>
                </a:cxnLst>
                <a:rect l="0" t="0" r="r" b="b"/>
                <a:pathLst>
                  <a:path w="887" h="266">
                    <a:moveTo>
                      <a:pt x="0" y="111"/>
                    </a:moveTo>
                    <a:lnTo>
                      <a:pt x="0" y="0"/>
                    </a:lnTo>
                    <a:lnTo>
                      <a:pt x="887" y="0"/>
                    </a:lnTo>
                    <a:lnTo>
                      <a:pt x="887" y="266"/>
                    </a:lnTo>
                    <a:lnTo>
                      <a:pt x="0" y="11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/>
                  </a:gs>
                  <a:gs pos="100000">
                    <a:srgbClr val="D9D9D9"/>
                  </a:gs>
                </a:gsLst>
                <a:lin ang="108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vert="horz" lIns="0" tIns="0" rIns="0" bIns="0" anchor="ctr" anchorCtr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de-DE" b="1" noProof="1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3" name="Freeform 20"/>
              <p:cNvSpPr>
                <a:spLocks/>
              </p:cNvSpPr>
              <p:nvPr/>
            </p:nvSpPr>
            <p:spPr bwMode="gray">
              <a:xfrm rot="10800000" flipV="1">
                <a:off x="2208212" y="3598863"/>
                <a:ext cx="1408113" cy="669925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0" y="0"/>
                  </a:cxn>
                  <a:cxn ang="0">
                    <a:pos x="887" y="155"/>
                  </a:cxn>
                  <a:cxn ang="0">
                    <a:pos x="887" y="422"/>
                  </a:cxn>
                  <a:cxn ang="0">
                    <a:pos x="0" y="112"/>
                  </a:cxn>
                </a:cxnLst>
                <a:rect l="0" t="0" r="r" b="b"/>
                <a:pathLst>
                  <a:path w="887" h="422">
                    <a:moveTo>
                      <a:pt x="0" y="112"/>
                    </a:moveTo>
                    <a:lnTo>
                      <a:pt x="0" y="0"/>
                    </a:lnTo>
                    <a:lnTo>
                      <a:pt x="887" y="155"/>
                    </a:lnTo>
                    <a:lnTo>
                      <a:pt x="887" y="422"/>
                    </a:lnTo>
                    <a:lnTo>
                      <a:pt x="0" y="11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vert="horz" lIns="0" tIns="0" rIns="0" bIns="0" anchor="ctr" anchorCtr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de-DE" b="1" noProof="1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4" name="Freeform 21"/>
              <p:cNvSpPr>
                <a:spLocks/>
              </p:cNvSpPr>
              <p:nvPr/>
            </p:nvSpPr>
            <p:spPr bwMode="gray">
              <a:xfrm rot="10800000" flipV="1">
                <a:off x="2208212" y="3776663"/>
                <a:ext cx="1408113" cy="914400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0" y="0"/>
                  </a:cxn>
                  <a:cxn ang="0">
                    <a:pos x="887" y="310"/>
                  </a:cxn>
                  <a:cxn ang="0">
                    <a:pos x="887" y="576"/>
                  </a:cxn>
                  <a:cxn ang="0">
                    <a:pos x="0" y="109"/>
                  </a:cxn>
                </a:cxnLst>
                <a:rect l="0" t="0" r="r" b="b"/>
                <a:pathLst>
                  <a:path w="887" h="576">
                    <a:moveTo>
                      <a:pt x="0" y="109"/>
                    </a:moveTo>
                    <a:lnTo>
                      <a:pt x="0" y="0"/>
                    </a:lnTo>
                    <a:lnTo>
                      <a:pt x="887" y="310"/>
                    </a:lnTo>
                    <a:lnTo>
                      <a:pt x="887" y="576"/>
                    </a:lnTo>
                    <a:lnTo>
                      <a:pt x="0" y="10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/>
                  </a:gs>
                  <a:gs pos="100000">
                    <a:srgbClr val="D9D9D9"/>
                  </a:gs>
                </a:gsLst>
                <a:lin ang="108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vert="horz" lIns="0" tIns="0" rIns="0" bIns="0" anchor="ctr" anchorCtr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de-DE" b="1" noProof="1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5" name="Freeform 22"/>
              <p:cNvSpPr>
                <a:spLocks/>
              </p:cNvSpPr>
              <p:nvPr/>
            </p:nvSpPr>
            <p:spPr bwMode="gray">
              <a:xfrm rot="10800000" flipV="1">
                <a:off x="2208212" y="3949701"/>
                <a:ext cx="1408113" cy="1163638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0" y="0"/>
                  </a:cxn>
                  <a:cxn ang="0">
                    <a:pos x="887" y="467"/>
                  </a:cxn>
                  <a:cxn ang="0">
                    <a:pos x="887" y="733"/>
                  </a:cxn>
                  <a:cxn ang="0">
                    <a:pos x="0" y="112"/>
                  </a:cxn>
                </a:cxnLst>
                <a:rect l="0" t="0" r="r" b="b"/>
                <a:pathLst>
                  <a:path w="887" h="733">
                    <a:moveTo>
                      <a:pt x="0" y="112"/>
                    </a:moveTo>
                    <a:lnTo>
                      <a:pt x="0" y="0"/>
                    </a:lnTo>
                    <a:lnTo>
                      <a:pt x="887" y="467"/>
                    </a:lnTo>
                    <a:lnTo>
                      <a:pt x="887" y="733"/>
                    </a:lnTo>
                    <a:lnTo>
                      <a:pt x="0" y="11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vert="horz" lIns="0" tIns="0" rIns="0" bIns="0" anchor="ctr" anchorCtr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de-DE" b="1" noProof="1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grpSp>
          <p:nvGrpSpPr>
            <p:cNvPr id="26" name="Gruppieren 36"/>
            <p:cNvGrpSpPr/>
            <p:nvPr/>
          </p:nvGrpSpPr>
          <p:grpSpPr bwMode="gray">
            <a:xfrm flipH="1">
              <a:off x="6935787" y="1741489"/>
              <a:ext cx="1991290" cy="3371850"/>
              <a:chOff x="216924" y="1741489"/>
              <a:chExt cx="1991290" cy="3371850"/>
            </a:xfrm>
          </p:grpSpPr>
          <p:sp>
            <p:nvSpPr>
              <p:cNvPr id="38" name="Rectangle 6"/>
              <p:cNvSpPr>
                <a:spLocks noChangeArrowheads="1"/>
              </p:cNvSpPr>
              <p:nvPr/>
            </p:nvSpPr>
            <p:spPr bwMode="gray">
              <a:xfrm flipH="1">
                <a:off x="216924" y="1741489"/>
                <a:ext cx="1991290" cy="422275"/>
              </a:xfrm>
              <a:prstGeom prst="rect">
                <a:avLst/>
              </a:prstGeom>
              <a:gradFill flip="none" rotWithShape="1">
                <a:gsLst>
                  <a:gs pos="0">
                    <a:srgbClr val="BFBFBF"/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vert="horz" lIns="108000" tIns="0" rIns="108000" bIns="0" anchor="ctr" anchorCtr="0"/>
              <a:lstStyle/>
              <a:p>
                <a:pPr indent="-190500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r>
                  <a:rPr lang="ru-RU" sz="1000" b="1" noProof="1" smtClean="0">
                    <a:solidFill>
                      <a:srgbClr val="FFFFFF"/>
                    </a:solidFill>
                    <a:cs typeface="Arial" charset="0"/>
                  </a:rPr>
                  <a:t>http://www.gdkp1.med-oms.ru/ «Городская детская поликлиника № 1»</a:t>
                </a:r>
                <a:endParaRPr lang="de-DE" sz="1000" b="1" noProof="1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9" name="Rectangle 7"/>
              <p:cNvSpPr>
                <a:spLocks noChangeArrowheads="1"/>
              </p:cNvSpPr>
              <p:nvPr/>
            </p:nvSpPr>
            <p:spPr bwMode="gray">
              <a:xfrm flipH="1">
                <a:off x="216924" y="2163764"/>
                <a:ext cx="1991290" cy="4254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vert="horz" lIns="108000" tIns="0" rIns="108000" bIns="0" anchor="ctr" anchorCtr="0"/>
              <a:lstStyle/>
              <a:p>
                <a:pPr indent="-190500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r>
                  <a:rPr lang="ru-RU" sz="1000" b="1" noProof="1" smtClean="0">
                    <a:solidFill>
                      <a:srgbClr val="FFFFFF"/>
                    </a:solidFill>
                    <a:cs typeface="Arial" charset="0"/>
                  </a:rPr>
                  <a:t>http://gdkp2.ru/ «Городская детская клиническая поликлиника №2»</a:t>
                </a:r>
                <a:endParaRPr lang="de-DE" sz="1000" b="1" noProof="1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0" name="Rectangle 8"/>
              <p:cNvSpPr>
                <a:spLocks noChangeArrowheads="1"/>
              </p:cNvSpPr>
              <p:nvPr/>
            </p:nvSpPr>
            <p:spPr bwMode="gray">
              <a:xfrm flipH="1">
                <a:off x="216924" y="2589214"/>
                <a:ext cx="1991290" cy="422275"/>
              </a:xfrm>
              <a:prstGeom prst="rect">
                <a:avLst/>
              </a:prstGeom>
              <a:gradFill flip="none" rotWithShape="1">
                <a:gsLst>
                  <a:gs pos="0">
                    <a:srgbClr val="BFBFBF"/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vert="horz" lIns="108000" tIns="0" rIns="108000" bIns="0" anchor="ctr" anchorCtr="0"/>
              <a:lstStyle/>
              <a:p>
                <a:pPr indent="-190500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r>
                  <a:rPr lang="ru-RU" sz="1000" b="1" noProof="1" smtClean="0">
                    <a:solidFill>
                      <a:srgbClr val="FFFFFF"/>
                    </a:solidFill>
                    <a:cs typeface="Arial" charset="0"/>
                  </a:rPr>
                  <a:t>http://permdgp3.lpu09.ru/ «Городская детская поликлиника № 3»</a:t>
                </a:r>
                <a:endParaRPr lang="de-DE" sz="1000" b="1" noProof="1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1" name="Rectangle 9"/>
              <p:cNvSpPr>
                <a:spLocks noChangeArrowheads="1"/>
              </p:cNvSpPr>
              <p:nvPr/>
            </p:nvSpPr>
            <p:spPr bwMode="gray">
              <a:xfrm flipH="1">
                <a:off x="216924" y="3000377"/>
                <a:ext cx="1991290" cy="42227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vert="horz" lIns="108000" tIns="0" rIns="108000" bIns="0" anchor="ctr" anchorCtr="0"/>
              <a:lstStyle/>
              <a:p>
                <a:pPr indent="-190500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r>
                  <a:rPr lang="ru-RU" sz="1000" b="1" noProof="1" smtClean="0">
                    <a:solidFill>
                      <a:srgbClr val="FFFFFF"/>
                    </a:solidFill>
                    <a:cs typeface="Arial" charset="0"/>
                  </a:rPr>
                  <a:t>http://gdkp5.perm.ru/  «Городская детская клиническая поликлиника №5»</a:t>
                </a:r>
                <a:endParaRPr lang="de-DE" sz="1000" b="1" noProof="1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2" name="Rectangle 10"/>
              <p:cNvSpPr>
                <a:spLocks noChangeArrowheads="1"/>
              </p:cNvSpPr>
              <p:nvPr/>
            </p:nvSpPr>
            <p:spPr bwMode="gray">
              <a:xfrm flipH="1">
                <a:off x="216924" y="3422652"/>
                <a:ext cx="1991290" cy="422275"/>
              </a:xfrm>
              <a:prstGeom prst="rect">
                <a:avLst/>
              </a:prstGeom>
              <a:gradFill flip="none" rotWithShape="1">
                <a:gsLst>
                  <a:gs pos="0">
                    <a:srgbClr val="BFBFBF"/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vert="horz" lIns="108000" tIns="0" rIns="108000" bIns="0" anchor="ctr" anchorCtr="0"/>
              <a:lstStyle/>
              <a:p>
                <a:pPr indent="-190500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r>
                  <a:rPr lang="ru-RU" sz="1000" b="1" noProof="1" smtClean="0">
                    <a:solidFill>
                      <a:srgbClr val="FFFFFF"/>
                    </a:solidFill>
                    <a:cs typeface="Arial" charset="0"/>
                  </a:rPr>
                  <a:t>http://gdkp6.ru/ «Городская детская клиническая поликлиника № 6»</a:t>
                </a:r>
                <a:endParaRPr lang="de-DE" sz="1000" b="1" noProof="1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3" name="Rectangle 11"/>
              <p:cNvSpPr>
                <a:spLocks noChangeArrowheads="1"/>
              </p:cNvSpPr>
              <p:nvPr/>
            </p:nvSpPr>
            <p:spPr bwMode="gray">
              <a:xfrm flipH="1">
                <a:off x="216924" y="3844927"/>
                <a:ext cx="1991290" cy="42386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vert="horz" lIns="108000" tIns="0" rIns="108000" bIns="0" anchor="ctr" anchorCtr="0"/>
              <a:lstStyle/>
              <a:p>
                <a:pPr indent="-190500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r>
                  <a:rPr lang="ru-RU" sz="1000" b="1" noProof="1" smtClean="0">
                    <a:solidFill>
                      <a:srgbClr val="FFFFFF"/>
                    </a:solidFill>
                    <a:cs typeface="Arial" charset="0"/>
                  </a:rPr>
                  <a:t>http://bolnica9.psu.ru/ «Городская детская клиническая больница № 9»</a:t>
                </a:r>
              </a:p>
            </p:txBody>
          </p:sp>
          <p:sp>
            <p:nvSpPr>
              <p:cNvPr id="44" name="Rectangle 12"/>
              <p:cNvSpPr>
                <a:spLocks noChangeArrowheads="1"/>
              </p:cNvSpPr>
              <p:nvPr/>
            </p:nvSpPr>
            <p:spPr bwMode="gray">
              <a:xfrm flipH="1">
                <a:off x="216924" y="4268789"/>
                <a:ext cx="1991290" cy="422275"/>
              </a:xfrm>
              <a:prstGeom prst="rect">
                <a:avLst/>
              </a:prstGeom>
              <a:gradFill flip="none" rotWithShape="1">
                <a:gsLst>
                  <a:gs pos="0">
                    <a:srgbClr val="BFBFBF"/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vert="horz" lIns="108000" tIns="0" rIns="108000" bIns="0" anchor="ctr" anchorCtr="0"/>
              <a:lstStyle/>
              <a:p>
                <a:pPr indent="-190500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r>
                  <a:rPr lang="ru-RU" sz="1000" b="1" noProof="1" smtClean="0">
                    <a:solidFill>
                      <a:srgbClr val="FFFFFF"/>
                    </a:solidFill>
                    <a:cs typeface="Arial" charset="0"/>
                  </a:rPr>
                  <a:t>http://permdkb13.ru/ «Детская клиническая больница № 13»</a:t>
                </a:r>
                <a:endParaRPr lang="de-DE" sz="1000" b="1" noProof="1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5" name="Rectangle 13"/>
              <p:cNvSpPr>
                <a:spLocks noChangeArrowheads="1"/>
              </p:cNvSpPr>
              <p:nvPr/>
            </p:nvSpPr>
            <p:spPr bwMode="gray">
              <a:xfrm flipH="1">
                <a:off x="216924" y="4691064"/>
                <a:ext cx="1991290" cy="42227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vert="horz" lIns="108000" tIns="0" rIns="108000" bIns="0" anchor="ctr" anchorCtr="0"/>
              <a:lstStyle/>
              <a:p>
                <a:pPr indent="-190500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r>
                  <a:rPr lang="ru-RU" sz="1000" b="1" noProof="1" smtClean="0">
                    <a:solidFill>
                      <a:srgbClr val="FFFFFF"/>
                    </a:solidFill>
                    <a:cs typeface="Arial" charset="0"/>
                  </a:rPr>
                  <a:t>http://gdkb15.ru/ «Городская детская клиническая больница №15»</a:t>
                </a:r>
                <a:endParaRPr lang="de-DE" sz="1000" b="1" noProof="1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2348880"/>
            <a:ext cx="3456384" cy="224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12"/>
          <p:cNvSpPr>
            <a:spLocks noChangeArrowheads="1"/>
          </p:cNvSpPr>
          <p:nvPr/>
        </p:nvSpPr>
        <p:spPr bwMode="gray">
          <a:xfrm flipH="1">
            <a:off x="107504" y="5085184"/>
            <a:ext cx="2088232" cy="422275"/>
          </a:xfrm>
          <a:prstGeom prst="rect">
            <a:avLst/>
          </a:prstGeom>
          <a:gradFill flip="none" rotWithShape="1">
            <a:gsLst>
              <a:gs pos="0">
                <a:srgbClr val="BFBFBF"/>
              </a:gs>
              <a:gs pos="100000">
                <a:schemeClr val="accent3"/>
              </a:gs>
            </a:gsLst>
            <a:lin ang="108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vert="horz" lIns="108000" tIns="0" rIns="108000" bIns="0" anchor="ctr" anchorCtr="0"/>
          <a:lstStyle/>
          <a:p>
            <a:pPr indent="-190500" algn="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defRPr/>
            </a:pPr>
            <a:r>
              <a:rPr lang="ru-RU" sz="1000" b="1" noProof="1" smtClean="0">
                <a:solidFill>
                  <a:srgbClr val="FFFFFF"/>
                </a:solidFill>
                <a:cs typeface="Arial" charset="0"/>
              </a:rPr>
              <a:t>http://permgpol8.ru/ «Городская поликлиника № 8»</a:t>
            </a:r>
            <a:endParaRPr lang="de-DE" sz="1000" b="1" noProof="1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4" name="Rectangle 13"/>
          <p:cNvSpPr>
            <a:spLocks noChangeArrowheads="1"/>
          </p:cNvSpPr>
          <p:nvPr/>
        </p:nvSpPr>
        <p:spPr bwMode="gray">
          <a:xfrm flipH="1">
            <a:off x="107504" y="5517232"/>
            <a:ext cx="2088232" cy="4222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108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vert="horz" lIns="108000" tIns="0" rIns="108000" bIns="0" anchor="ctr" anchorCtr="0"/>
          <a:lstStyle/>
          <a:p>
            <a:pPr indent="-190500" algn="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defRPr/>
            </a:pPr>
            <a:r>
              <a:rPr lang="ru-RU" sz="1000" b="1" noProof="1" smtClean="0">
                <a:solidFill>
                  <a:srgbClr val="FFFFFF"/>
                </a:solidFill>
                <a:cs typeface="Arial" charset="0"/>
              </a:rPr>
              <a:t>http://mbuzgp9.okis.ru/ «Городская поликлиника № 9»</a:t>
            </a:r>
          </a:p>
        </p:txBody>
      </p:sp>
      <p:sp>
        <p:nvSpPr>
          <p:cNvPr id="55" name="Rectangle 12"/>
          <p:cNvSpPr>
            <a:spLocks noChangeArrowheads="1"/>
          </p:cNvSpPr>
          <p:nvPr/>
        </p:nvSpPr>
        <p:spPr bwMode="gray">
          <a:xfrm flipH="1">
            <a:off x="107504" y="5949280"/>
            <a:ext cx="2088232" cy="422275"/>
          </a:xfrm>
          <a:prstGeom prst="rect">
            <a:avLst/>
          </a:prstGeom>
          <a:gradFill flip="none" rotWithShape="1">
            <a:gsLst>
              <a:gs pos="0">
                <a:srgbClr val="BFBFBF"/>
              </a:gs>
              <a:gs pos="100000">
                <a:schemeClr val="accent3"/>
              </a:gs>
            </a:gsLst>
            <a:lin ang="108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vert="horz" lIns="108000" tIns="0" rIns="108000" bIns="0" anchor="ctr" anchorCtr="0"/>
          <a:lstStyle/>
          <a:p>
            <a:pPr indent="-190500" algn="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defRPr/>
            </a:pPr>
            <a:r>
              <a:rPr lang="ru-RU" sz="1000" b="1" noProof="1" smtClean="0">
                <a:solidFill>
                  <a:srgbClr val="FFFFFF"/>
                </a:solidFill>
                <a:cs typeface="Arial" charset="0"/>
              </a:rPr>
              <a:t>http://permgp11.ru/ «Городская поликлиника №11»</a:t>
            </a:r>
            <a:endParaRPr lang="de-DE" sz="1000" b="1" noProof="1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6" name="Rectangle 13"/>
          <p:cNvSpPr>
            <a:spLocks noChangeArrowheads="1"/>
          </p:cNvSpPr>
          <p:nvPr/>
        </p:nvSpPr>
        <p:spPr bwMode="gray">
          <a:xfrm flipH="1">
            <a:off x="107504" y="6309320"/>
            <a:ext cx="2088232" cy="4222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108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vert="horz" lIns="108000" tIns="0" rIns="108000" bIns="0" anchor="ctr" anchorCtr="0"/>
          <a:lstStyle/>
          <a:p>
            <a:pPr indent="-190500" algn="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defRPr/>
            </a:pPr>
            <a:r>
              <a:rPr lang="ru-RU" sz="1000" b="1" noProof="1" smtClean="0">
                <a:solidFill>
                  <a:srgbClr val="FFFFFF"/>
                </a:solidFill>
                <a:cs typeface="Arial" charset="0"/>
              </a:rPr>
              <a:t>http://muzgp12.ucoz.ru/ «Городская поликлиника № 12»</a:t>
            </a:r>
          </a:p>
        </p:txBody>
      </p:sp>
    </p:spTree>
    <p:extLst>
      <p:ext uri="{BB962C8B-B14F-4D97-AF65-F5344CB8AC3E}">
        <p14:creationId xmlns:p14="http://schemas.microsoft.com/office/powerpoint/2010/main" val="28424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ieren 18"/>
          <p:cNvGrpSpPr/>
          <p:nvPr/>
        </p:nvGrpSpPr>
        <p:grpSpPr>
          <a:xfrm>
            <a:off x="323528" y="1628800"/>
            <a:ext cx="6561044" cy="2451497"/>
            <a:chOff x="323850" y="1481559"/>
            <a:chExt cx="6561044" cy="4018288"/>
          </a:xfrm>
        </p:grpSpPr>
        <p:sp>
          <p:nvSpPr>
            <p:cNvPr id="17" name="Abgerundetes Rechteck 16"/>
            <p:cNvSpPr/>
            <p:nvPr/>
          </p:nvSpPr>
          <p:spPr bwMode="auto">
            <a:xfrm>
              <a:off x="323850" y="1481559"/>
              <a:ext cx="6561044" cy="4018288"/>
            </a:xfrm>
            <a:prstGeom prst="roundRect">
              <a:avLst>
                <a:gd name="adj" fmla="val 2613"/>
              </a:avLst>
            </a:prstGeom>
            <a:gradFill flip="none" rotWithShape="1">
              <a:gsLst>
                <a:gs pos="0">
                  <a:srgbClr val="AFAFAF">
                    <a:shade val="30000"/>
                    <a:satMod val="115000"/>
                  </a:srgbClr>
                </a:gs>
                <a:gs pos="50000">
                  <a:srgbClr val="AFAFAF">
                    <a:shade val="67500"/>
                    <a:satMod val="115000"/>
                  </a:srgbClr>
                </a:gs>
                <a:gs pos="100000">
                  <a:srgbClr val="AFAFA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12700">
              <a:solidFill>
                <a:srgbClr val="FFFFFF"/>
              </a:solidFill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Abgerundetes Rechteck 19"/>
            <p:cNvSpPr/>
            <p:nvPr/>
          </p:nvSpPr>
          <p:spPr bwMode="auto">
            <a:xfrm>
              <a:off x="411582" y="1576031"/>
              <a:ext cx="6392629" cy="3829687"/>
            </a:xfrm>
            <a:prstGeom prst="roundRect">
              <a:avLst>
                <a:gd name="adj" fmla="val 1308"/>
              </a:avLst>
            </a:prstGeom>
            <a:solidFill>
              <a:schemeClr val="bg1"/>
            </a:solidFill>
            <a:ln w="12700">
              <a:noFill/>
              <a:round/>
              <a:headEnd/>
              <a:tailEnd/>
            </a:ln>
            <a:effectLst>
              <a:innerShdw blurRad="279400">
                <a:prstClr val="black">
                  <a:alpha val="33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958213"/>
          </a:xfrm>
        </p:spPr>
        <p:txBody>
          <a:bodyPr/>
          <a:lstStyle/>
          <a:p>
            <a:r>
              <a:rPr lang="ru-RU" sz="2000" dirty="0" smtClean="0"/>
              <a:t>Независимая оценка работы учреждений по организации взаимодействия с гражданами в местах представления услуг здравоохранения проводилась по 4 основным блокам критериев. </a:t>
            </a:r>
            <a:endParaRPr lang="de-DE" sz="2000" dirty="0"/>
          </a:p>
        </p:txBody>
      </p:sp>
      <p:grpSp>
        <p:nvGrpSpPr>
          <p:cNvPr id="4" name="Gruppieren 48"/>
          <p:cNvGrpSpPr/>
          <p:nvPr/>
        </p:nvGrpSpPr>
        <p:grpSpPr>
          <a:xfrm>
            <a:off x="662685" y="1869723"/>
            <a:ext cx="5761866" cy="472259"/>
            <a:chOff x="662685" y="1869723"/>
            <a:chExt cx="5761866" cy="472259"/>
          </a:xfrm>
        </p:grpSpPr>
        <p:grpSp>
          <p:nvGrpSpPr>
            <p:cNvPr id="5" name="Gruppieren 22"/>
            <p:cNvGrpSpPr/>
            <p:nvPr/>
          </p:nvGrpSpPr>
          <p:grpSpPr>
            <a:xfrm>
              <a:off x="662685" y="1869723"/>
              <a:ext cx="5761866" cy="412884"/>
              <a:chOff x="1271942" y="1716000"/>
              <a:chExt cx="7352296" cy="526851"/>
            </a:xfrm>
          </p:grpSpPr>
          <p:sp>
            <p:nvSpPr>
              <p:cNvPr id="24" name="Freeform 12"/>
              <p:cNvSpPr>
                <a:spLocks noEditPoints="1"/>
              </p:cNvSpPr>
              <p:nvPr/>
            </p:nvSpPr>
            <p:spPr bwMode="gray">
              <a:xfrm>
                <a:off x="1271942" y="1716000"/>
                <a:ext cx="527041" cy="5268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68"/>
                  </a:cxn>
                  <a:cxn ang="0">
                    <a:pos x="1168" y="1168"/>
                  </a:cxn>
                  <a:cxn ang="0">
                    <a:pos x="1168" y="0"/>
                  </a:cxn>
                  <a:cxn ang="0">
                    <a:pos x="0" y="0"/>
                  </a:cxn>
                  <a:cxn ang="0">
                    <a:pos x="1028" y="1028"/>
                  </a:cxn>
                  <a:cxn ang="0">
                    <a:pos x="140" y="1028"/>
                  </a:cxn>
                  <a:cxn ang="0">
                    <a:pos x="140" y="140"/>
                  </a:cxn>
                  <a:cxn ang="0">
                    <a:pos x="1028" y="140"/>
                  </a:cxn>
                  <a:cxn ang="0">
                    <a:pos x="1028" y="1028"/>
                  </a:cxn>
                  <a:cxn ang="0">
                    <a:pos x="270" y="716"/>
                  </a:cxn>
                  <a:cxn ang="0">
                    <a:pos x="331" y="823"/>
                  </a:cxn>
                  <a:cxn ang="0">
                    <a:pos x="347" y="857"/>
                  </a:cxn>
                  <a:cxn ang="0">
                    <a:pos x="378" y="938"/>
                  </a:cxn>
                  <a:cxn ang="0">
                    <a:pos x="446" y="888"/>
                  </a:cxn>
                  <a:cxn ang="0">
                    <a:pos x="486" y="862"/>
                  </a:cxn>
                  <a:cxn ang="0">
                    <a:pos x="705" y="536"/>
                  </a:cxn>
                  <a:cxn ang="0">
                    <a:pos x="965" y="278"/>
                  </a:cxn>
                  <a:cxn ang="0">
                    <a:pos x="946" y="251"/>
                  </a:cxn>
                  <a:cxn ang="0">
                    <a:pos x="663" y="467"/>
                  </a:cxn>
                  <a:cxn ang="0">
                    <a:pos x="426" y="755"/>
                  </a:cxn>
                  <a:cxn ang="0">
                    <a:pos x="409" y="719"/>
                  </a:cxn>
                  <a:cxn ang="0">
                    <a:pos x="315" y="610"/>
                  </a:cxn>
                  <a:cxn ang="0">
                    <a:pos x="207" y="669"/>
                  </a:cxn>
                  <a:cxn ang="0">
                    <a:pos x="270" y="716"/>
                  </a:cxn>
                </a:cxnLst>
                <a:rect l="0" t="0" r="r" b="b"/>
                <a:pathLst>
                  <a:path w="1168" h="1168">
                    <a:moveTo>
                      <a:pt x="0" y="0"/>
                    </a:moveTo>
                    <a:cubicBezTo>
                      <a:pt x="0" y="1168"/>
                      <a:pt x="0" y="1168"/>
                      <a:pt x="0" y="1168"/>
                    </a:cubicBezTo>
                    <a:cubicBezTo>
                      <a:pt x="1168" y="1168"/>
                      <a:pt x="1168" y="1168"/>
                      <a:pt x="1168" y="1168"/>
                    </a:cubicBezTo>
                    <a:cubicBezTo>
                      <a:pt x="1168" y="0"/>
                      <a:pt x="1168" y="0"/>
                      <a:pt x="1168" y="0"/>
                    </a:cubicBezTo>
                    <a:lnTo>
                      <a:pt x="0" y="0"/>
                    </a:lnTo>
                    <a:close/>
                    <a:moveTo>
                      <a:pt x="1028" y="1028"/>
                    </a:moveTo>
                    <a:cubicBezTo>
                      <a:pt x="140" y="1028"/>
                      <a:pt x="140" y="1028"/>
                      <a:pt x="140" y="1028"/>
                    </a:cubicBezTo>
                    <a:cubicBezTo>
                      <a:pt x="140" y="140"/>
                      <a:pt x="140" y="140"/>
                      <a:pt x="140" y="140"/>
                    </a:cubicBezTo>
                    <a:cubicBezTo>
                      <a:pt x="1028" y="140"/>
                      <a:pt x="1028" y="140"/>
                      <a:pt x="1028" y="140"/>
                    </a:cubicBezTo>
                    <a:lnTo>
                      <a:pt x="1028" y="1028"/>
                    </a:lnTo>
                    <a:close/>
                    <a:moveTo>
                      <a:pt x="270" y="716"/>
                    </a:moveTo>
                    <a:cubicBezTo>
                      <a:pt x="289" y="739"/>
                      <a:pt x="310" y="775"/>
                      <a:pt x="331" y="823"/>
                    </a:cubicBezTo>
                    <a:cubicBezTo>
                      <a:pt x="336" y="835"/>
                      <a:pt x="342" y="846"/>
                      <a:pt x="347" y="857"/>
                    </a:cubicBezTo>
                    <a:cubicBezTo>
                      <a:pt x="362" y="894"/>
                      <a:pt x="373" y="921"/>
                      <a:pt x="378" y="938"/>
                    </a:cubicBezTo>
                    <a:cubicBezTo>
                      <a:pt x="390" y="927"/>
                      <a:pt x="413" y="911"/>
                      <a:pt x="446" y="888"/>
                    </a:cubicBezTo>
                    <a:cubicBezTo>
                      <a:pt x="459" y="879"/>
                      <a:pt x="473" y="871"/>
                      <a:pt x="486" y="862"/>
                    </a:cubicBezTo>
                    <a:cubicBezTo>
                      <a:pt x="536" y="761"/>
                      <a:pt x="611" y="653"/>
                      <a:pt x="705" y="536"/>
                    </a:cubicBezTo>
                    <a:cubicBezTo>
                      <a:pt x="800" y="419"/>
                      <a:pt x="888" y="334"/>
                      <a:pt x="965" y="278"/>
                    </a:cubicBezTo>
                    <a:cubicBezTo>
                      <a:pt x="959" y="269"/>
                      <a:pt x="952" y="260"/>
                      <a:pt x="946" y="251"/>
                    </a:cubicBezTo>
                    <a:cubicBezTo>
                      <a:pt x="854" y="302"/>
                      <a:pt x="759" y="372"/>
                      <a:pt x="663" y="467"/>
                    </a:cubicBezTo>
                    <a:cubicBezTo>
                      <a:pt x="567" y="561"/>
                      <a:pt x="487" y="656"/>
                      <a:pt x="426" y="755"/>
                    </a:cubicBezTo>
                    <a:cubicBezTo>
                      <a:pt x="420" y="743"/>
                      <a:pt x="414" y="731"/>
                      <a:pt x="409" y="719"/>
                    </a:cubicBezTo>
                    <a:cubicBezTo>
                      <a:pt x="375" y="646"/>
                      <a:pt x="343" y="610"/>
                      <a:pt x="315" y="610"/>
                    </a:cubicBezTo>
                    <a:cubicBezTo>
                      <a:pt x="283" y="610"/>
                      <a:pt x="246" y="629"/>
                      <a:pt x="207" y="669"/>
                    </a:cubicBezTo>
                    <a:cubicBezTo>
                      <a:pt x="231" y="677"/>
                      <a:pt x="252" y="692"/>
                      <a:pt x="270" y="71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4925" cap="rnd">
                <a:noFill/>
                <a:prstDash val="solid"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6300000">
                  <a:rot lat="0" lon="0" rev="0"/>
                </a:camera>
                <a:lightRig rig="threePt" dir="t">
                  <a:rot lat="0" lon="0" rev="0"/>
                </a:lightRig>
              </a:scene3d>
              <a:sp3d extrusionH="317500">
                <a:bevelT w="0" h="0"/>
                <a:bevelB w="0" h="0"/>
                <a:contourClr>
                  <a:schemeClr val="tx1">
                    <a:lumMod val="65000"/>
                    <a:lumOff val="35000"/>
                  </a:schemeClr>
                </a:contourClr>
              </a:sp3d>
            </p:spPr>
            <p:txBody>
              <a:bodyPr/>
              <a:lstStyle/>
              <a:p>
                <a:pPr>
                  <a:defRPr/>
                </a:pPr>
                <a:endParaRPr lang="en-US" noProof="1"/>
              </a:p>
            </p:txBody>
          </p:sp>
          <p:sp>
            <p:nvSpPr>
              <p:cNvPr id="25" name="Rechteck 24"/>
              <p:cNvSpPr/>
              <p:nvPr/>
            </p:nvSpPr>
            <p:spPr bwMode="auto">
              <a:xfrm>
                <a:off x="1948070" y="1716000"/>
                <a:ext cx="6676168" cy="52685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round/>
                <a:headEnd/>
                <a:tailEnd/>
              </a:ln>
            </p:spPr>
            <p:txBody>
              <a:bodyPr lIns="180000" rtlCol="0" anchor="ctr"/>
              <a:lstStyle/>
              <a:p>
                <a:r>
                  <a:rPr lang="ru-RU" sz="1400" dirty="0" smtClean="0"/>
                  <a:t>информационная открытость и доступность учреждений здравоохранения (заочные и очные способы);</a:t>
                </a:r>
                <a:endParaRPr lang="de-DE" sz="1400" dirty="0"/>
              </a:p>
            </p:txBody>
          </p:sp>
        </p:grpSp>
        <p:cxnSp>
          <p:nvCxnSpPr>
            <p:cNvPr id="43" name="Gerade Verbindung 42"/>
            <p:cNvCxnSpPr/>
            <p:nvPr/>
          </p:nvCxnSpPr>
          <p:spPr>
            <a:xfrm>
              <a:off x="1294410" y="2341982"/>
              <a:ext cx="498763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ieren 92"/>
          <p:cNvGrpSpPr/>
          <p:nvPr/>
        </p:nvGrpSpPr>
        <p:grpSpPr>
          <a:xfrm>
            <a:off x="662685" y="2426406"/>
            <a:ext cx="5761866" cy="475173"/>
            <a:chOff x="662685" y="2426406"/>
            <a:chExt cx="5761866" cy="475173"/>
          </a:xfrm>
        </p:grpSpPr>
        <p:grpSp>
          <p:nvGrpSpPr>
            <p:cNvPr id="7" name="Gruppieren 25"/>
            <p:cNvGrpSpPr/>
            <p:nvPr/>
          </p:nvGrpSpPr>
          <p:grpSpPr>
            <a:xfrm>
              <a:off x="662685" y="2426406"/>
              <a:ext cx="5761866" cy="412884"/>
              <a:chOff x="1271942" y="1716000"/>
              <a:chExt cx="7352296" cy="526851"/>
            </a:xfrm>
          </p:grpSpPr>
          <p:sp>
            <p:nvSpPr>
              <p:cNvPr id="27" name="Freeform 12"/>
              <p:cNvSpPr>
                <a:spLocks noEditPoints="1"/>
              </p:cNvSpPr>
              <p:nvPr/>
            </p:nvSpPr>
            <p:spPr bwMode="gray">
              <a:xfrm>
                <a:off x="1271942" y="1716000"/>
                <a:ext cx="527041" cy="5268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68"/>
                  </a:cxn>
                  <a:cxn ang="0">
                    <a:pos x="1168" y="1168"/>
                  </a:cxn>
                  <a:cxn ang="0">
                    <a:pos x="1168" y="0"/>
                  </a:cxn>
                  <a:cxn ang="0">
                    <a:pos x="0" y="0"/>
                  </a:cxn>
                  <a:cxn ang="0">
                    <a:pos x="1028" y="1028"/>
                  </a:cxn>
                  <a:cxn ang="0">
                    <a:pos x="140" y="1028"/>
                  </a:cxn>
                  <a:cxn ang="0">
                    <a:pos x="140" y="140"/>
                  </a:cxn>
                  <a:cxn ang="0">
                    <a:pos x="1028" y="140"/>
                  </a:cxn>
                  <a:cxn ang="0">
                    <a:pos x="1028" y="1028"/>
                  </a:cxn>
                  <a:cxn ang="0">
                    <a:pos x="270" y="716"/>
                  </a:cxn>
                  <a:cxn ang="0">
                    <a:pos x="331" y="823"/>
                  </a:cxn>
                  <a:cxn ang="0">
                    <a:pos x="347" y="857"/>
                  </a:cxn>
                  <a:cxn ang="0">
                    <a:pos x="378" y="938"/>
                  </a:cxn>
                  <a:cxn ang="0">
                    <a:pos x="446" y="888"/>
                  </a:cxn>
                  <a:cxn ang="0">
                    <a:pos x="486" y="862"/>
                  </a:cxn>
                  <a:cxn ang="0">
                    <a:pos x="705" y="536"/>
                  </a:cxn>
                  <a:cxn ang="0">
                    <a:pos x="965" y="278"/>
                  </a:cxn>
                  <a:cxn ang="0">
                    <a:pos x="946" y="251"/>
                  </a:cxn>
                  <a:cxn ang="0">
                    <a:pos x="663" y="467"/>
                  </a:cxn>
                  <a:cxn ang="0">
                    <a:pos x="426" y="755"/>
                  </a:cxn>
                  <a:cxn ang="0">
                    <a:pos x="409" y="719"/>
                  </a:cxn>
                  <a:cxn ang="0">
                    <a:pos x="315" y="610"/>
                  </a:cxn>
                  <a:cxn ang="0">
                    <a:pos x="207" y="669"/>
                  </a:cxn>
                  <a:cxn ang="0">
                    <a:pos x="270" y="716"/>
                  </a:cxn>
                </a:cxnLst>
                <a:rect l="0" t="0" r="r" b="b"/>
                <a:pathLst>
                  <a:path w="1168" h="1168">
                    <a:moveTo>
                      <a:pt x="0" y="0"/>
                    </a:moveTo>
                    <a:cubicBezTo>
                      <a:pt x="0" y="1168"/>
                      <a:pt x="0" y="1168"/>
                      <a:pt x="0" y="1168"/>
                    </a:cubicBezTo>
                    <a:cubicBezTo>
                      <a:pt x="1168" y="1168"/>
                      <a:pt x="1168" y="1168"/>
                      <a:pt x="1168" y="1168"/>
                    </a:cubicBezTo>
                    <a:cubicBezTo>
                      <a:pt x="1168" y="0"/>
                      <a:pt x="1168" y="0"/>
                      <a:pt x="1168" y="0"/>
                    </a:cubicBezTo>
                    <a:lnTo>
                      <a:pt x="0" y="0"/>
                    </a:lnTo>
                    <a:close/>
                    <a:moveTo>
                      <a:pt x="1028" y="1028"/>
                    </a:moveTo>
                    <a:cubicBezTo>
                      <a:pt x="140" y="1028"/>
                      <a:pt x="140" y="1028"/>
                      <a:pt x="140" y="1028"/>
                    </a:cubicBezTo>
                    <a:cubicBezTo>
                      <a:pt x="140" y="140"/>
                      <a:pt x="140" y="140"/>
                      <a:pt x="140" y="140"/>
                    </a:cubicBezTo>
                    <a:cubicBezTo>
                      <a:pt x="1028" y="140"/>
                      <a:pt x="1028" y="140"/>
                      <a:pt x="1028" y="140"/>
                    </a:cubicBezTo>
                    <a:lnTo>
                      <a:pt x="1028" y="1028"/>
                    </a:lnTo>
                    <a:close/>
                    <a:moveTo>
                      <a:pt x="270" y="716"/>
                    </a:moveTo>
                    <a:cubicBezTo>
                      <a:pt x="289" y="739"/>
                      <a:pt x="310" y="775"/>
                      <a:pt x="331" y="823"/>
                    </a:cubicBezTo>
                    <a:cubicBezTo>
                      <a:pt x="336" y="835"/>
                      <a:pt x="342" y="846"/>
                      <a:pt x="347" y="857"/>
                    </a:cubicBezTo>
                    <a:cubicBezTo>
                      <a:pt x="362" y="894"/>
                      <a:pt x="373" y="921"/>
                      <a:pt x="378" y="938"/>
                    </a:cubicBezTo>
                    <a:cubicBezTo>
                      <a:pt x="390" y="927"/>
                      <a:pt x="413" y="911"/>
                      <a:pt x="446" y="888"/>
                    </a:cubicBezTo>
                    <a:cubicBezTo>
                      <a:pt x="459" y="879"/>
                      <a:pt x="473" y="871"/>
                      <a:pt x="486" y="862"/>
                    </a:cubicBezTo>
                    <a:cubicBezTo>
                      <a:pt x="536" y="761"/>
                      <a:pt x="611" y="653"/>
                      <a:pt x="705" y="536"/>
                    </a:cubicBezTo>
                    <a:cubicBezTo>
                      <a:pt x="800" y="419"/>
                      <a:pt x="888" y="334"/>
                      <a:pt x="965" y="278"/>
                    </a:cubicBezTo>
                    <a:cubicBezTo>
                      <a:pt x="959" y="269"/>
                      <a:pt x="952" y="260"/>
                      <a:pt x="946" y="251"/>
                    </a:cubicBezTo>
                    <a:cubicBezTo>
                      <a:pt x="854" y="302"/>
                      <a:pt x="759" y="372"/>
                      <a:pt x="663" y="467"/>
                    </a:cubicBezTo>
                    <a:cubicBezTo>
                      <a:pt x="567" y="561"/>
                      <a:pt x="487" y="656"/>
                      <a:pt x="426" y="755"/>
                    </a:cubicBezTo>
                    <a:cubicBezTo>
                      <a:pt x="420" y="743"/>
                      <a:pt x="414" y="731"/>
                      <a:pt x="409" y="719"/>
                    </a:cubicBezTo>
                    <a:cubicBezTo>
                      <a:pt x="375" y="646"/>
                      <a:pt x="343" y="610"/>
                      <a:pt x="315" y="610"/>
                    </a:cubicBezTo>
                    <a:cubicBezTo>
                      <a:pt x="283" y="610"/>
                      <a:pt x="246" y="629"/>
                      <a:pt x="207" y="669"/>
                    </a:cubicBezTo>
                    <a:cubicBezTo>
                      <a:pt x="231" y="677"/>
                      <a:pt x="252" y="692"/>
                      <a:pt x="270" y="71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4925" cap="rnd">
                <a:noFill/>
                <a:prstDash val="solid"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6300000">
                  <a:rot lat="0" lon="0" rev="0"/>
                </a:camera>
                <a:lightRig rig="threePt" dir="t">
                  <a:rot lat="0" lon="0" rev="0"/>
                </a:lightRig>
              </a:scene3d>
              <a:sp3d extrusionH="317500">
                <a:bevelT w="0" h="0"/>
                <a:bevelB w="0" h="0"/>
                <a:contourClr>
                  <a:schemeClr val="tx1">
                    <a:lumMod val="65000"/>
                    <a:lumOff val="35000"/>
                  </a:schemeClr>
                </a:contourClr>
              </a:sp3d>
            </p:spPr>
            <p:txBody>
              <a:bodyPr/>
              <a:lstStyle/>
              <a:p>
                <a:pPr>
                  <a:defRPr/>
                </a:pPr>
                <a:endParaRPr lang="en-US" noProof="1"/>
              </a:p>
            </p:txBody>
          </p:sp>
          <p:sp>
            <p:nvSpPr>
              <p:cNvPr id="28" name="Rechteck 27"/>
              <p:cNvSpPr/>
              <p:nvPr/>
            </p:nvSpPr>
            <p:spPr bwMode="auto">
              <a:xfrm>
                <a:off x="1948070" y="1716000"/>
                <a:ext cx="6676168" cy="52685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round/>
                <a:headEnd/>
                <a:tailEnd/>
              </a:ln>
            </p:spPr>
            <p:txBody>
              <a:bodyPr lIns="180000" rtlCol="0" anchor="ctr"/>
              <a:lstStyle/>
              <a:p>
                <a:pPr lvl="0"/>
                <a:r>
                  <a:rPr lang="ru-RU" sz="1400" dirty="0" smtClean="0"/>
                  <a:t>комфортность условий предоставления услуг (внешнее и внутренне благоустройство здания);</a:t>
                </a:r>
                <a:endParaRPr lang="ru-RU" sz="1400" dirty="0"/>
              </a:p>
            </p:txBody>
          </p:sp>
        </p:grpSp>
        <p:cxnSp>
          <p:nvCxnSpPr>
            <p:cNvPr id="45" name="Gerade Verbindung 44"/>
            <p:cNvCxnSpPr/>
            <p:nvPr/>
          </p:nvCxnSpPr>
          <p:spPr>
            <a:xfrm>
              <a:off x="1294410" y="2901579"/>
              <a:ext cx="498763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93"/>
          <p:cNvGrpSpPr/>
          <p:nvPr/>
        </p:nvGrpSpPr>
        <p:grpSpPr>
          <a:xfrm>
            <a:off x="662685" y="2983089"/>
            <a:ext cx="5761866" cy="478087"/>
            <a:chOff x="662685" y="2983089"/>
            <a:chExt cx="5761866" cy="478087"/>
          </a:xfrm>
        </p:grpSpPr>
        <p:grpSp>
          <p:nvGrpSpPr>
            <p:cNvPr id="9" name="Gruppieren 28"/>
            <p:cNvGrpSpPr/>
            <p:nvPr/>
          </p:nvGrpSpPr>
          <p:grpSpPr>
            <a:xfrm>
              <a:off x="662685" y="2983089"/>
              <a:ext cx="5761866" cy="412884"/>
              <a:chOff x="1271942" y="1716000"/>
              <a:chExt cx="7352296" cy="526851"/>
            </a:xfrm>
          </p:grpSpPr>
          <p:sp>
            <p:nvSpPr>
              <p:cNvPr id="30" name="Freeform 12"/>
              <p:cNvSpPr>
                <a:spLocks noEditPoints="1"/>
              </p:cNvSpPr>
              <p:nvPr/>
            </p:nvSpPr>
            <p:spPr bwMode="gray">
              <a:xfrm>
                <a:off x="1271942" y="1716000"/>
                <a:ext cx="527041" cy="5268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68"/>
                  </a:cxn>
                  <a:cxn ang="0">
                    <a:pos x="1168" y="1168"/>
                  </a:cxn>
                  <a:cxn ang="0">
                    <a:pos x="1168" y="0"/>
                  </a:cxn>
                  <a:cxn ang="0">
                    <a:pos x="0" y="0"/>
                  </a:cxn>
                  <a:cxn ang="0">
                    <a:pos x="1028" y="1028"/>
                  </a:cxn>
                  <a:cxn ang="0">
                    <a:pos x="140" y="1028"/>
                  </a:cxn>
                  <a:cxn ang="0">
                    <a:pos x="140" y="140"/>
                  </a:cxn>
                  <a:cxn ang="0">
                    <a:pos x="1028" y="140"/>
                  </a:cxn>
                  <a:cxn ang="0">
                    <a:pos x="1028" y="1028"/>
                  </a:cxn>
                  <a:cxn ang="0">
                    <a:pos x="270" y="716"/>
                  </a:cxn>
                  <a:cxn ang="0">
                    <a:pos x="331" y="823"/>
                  </a:cxn>
                  <a:cxn ang="0">
                    <a:pos x="347" y="857"/>
                  </a:cxn>
                  <a:cxn ang="0">
                    <a:pos x="378" y="938"/>
                  </a:cxn>
                  <a:cxn ang="0">
                    <a:pos x="446" y="888"/>
                  </a:cxn>
                  <a:cxn ang="0">
                    <a:pos x="486" y="862"/>
                  </a:cxn>
                  <a:cxn ang="0">
                    <a:pos x="705" y="536"/>
                  </a:cxn>
                  <a:cxn ang="0">
                    <a:pos x="965" y="278"/>
                  </a:cxn>
                  <a:cxn ang="0">
                    <a:pos x="946" y="251"/>
                  </a:cxn>
                  <a:cxn ang="0">
                    <a:pos x="663" y="467"/>
                  </a:cxn>
                  <a:cxn ang="0">
                    <a:pos x="426" y="755"/>
                  </a:cxn>
                  <a:cxn ang="0">
                    <a:pos x="409" y="719"/>
                  </a:cxn>
                  <a:cxn ang="0">
                    <a:pos x="315" y="610"/>
                  </a:cxn>
                  <a:cxn ang="0">
                    <a:pos x="207" y="669"/>
                  </a:cxn>
                  <a:cxn ang="0">
                    <a:pos x="270" y="716"/>
                  </a:cxn>
                </a:cxnLst>
                <a:rect l="0" t="0" r="r" b="b"/>
                <a:pathLst>
                  <a:path w="1168" h="1168">
                    <a:moveTo>
                      <a:pt x="0" y="0"/>
                    </a:moveTo>
                    <a:cubicBezTo>
                      <a:pt x="0" y="1168"/>
                      <a:pt x="0" y="1168"/>
                      <a:pt x="0" y="1168"/>
                    </a:cubicBezTo>
                    <a:cubicBezTo>
                      <a:pt x="1168" y="1168"/>
                      <a:pt x="1168" y="1168"/>
                      <a:pt x="1168" y="1168"/>
                    </a:cubicBezTo>
                    <a:cubicBezTo>
                      <a:pt x="1168" y="0"/>
                      <a:pt x="1168" y="0"/>
                      <a:pt x="1168" y="0"/>
                    </a:cubicBezTo>
                    <a:lnTo>
                      <a:pt x="0" y="0"/>
                    </a:lnTo>
                    <a:close/>
                    <a:moveTo>
                      <a:pt x="1028" y="1028"/>
                    </a:moveTo>
                    <a:cubicBezTo>
                      <a:pt x="140" y="1028"/>
                      <a:pt x="140" y="1028"/>
                      <a:pt x="140" y="1028"/>
                    </a:cubicBezTo>
                    <a:cubicBezTo>
                      <a:pt x="140" y="140"/>
                      <a:pt x="140" y="140"/>
                      <a:pt x="140" y="140"/>
                    </a:cubicBezTo>
                    <a:cubicBezTo>
                      <a:pt x="1028" y="140"/>
                      <a:pt x="1028" y="140"/>
                      <a:pt x="1028" y="140"/>
                    </a:cubicBezTo>
                    <a:lnTo>
                      <a:pt x="1028" y="1028"/>
                    </a:lnTo>
                    <a:close/>
                    <a:moveTo>
                      <a:pt x="270" y="716"/>
                    </a:moveTo>
                    <a:cubicBezTo>
                      <a:pt x="289" y="739"/>
                      <a:pt x="310" y="775"/>
                      <a:pt x="331" y="823"/>
                    </a:cubicBezTo>
                    <a:cubicBezTo>
                      <a:pt x="336" y="835"/>
                      <a:pt x="342" y="846"/>
                      <a:pt x="347" y="857"/>
                    </a:cubicBezTo>
                    <a:cubicBezTo>
                      <a:pt x="362" y="894"/>
                      <a:pt x="373" y="921"/>
                      <a:pt x="378" y="938"/>
                    </a:cubicBezTo>
                    <a:cubicBezTo>
                      <a:pt x="390" y="927"/>
                      <a:pt x="413" y="911"/>
                      <a:pt x="446" y="888"/>
                    </a:cubicBezTo>
                    <a:cubicBezTo>
                      <a:pt x="459" y="879"/>
                      <a:pt x="473" y="871"/>
                      <a:pt x="486" y="862"/>
                    </a:cubicBezTo>
                    <a:cubicBezTo>
                      <a:pt x="536" y="761"/>
                      <a:pt x="611" y="653"/>
                      <a:pt x="705" y="536"/>
                    </a:cubicBezTo>
                    <a:cubicBezTo>
                      <a:pt x="800" y="419"/>
                      <a:pt x="888" y="334"/>
                      <a:pt x="965" y="278"/>
                    </a:cubicBezTo>
                    <a:cubicBezTo>
                      <a:pt x="959" y="269"/>
                      <a:pt x="952" y="260"/>
                      <a:pt x="946" y="251"/>
                    </a:cubicBezTo>
                    <a:cubicBezTo>
                      <a:pt x="854" y="302"/>
                      <a:pt x="759" y="372"/>
                      <a:pt x="663" y="467"/>
                    </a:cubicBezTo>
                    <a:cubicBezTo>
                      <a:pt x="567" y="561"/>
                      <a:pt x="487" y="656"/>
                      <a:pt x="426" y="755"/>
                    </a:cubicBezTo>
                    <a:cubicBezTo>
                      <a:pt x="420" y="743"/>
                      <a:pt x="414" y="731"/>
                      <a:pt x="409" y="719"/>
                    </a:cubicBezTo>
                    <a:cubicBezTo>
                      <a:pt x="375" y="646"/>
                      <a:pt x="343" y="610"/>
                      <a:pt x="315" y="610"/>
                    </a:cubicBezTo>
                    <a:cubicBezTo>
                      <a:pt x="283" y="610"/>
                      <a:pt x="246" y="629"/>
                      <a:pt x="207" y="669"/>
                    </a:cubicBezTo>
                    <a:cubicBezTo>
                      <a:pt x="231" y="677"/>
                      <a:pt x="252" y="692"/>
                      <a:pt x="270" y="71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4925" cap="rnd">
                <a:noFill/>
                <a:prstDash val="solid"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6300000">
                  <a:rot lat="0" lon="0" rev="0"/>
                </a:camera>
                <a:lightRig rig="threePt" dir="t">
                  <a:rot lat="0" lon="0" rev="0"/>
                </a:lightRig>
              </a:scene3d>
              <a:sp3d extrusionH="317500">
                <a:bevelT w="0" h="0"/>
                <a:bevelB w="0" h="0"/>
                <a:contourClr>
                  <a:schemeClr val="tx1">
                    <a:lumMod val="65000"/>
                    <a:lumOff val="35000"/>
                  </a:schemeClr>
                </a:contourClr>
              </a:sp3d>
            </p:spPr>
            <p:txBody>
              <a:bodyPr/>
              <a:lstStyle/>
              <a:p>
                <a:pPr>
                  <a:defRPr/>
                </a:pPr>
                <a:endParaRPr lang="en-US" noProof="1"/>
              </a:p>
            </p:txBody>
          </p:sp>
          <p:sp>
            <p:nvSpPr>
              <p:cNvPr id="31" name="Rechteck 30"/>
              <p:cNvSpPr/>
              <p:nvPr/>
            </p:nvSpPr>
            <p:spPr bwMode="auto">
              <a:xfrm>
                <a:off x="1948070" y="1716000"/>
                <a:ext cx="6676168" cy="52685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round/>
                <a:headEnd/>
                <a:tailEnd/>
              </a:ln>
            </p:spPr>
            <p:txBody>
              <a:bodyPr lIns="180000" rtlCol="0" anchor="ctr"/>
              <a:lstStyle/>
              <a:p>
                <a:pPr lvl="0"/>
                <a:r>
                  <a:rPr lang="ru-RU" sz="1400" dirty="0" smtClean="0"/>
                  <a:t>внешнее благоустройство подходов к зданию амбулаторно-поликлинического учреждения;</a:t>
                </a:r>
                <a:endParaRPr lang="ru-RU" sz="1400" dirty="0"/>
              </a:p>
            </p:txBody>
          </p:sp>
        </p:grpSp>
        <p:cxnSp>
          <p:nvCxnSpPr>
            <p:cNvPr id="46" name="Gerade Verbindung 45"/>
            <p:cNvCxnSpPr/>
            <p:nvPr/>
          </p:nvCxnSpPr>
          <p:spPr>
            <a:xfrm>
              <a:off x="1294410" y="3461176"/>
              <a:ext cx="498763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4"/>
          <p:cNvGrpSpPr/>
          <p:nvPr/>
        </p:nvGrpSpPr>
        <p:grpSpPr>
          <a:xfrm>
            <a:off x="662685" y="3539772"/>
            <a:ext cx="5761866" cy="481001"/>
            <a:chOff x="662685" y="3539772"/>
            <a:chExt cx="5761866" cy="481001"/>
          </a:xfrm>
        </p:grpSpPr>
        <p:grpSp>
          <p:nvGrpSpPr>
            <p:cNvPr id="11" name="Gruppieren 31"/>
            <p:cNvGrpSpPr/>
            <p:nvPr/>
          </p:nvGrpSpPr>
          <p:grpSpPr>
            <a:xfrm>
              <a:off x="662685" y="3539772"/>
              <a:ext cx="5761866" cy="412884"/>
              <a:chOff x="1271942" y="1716000"/>
              <a:chExt cx="7352296" cy="526851"/>
            </a:xfrm>
          </p:grpSpPr>
          <p:sp>
            <p:nvSpPr>
              <p:cNvPr id="33" name="Freeform 12"/>
              <p:cNvSpPr>
                <a:spLocks noEditPoints="1"/>
              </p:cNvSpPr>
              <p:nvPr/>
            </p:nvSpPr>
            <p:spPr bwMode="gray">
              <a:xfrm>
                <a:off x="1271942" y="1716000"/>
                <a:ext cx="527041" cy="5268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68"/>
                  </a:cxn>
                  <a:cxn ang="0">
                    <a:pos x="1168" y="1168"/>
                  </a:cxn>
                  <a:cxn ang="0">
                    <a:pos x="1168" y="0"/>
                  </a:cxn>
                  <a:cxn ang="0">
                    <a:pos x="0" y="0"/>
                  </a:cxn>
                  <a:cxn ang="0">
                    <a:pos x="1028" y="1028"/>
                  </a:cxn>
                  <a:cxn ang="0">
                    <a:pos x="140" y="1028"/>
                  </a:cxn>
                  <a:cxn ang="0">
                    <a:pos x="140" y="140"/>
                  </a:cxn>
                  <a:cxn ang="0">
                    <a:pos x="1028" y="140"/>
                  </a:cxn>
                  <a:cxn ang="0">
                    <a:pos x="1028" y="1028"/>
                  </a:cxn>
                  <a:cxn ang="0">
                    <a:pos x="270" y="716"/>
                  </a:cxn>
                  <a:cxn ang="0">
                    <a:pos x="331" y="823"/>
                  </a:cxn>
                  <a:cxn ang="0">
                    <a:pos x="347" y="857"/>
                  </a:cxn>
                  <a:cxn ang="0">
                    <a:pos x="378" y="938"/>
                  </a:cxn>
                  <a:cxn ang="0">
                    <a:pos x="446" y="888"/>
                  </a:cxn>
                  <a:cxn ang="0">
                    <a:pos x="486" y="862"/>
                  </a:cxn>
                  <a:cxn ang="0">
                    <a:pos x="705" y="536"/>
                  </a:cxn>
                  <a:cxn ang="0">
                    <a:pos x="965" y="278"/>
                  </a:cxn>
                  <a:cxn ang="0">
                    <a:pos x="946" y="251"/>
                  </a:cxn>
                  <a:cxn ang="0">
                    <a:pos x="663" y="467"/>
                  </a:cxn>
                  <a:cxn ang="0">
                    <a:pos x="426" y="755"/>
                  </a:cxn>
                  <a:cxn ang="0">
                    <a:pos x="409" y="719"/>
                  </a:cxn>
                  <a:cxn ang="0">
                    <a:pos x="315" y="610"/>
                  </a:cxn>
                  <a:cxn ang="0">
                    <a:pos x="207" y="669"/>
                  </a:cxn>
                  <a:cxn ang="0">
                    <a:pos x="270" y="716"/>
                  </a:cxn>
                </a:cxnLst>
                <a:rect l="0" t="0" r="r" b="b"/>
                <a:pathLst>
                  <a:path w="1168" h="1168">
                    <a:moveTo>
                      <a:pt x="0" y="0"/>
                    </a:moveTo>
                    <a:cubicBezTo>
                      <a:pt x="0" y="1168"/>
                      <a:pt x="0" y="1168"/>
                      <a:pt x="0" y="1168"/>
                    </a:cubicBezTo>
                    <a:cubicBezTo>
                      <a:pt x="1168" y="1168"/>
                      <a:pt x="1168" y="1168"/>
                      <a:pt x="1168" y="1168"/>
                    </a:cubicBezTo>
                    <a:cubicBezTo>
                      <a:pt x="1168" y="0"/>
                      <a:pt x="1168" y="0"/>
                      <a:pt x="1168" y="0"/>
                    </a:cubicBezTo>
                    <a:lnTo>
                      <a:pt x="0" y="0"/>
                    </a:lnTo>
                    <a:close/>
                    <a:moveTo>
                      <a:pt x="1028" y="1028"/>
                    </a:moveTo>
                    <a:cubicBezTo>
                      <a:pt x="140" y="1028"/>
                      <a:pt x="140" y="1028"/>
                      <a:pt x="140" y="1028"/>
                    </a:cubicBezTo>
                    <a:cubicBezTo>
                      <a:pt x="140" y="140"/>
                      <a:pt x="140" y="140"/>
                      <a:pt x="140" y="140"/>
                    </a:cubicBezTo>
                    <a:cubicBezTo>
                      <a:pt x="1028" y="140"/>
                      <a:pt x="1028" y="140"/>
                      <a:pt x="1028" y="140"/>
                    </a:cubicBezTo>
                    <a:lnTo>
                      <a:pt x="1028" y="1028"/>
                    </a:lnTo>
                    <a:close/>
                    <a:moveTo>
                      <a:pt x="270" y="716"/>
                    </a:moveTo>
                    <a:cubicBezTo>
                      <a:pt x="289" y="739"/>
                      <a:pt x="310" y="775"/>
                      <a:pt x="331" y="823"/>
                    </a:cubicBezTo>
                    <a:cubicBezTo>
                      <a:pt x="336" y="835"/>
                      <a:pt x="342" y="846"/>
                      <a:pt x="347" y="857"/>
                    </a:cubicBezTo>
                    <a:cubicBezTo>
                      <a:pt x="362" y="894"/>
                      <a:pt x="373" y="921"/>
                      <a:pt x="378" y="938"/>
                    </a:cubicBezTo>
                    <a:cubicBezTo>
                      <a:pt x="390" y="927"/>
                      <a:pt x="413" y="911"/>
                      <a:pt x="446" y="888"/>
                    </a:cubicBezTo>
                    <a:cubicBezTo>
                      <a:pt x="459" y="879"/>
                      <a:pt x="473" y="871"/>
                      <a:pt x="486" y="862"/>
                    </a:cubicBezTo>
                    <a:cubicBezTo>
                      <a:pt x="536" y="761"/>
                      <a:pt x="611" y="653"/>
                      <a:pt x="705" y="536"/>
                    </a:cubicBezTo>
                    <a:cubicBezTo>
                      <a:pt x="800" y="419"/>
                      <a:pt x="888" y="334"/>
                      <a:pt x="965" y="278"/>
                    </a:cubicBezTo>
                    <a:cubicBezTo>
                      <a:pt x="959" y="269"/>
                      <a:pt x="952" y="260"/>
                      <a:pt x="946" y="251"/>
                    </a:cubicBezTo>
                    <a:cubicBezTo>
                      <a:pt x="854" y="302"/>
                      <a:pt x="759" y="372"/>
                      <a:pt x="663" y="467"/>
                    </a:cubicBezTo>
                    <a:cubicBezTo>
                      <a:pt x="567" y="561"/>
                      <a:pt x="487" y="656"/>
                      <a:pt x="426" y="755"/>
                    </a:cubicBezTo>
                    <a:cubicBezTo>
                      <a:pt x="420" y="743"/>
                      <a:pt x="414" y="731"/>
                      <a:pt x="409" y="719"/>
                    </a:cubicBezTo>
                    <a:cubicBezTo>
                      <a:pt x="375" y="646"/>
                      <a:pt x="343" y="610"/>
                      <a:pt x="315" y="610"/>
                    </a:cubicBezTo>
                    <a:cubicBezTo>
                      <a:pt x="283" y="610"/>
                      <a:pt x="246" y="629"/>
                      <a:pt x="207" y="669"/>
                    </a:cubicBezTo>
                    <a:cubicBezTo>
                      <a:pt x="231" y="677"/>
                      <a:pt x="252" y="692"/>
                      <a:pt x="270" y="71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4925" cap="rnd">
                <a:noFill/>
                <a:prstDash val="solid"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6300000">
                  <a:rot lat="0" lon="0" rev="0"/>
                </a:camera>
                <a:lightRig rig="threePt" dir="t">
                  <a:rot lat="0" lon="0" rev="0"/>
                </a:lightRig>
              </a:scene3d>
              <a:sp3d extrusionH="317500">
                <a:bevelT w="0" h="0"/>
                <a:bevelB w="0" h="0"/>
                <a:contourClr>
                  <a:schemeClr val="tx1">
                    <a:lumMod val="65000"/>
                    <a:lumOff val="35000"/>
                  </a:schemeClr>
                </a:contourClr>
              </a:sp3d>
            </p:spPr>
            <p:txBody>
              <a:bodyPr/>
              <a:lstStyle/>
              <a:p>
                <a:pPr>
                  <a:defRPr/>
                </a:pPr>
                <a:endParaRPr lang="en-US" noProof="1"/>
              </a:p>
            </p:txBody>
          </p:sp>
          <p:sp>
            <p:nvSpPr>
              <p:cNvPr id="34" name="Rechteck 33"/>
              <p:cNvSpPr/>
              <p:nvPr/>
            </p:nvSpPr>
            <p:spPr bwMode="auto">
              <a:xfrm>
                <a:off x="1948070" y="1716000"/>
                <a:ext cx="6676168" cy="52685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round/>
                <a:headEnd/>
                <a:tailEnd/>
              </a:ln>
            </p:spPr>
            <p:txBody>
              <a:bodyPr lIns="180000" rtlCol="0" anchor="ctr"/>
              <a:lstStyle/>
              <a:p>
                <a:pPr lvl="0"/>
                <a:r>
                  <a:rPr lang="ru-RU" sz="1400" dirty="0" smtClean="0"/>
                  <a:t>доброжелательность персонала.</a:t>
                </a:r>
                <a:endParaRPr lang="ru-RU" sz="1400" dirty="0"/>
              </a:p>
            </p:txBody>
          </p:sp>
        </p:grpSp>
        <p:cxnSp>
          <p:nvCxnSpPr>
            <p:cNvPr id="47" name="Gerade Verbindung 46"/>
            <p:cNvCxnSpPr/>
            <p:nvPr/>
          </p:nvCxnSpPr>
          <p:spPr>
            <a:xfrm>
              <a:off x="1294410" y="4020773"/>
              <a:ext cx="498763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ieren 49"/>
          <p:cNvGrpSpPr/>
          <p:nvPr/>
        </p:nvGrpSpPr>
        <p:grpSpPr>
          <a:xfrm>
            <a:off x="5364088" y="1772816"/>
            <a:ext cx="1653648" cy="2126676"/>
            <a:chOff x="384948" y="386611"/>
            <a:chExt cx="1620319" cy="2083813"/>
          </a:xfrm>
        </p:grpSpPr>
        <p:pic>
          <p:nvPicPr>
            <p:cNvPr id="51" name="_effec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384948" y="2045145"/>
              <a:ext cx="1620319" cy="425279"/>
            </a:xfrm>
            <a:prstGeom prst="rect">
              <a:avLst/>
            </a:prstGeom>
            <a:noFill/>
          </p:spPr>
        </p:pic>
        <p:grpSp>
          <p:nvGrpSpPr>
            <p:cNvPr id="18" name="Gruppieren 16"/>
            <p:cNvGrpSpPr/>
            <p:nvPr/>
          </p:nvGrpSpPr>
          <p:grpSpPr bwMode="gray">
            <a:xfrm>
              <a:off x="644966" y="386611"/>
              <a:ext cx="1095238" cy="1864059"/>
              <a:chOff x="-9602788" y="-5827713"/>
              <a:chExt cx="9923463" cy="16889413"/>
            </a:xfrm>
            <a:effectLst>
              <a:reflection blurRad="6350" stA="52000" endA="300" endPos="35000" dir="5400000" sy="-100000" algn="bl" rotWithShape="0"/>
            </a:effectLst>
          </p:grpSpPr>
          <p:grpSp>
            <p:nvGrpSpPr>
              <p:cNvPr id="19" name="Gruppieren 49"/>
              <p:cNvGrpSpPr/>
              <p:nvPr/>
            </p:nvGrpSpPr>
            <p:grpSpPr bwMode="gray">
              <a:xfrm>
                <a:off x="-6834188" y="6475412"/>
                <a:ext cx="4476750" cy="4586288"/>
                <a:chOff x="-6834188" y="6475412"/>
                <a:chExt cx="4476750" cy="4586288"/>
              </a:xfrm>
            </p:grpSpPr>
            <p:sp>
              <p:nvSpPr>
                <p:cNvPr id="76" name="Freeform 9"/>
                <p:cNvSpPr>
                  <a:spLocks/>
                </p:cNvSpPr>
                <p:nvPr/>
              </p:nvSpPr>
              <p:spPr bwMode="gray">
                <a:xfrm>
                  <a:off x="-5856288" y="10307637"/>
                  <a:ext cx="2628900" cy="754063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87" y="120"/>
                    </a:cxn>
                    <a:cxn ang="0">
                      <a:pos x="162" y="168"/>
                    </a:cxn>
                    <a:cxn ang="0">
                      <a:pos x="342" y="199"/>
                    </a:cxn>
                    <a:cxn ang="0">
                      <a:pos x="482" y="170"/>
                    </a:cxn>
                    <a:cxn ang="0">
                      <a:pos x="546" y="155"/>
                    </a:cxn>
                    <a:cxn ang="0">
                      <a:pos x="701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701" h="201">
                      <a:moveTo>
                        <a:pt x="0" y="27"/>
                      </a:moveTo>
                      <a:cubicBezTo>
                        <a:pt x="0" y="27"/>
                        <a:pt x="55" y="92"/>
                        <a:pt x="87" y="120"/>
                      </a:cubicBezTo>
                      <a:cubicBezTo>
                        <a:pt x="120" y="147"/>
                        <a:pt x="98" y="148"/>
                        <a:pt x="162" y="168"/>
                      </a:cubicBezTo>
                      <a:cubicBezTo>
                        <a:pt x="225" y="187"/>
                        <a:pt x="266" y="201"/>
                        <a:pt x="342" y="199"/>
                      </a:cubicBezTo>
                      <a:cubicBezTo>
                        <a:pt x="418" y="196"/>
                        <a:pt x="431" y="181"/>
                        <a:pt x="482" y="170"/>
                      </a:cubicBezTo>
                      <a:cubicBezTo>
                        <a:pt x="532" y="159"/>
                        <a:pt x="546" y="155"/>
                        <a:pt x="546" y="155"/>
                      </a:cubicBezTo>
                      <a:cubicBezTo>
                        <a:pt x="701" y="0"/>
                        <a:pt x="701" y="0"/>
                        <a:pt x="701" y="0"/>
                      </a:cubicBezTo>
                      <a:lnTo>
                        <a:pt x="0" y="2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00"/>
                    </a:gs>
                    <a:gs pos="74000">
                      <a:srgbClr val="000000"/>
                    </a:gs>
                    <a:gs pos="100000">
                      <a:srgbClr val="AFAFAF"/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7" name="Freeform 10"/>
                <p:cNvSpPr>
                  <a:spLocks/>
                </p:cNvSpPr>
                <p:nvPr/>
              </p:nvSpPr>
              <p:spPr bwMode="gray">
                <a:xfrm>
                  <a:off x="-5867400" y="10304462"/>
                  <a:ext cx="2651125" cy="754063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2" y="29"/>
                    </a:cxn>
                    <a:cxn ang="0">
                      <a:pos x="89" y="122"/>
                    </a:cxn>
                    <a:cxn ang="0">
                      <a:pos x="115" y="148"/>
                    </a:cxn>
                    <a:cxn ang="0">
                      <a:pos x="130" y="158"/>
                    </a:cxn>
                    <a:cxn ang="0">
                      <a:pos x="164" y="170"/>
                    </a:cxn>
                    <a:cxn ang="0">
                      <a:pos x="328" y="201"/>
                    </a:cxn>
                    <a:cxn ang="0">
                      <a:pos x="345" y="201"/>
                    </a:cxn>
                    <a:cxn ang="0">
                      <a:pos x="425" y="190"/>
                    </a:cxn>
                    <a:cxn ang="0">
                      <a:pos x="485" y="173"/>
                    </a:cxn>
                    <a:cxn ang="0">
                      <a:pos x="549" y="157"/>
                    </a:cxn>
                    <a:cxn ang="0">
                      <a:pos x="550" y="157"/>
                    </a:cxn>
                    <a:cxn ang="0">
                      <a:pos x="707" y="0"/>
                    </a:cxn>
                    <a:cxn ang="0">
                      <a:pos x="0" y="27"/>
                    </a:cxn>
                    <a:cxn ang="0">
                      <a:pos x="2" y="29"/>
                    </a:cxn>
                    <a:cxn ang="0">
                      <a:pos x="3" y="28"/>
                    </a:cxn>
                    <a:cxn ang="0">
                      <a:pos x="3" y="30"/>
                    </a:cxn>
                    <a:cxn ang="0">
                      <a:pos x="700" y="3"/>
                    </a:cxn>
                    <a:cxn ang="0">
                      <a:pos x="548" y="155"/>
                    </a:cxn>
                    <a:cxn ang="0">
                      <a:pos x="549" y="156"/>
                    </a:cxn>
                    <a:cxn ang="0">
                      <a:pos x="548" y="154"/>
                    </a:cxn>
                    <a:cxn ang="0">
                      <a:pos x="548" y="155"/>
                    </a:cxn>
                    <a:cxn ang="0">
                      <a:pos x="484" y="170"/>
                    </a:cxn>
                    <a:cxn ang="0">
                      <a:pos x="424" y="187"/>
                    </a:cxn>
                    <a:cxn ang="0">
                      <a:pos x="345" y="198"/>
                    </a:cxn>
                    <a:cxn ang="0">
                      <a:pos x="328" y="198"/>
                    </a:cxn>
                    <a:cxn ang="0">
                      <a:pos x="165" y="167"/>
                    </a:cxn>
                    <a:cxn ang="0">
                      <a:pos x="131" y="155"/>
                    </a:cxn>
                    <a:cxn ang="0">
                      <a:pos x="112" y="142"/>
                    </a:cxn>
                    <a:cxn ang="0">
                      <a:pos x="91" y="119"/>
                    </a:cxn>
                    <a:cxn ang="0">
                      <a:pos x="36" y="63"/>
                    </a:cxn>
                    <a:cxn ang="0">
                      <a:pos x="13" y="38"/>
                    </a:cxn>
                    <a:cxn ang="0">
                      <a:pos x="7" y="30"/>
                    </a:cxn>
                    <a:cxn ang="0">
                      <a:pos x="4" y="27"/>
                    </a:cxn>
                    <a:cxn ang="0">
                      <a:pos x="3" y="28"/>
                    </a:cxn>
                    <a:cxn ang="0">
                      <a:pos x="3" y="30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707" h="201">
                      <a:moveTo>
                        <a:pt x="3" y="28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29"/>
                        <a:pt x="56" y="94"/>
                        <a:pt x="89" y="122"/>
                      </a:cubicBezTo>
                      <a:cubicBezTo>
                        <a:pt x="105" y="135"/>
                        <a:pt x="108" y="142"/>
                        <a:pt x="115" y="148"/>
                      </a:cubicBezTo>
                      <a:cubicBezTo>
                        <a:pt x="118" y="152"/>
                        <a:pt x="123" y="155"/>
                        <a:pt x="130" y="158"/>
                      </a:cubicBezTo>
                      <a:cubicBezTo>
                        <a:pt x="138" y="161"/>
                        <a:pt x="148" y="165"/>
                        <a:pt x="164" y="170"/>
                      </a:cubicBezTo>
                      <a:cubicBezTo>
                        <a:pt x="223" y="188"/>
                        <a:pt x="263" y="201"/>
                        <a:pt x="328" y="201"/>
                      </a:cubicBezTo>
                      <a:cubicBezTo>
                        <a:pt x="334" y="201"/>
                        <a:pt x="339" y="201"/>
                        <a:pt x="345" y="201"/>
                      </a:cubicBezTo>
                      <a:cubicBezTo>
                        <a:pt x="384" y="200"/>
                        <a:pt x="406" y="195"/>
                        <a:pt x="425" y="190"/>
                      </a:cubicBezTo>
                      <a:cubicBezTo>
                        <a:pt x="444" y="185"/>
                        <a:pt x="460" y="178"/>
                        <a:pt x="485" y="173"/>
                      </a:cubicBezTo>
                      <a:cubicBezTo>
                        <a:pt x="536" y="162"/>
                        <a:pt x="549" y="157"/>
                        <a:pt x="549" y="157"/>
                      </a:cubicBezTo>
                      <a:cubicBezTo>
                        <a:pt x="550" y="157"/>
                        <a:pt x="550" y="157"/>
                        <a:pt x="550" y="157"/>
                      </a:cubicBezTo>
                      <a:cubicBezTo>
                        <a:pt x="707" y="0"/>
                        <a:pt x="707" y="0"/>
                        <a:pt x="707" y="0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700" y="3"/>
                        <a:pt x="700" y="3"/>
                        <a:pt x="700" y="3"/>
                      </a:cubicBezTo>
                      <a:cubicBezTo>
                        <a:pt x="548" y="155"/>
                        <a:pt x="548" y="155"/>
                        <a:pt x="548" y="155"/>
                      </a:cubicBezTo>
                      <a:cubicBezTo>
                        <a:pt x="549" y="156"/>
                        <a:pt x="549" y="156"/>
                        <a:pt x="549" y="156"/>
                      </a:cubicBezTo>
                      <a:cubicBezTo>
                        <a:pt x="548" y="154"/>
                        <a:pt x="548" y="154"/>
                        <a:pt x="548" y="154"/>
                      </a:cubicBezTo>
                      <a:cubicBezTo>
                        <a:pt x="548" y="154"/>
                        <a:pt x="548" y="155"/>
                        <a:pt x="548" y="155"/>
                      </a:cubicBezTo>
                      <a:cubicBezTo>
                        <a:pt x="545" y="156"/>
                        <a:pt x="529" y="160"/>
                        <a:pt x="484" y="170"/>
                      </a:cubicBezTo>
                      <a:cubicBezTo>
                        <a:pt x="459" y="175"/>
                        <a:pt x="443" y="182"/>
                        <a:pt x="424" y="187"/>
                      </a:cubicBezTo>
                      <a:cubicBezTo>
                        <a:pt x="405" y="193"/>
                        <a:pt x="383" y="197"/>
                        <a:pt x="345" y="198"/>
                      </a:cubicBezTo>
                      <a:cubicBezTo>
                        <a:pt x="339" y="198"/>
                        <a:pt x="334" y="198"/>
                        <a:pt x="328" y="198"/>
                      </a:cubicBezTo>
                      <a:cubicBezTo>
                        <a:pt x="263" y="198"/>
                        <a:pt x="224" y="186"/>
                        <a:pt x="165" y="167"/>
                      </a:cubicBezTo>
                      <a:cubicBezTo>
                        <a:pt x="149" y="162"/>
                        <a:pt x="139" y="159"/>
                        <a:pt x="131" y="155"/>
                      </a:cubicBezTo>
                      <a:cubicBezTo>
                        <a:pt x="120" y="150"/>
                        <a:pt x="117" y="147"/>
                        <a:pt x="112" y="142"/>
                      </a:cubicBezTo>
                      <a:cubicBezTo>
                        <a:pt x="108" y="136"/>
                        <a:pt x="103" y="130"/>
                        <a:pt x="91" y="119"/>
                      </a:cubicBezTo>
                      <a:cubicBezTo>
                        <a:pt x="75" y="106"/>
                        <a:pt x="53" y="83"/>
                        <a:pt x="36" y="63"/>
                      </a:cubicBezTo>
                      <a:cubicBezTo>
                        <a:pt x="27" y="53"/>
                        <a:pt x="19" y="44"/>
                        <a:pt x="13" y="38"/>
                      </a:cubicBezTo>
                      <a:cubicBezTo>
                        <a:pt x="11" y="35"/>
                        <a:pt x="8" y="32"/>
                        <a:pt x="7" y="30"/>
                      </a:cubicBezTo>
                      <a:cubicBezTo>
                        <a:pt x="5" y="28"/>
                        <a:pt x="4" y="27"/>
                        <a:pt x="4" y="27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30"/>
                        <a:pt x="3" y="30"/>
                        <a:pt x="3" y="30"/>
                      </a:cubicBezTo>
                      <a:lnTo>
                        <a:pt x="3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8" name="Freeform 11"/>
                <p:cNvSpPr>
                  <a:spLocks/>
                </p:cNvSpPr>
                <p:nvPr/>
              </p:nvSpPr>
              <p:spPr bwMode="gray">
                <a:xfrm>
                  <a:off x="-6834188" y="6475412"/>
                  <a:ext cx="4476750" cy="3971925"/>
                </a:xfrm>
                <a:custGeom>
                  <a:avLst/>
                  <a:gdLst/>
                  <a:ahLst/>
                  <a:cxnLst>
                    <a:cxn ang="0">
                      <a:pos x="1187" y="30"/>
                    </a:cxn>
                    <a:cxn ang="0">
                      <a:pos x="1152" y="47"/>
                    </a:cxn>
                    <a:cxn ang="0">
                      <a:pos x="1146" y="127"/>
                    </a:cxn>
                    <a:cxn ang="0">
                      <a:pos x="1178" y="212"/>
                    </a:cxn>
                    <a:cxn ang="0">
                      <a:pos x="1134" y="264"/>
                    </a:cxn>
                    <a:cxn ang="0">
                      <a:pos x="1135" y="311"/>
                    </a:cxn>
                    <a:cxn ang="0">
                      <a:pos x="1176" y="363"/>
                    </a:cxn>
                    <a:cxn ang="0">
                      <a:pos x="1129" y="422"/>
                    </a:cxn>
                    <a:cxn ang="0">
                      <a:pos x="1139" y="485"/>
                    </a:cxn>
                    <a:cxn ang="0">
                      <a:pos x="1174" y="527"/>
                    </a:cxn>
                    <a:cxn ang="0">
                      <a:pos x="1123" y="588"/>
                    </a:cxn>
                    <a:cxn ang="0">
                      <a:pos x="1157" y="649"/>
                    </a:cxn>
                    <a:cxn ang="0">
                      <a:pos x="1168" y="699"/>
                    </a:cxn>
                    <a:cxn ang="0">
                      <a:pos x="1119" y="752"/>
                    </a:cxn>
                    <a:cxn ang="0">
                      <a:pos x="1138" y="799"/>
                    </a:cxn>
                    <a:cxn ang="0">
                      <a:pos x="1149" y="852"/>
                    </a:cxn>
                    <a:cxn ang="0">
                      <a:pos x="955" y="1027"/>
                    </a:cxn>
                    <a:cxn ang="0">
                      <a:pos x="600" y="1053"/>
                    </a:cxn>
                    <a:cxn ang="0">
                      <a:pos x="239" y="1043"/>
                    </a:cxn>
                    <a:cxn ang="0">
                      <a:pos x="77" y="890"/>
                    </a:cxn>
                    <a:cxn ang="0">
                      <a:pos x="70" y="807"/>
                    </a:cxn>
                    <a:cxn ang="0">
                      <a:pos x="36" y="786"/>
                    </a:cxn>
                    <a:cxn ang="0">
                      <a:pos x="49" y="716"/>
                    </a:cxn>
                    <a:cxn ang="0">
                      <a:pos x="48" y="635"/>
                    </a:cxn>
                    <a:cxn ang="0">
                      <a:pos x="32" y="566"/>
                    </a:cxn>
                    <a:cxn ang="0">
                      <a:pos x="40" y="474"/>
                    </a:cxn>
                    <a:cxn ang="0">
                      <a:pos x="26" y="412"/>
                    </a:cxn>
                    <a:cxn ang="0">
                      <a:pos x="59" y="356"/>
                    </a:cxn>
                    <a:cxn ang="0">
                      <a:pos x="28" y="297"/>
                    </a:cxn>
                    <a:cxn ang="0">
                      <a:pos x="38" y="110"/>
                    </a:cxn>
                    <a:cxn ang="0">
                      <a:pos x="29" y="97"/>
                    </a:cxn>
                    <a:cxn ang="0">
                      <a:pos x="23" y="40"/>
                    </a:cxn>
                    <a:cxn ang="0">
                      <a:pos x="12" y="28"/>
                    </a:cxn>
                    <a:cxn ang="0">
                      <a:pos x="656" y="8"/>
                    </a:cxn>
                    <a:cxn ang="0">
                      <a:pos x="1187" y="30"/>
                    </a:cxn>
                  </a:cxnLst>
                  <a:rect l="0" t="0" r="r" b="b"/>
                  <a:pathLst>
                    <a:path w="1194" h="1059">
                      <a:moveTo>
                        <a:pt x="1187" y="30"/>
                      </a:moveTo>
                      <a:cubicBezTo>
                        <a:pt x="1187" y="30"/>
                        <a:pt x="1177" y="37"/>
                        <a:pt x="1152" y="47"/>
                      </a:cubicBezTo>
                      <a:cubicBezTo>
                        <a:pt x="1145" y="50"/>
                        <a:pt x="1145" y="93"/>
                        <a:pt x="1146" y="127"/>
                      </a:cubicBezTo>
                      <a:cubicBezTo>
                        <a:pt x="1146" y="153"/>
                        <a:pt x="1178" y="169"/>
                        <a:pt x="1178" y="212"/>
                      </a:cubicBezTo>
                      <a:cubicBezTo>
                        <a:pt x="1178" y="254"/>
                        <a:pt x="1142" y="237"/>
                        <a:pt x="1134" y="264"/>
                      </a:cubicBezTo>
                      <a:cubicBezTo>
                        <a:pt x="1127" y="291"/>
                        <a:pt x="1135" y="311"/>
                        <a:pt x="1135" y="311"/>
                      </a:cubicBezTo>
                      <a:cubicBezTo>
                        <a:pt x="1135" y="311"/>
                        <a:pt x="1172" y="332"/>
                        <a:pt x="1176" y="363"/>
                      </a:cubicBezTo>
                      <a:cubicBezTo>
                        <a:pt x="1180" y="394"/>
                        <a:pt x="1141" y="399"/>
                        <a:pt x="1129" y="422"/>
                      </a:cubicBezTo>
                      <a:cubicBezTo>
                        <a:pt x="1118" y="446"/>
                        <a:pt x="1139" y="485"/>
                        <a:pt x="1139" y="485"/>
                      </a:cubicBezTo>
                      <a:cubicBezTo>
                        <a:pt x="1139" y="485"/>
                        <a:pt x="1174" y="482"/>
                        <a:pt x="1174" y="527"/>
                      </a:cubicBezTo>
                      <a:cubicBezTo>
                        <a:pt x="1173" y="561"/>
                        <a:pt x="1127" y="565"/>
                        <a:pt x="1123" y="588"/>
                      </a:cubicBezTo>
                      <a:cubicBezTo>
                        <a:pt x="1119" y="611"/>
                        <a:pt x="1116" y="641"/>
                        <a:pt x="1157" y="649"/>
                      </a:cubicBezTo>
                      <a:cubicBezTo>
                        <a:pt x="1165" y="651"/>
                        <a:pt x="1182" y="660"/>
                        <a:pt x="1168" y="699"/>
                      </a:cubicBezTo>
                      <a:cubicBezTo>
                        <a:pt x="1157" y="730"/>
                        <a:pt x="1119" y="725"/>
                        <a:pt x="1119" y="752"/>
                      </a:cubicBezTo>
                      <a:cubicBezTo>
                        <a:pt x="1119" y="779"/>
                        <a:pt x="1119" y="792"/>
                        <a:pt x="1138" y="799"/>
                      </a:cubicBezTo>
                      <a:cubicBezTo>
                        <a:pt x="1157" y="807"/>
                        <a:pt x="1176" y="823"/>
                        <a:pt x="1149" y="852"/>
                      </a:cubicBezTo>
                      <a:cubicBezTo>
                        <a:pt x="1123" y="880"/>
                        <a:pt x="995" y="1016"/>
                        <a:pt x="955" y="1027"/>
                      </a:cubicBezTo>
                      <a:cubicBezTo>
                        <a:pt x="882" y="1047"/>
                        <a:pt x="719" y="1053"/>
                        <a:pt x="600" y="1053"/>
                      </a:cubicBezTo>
                      <a:cubicBezTo>
                        <a:pt x="480" y="1053"/>
                        <a:pt x="299" y="1059"/>
                        <a:pt x="239" y="1043"/>
                      </a:cubicBezTo>
                      <a:cubicBezTo>
                        <a:pt x="223" y="1039"/>
                        <a:pt x="91" y="916"/>
                        <a:pt x="77" y="890"/>
                      </a:cubicBezTo>
                      <a:cubicBezTo>
                        <a:pt x="59" y="857"/>
                        <a:pt x="74" y="832"/>
                        <a:pt x="70" y="807"/>
                      </a:cubicBezTo>
                      <a:cubicBezTo>
                        <a:pt x="66" y="784"/>
                        <a:pt x="55" y="802"/>
                        <a:pt x="36" y="786"/>
                      </a:cubicBezTo>
                      <a:cubicBezTo>
                        <a:pt x="0" y="756"/>
                        <a:pt x="33" y="723"/>
                        <a:pt x="49" y="716"/>
                      </a:cubicBezTo>
                      <a:cubicBezTo>
                        <a:pt x="64" y="708"/>
                        <a:pt x="75" y="662"/>
                        <a:pt x="48" y="635"/>
                      </a:cubicBezTo>
                      <a:cubicBezTo>
                        <a:pt x="21" y="608"/>
                        <a:pt x="9" y="588"/>
                        <a:pt x="32" y="566"/>
                      </a:cubicBezTo>
                      <a:cubicBezTo>
                        <a:pt x="78" y="522"/>
                        <a:pt x="63" y="501"/>
                        <a:pt x="40" y="474"/>
                      </a:cubicBezTo>
                      <a:cubicBezTo>
                        <a:pt x="16" y="447"/>
                        <a:pt x="17" y="434"/>
                        <a:pt x="26" y="412"/>
                      </a:cubicBezTo>
                      <a:cubicBezTo>
                        <a:pt x="36" y="390"/>
                        <a:pt x="67" y="415"/>
                        <a:pt x="59" y="356"/>
                      </a:cubicBezTo>
                      <a:cubicBezTo>
                        <a:pt x="51" y="295"/>
                        <a:pt x="47" y="339"/>
                        <a:pt x="28" y="297"/>
                      </a:cubicBezTo>
                      <a:cubicBezTo>
                        <a:pt x="14" y="267"/>
                        <a:pt x="38" y="110"/>
                        <a:pt x="38" y="110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cubicBezTo>
                        <a:pt x="23" y="40"/>
                        <a:pt x="23" y="40"/>
                        <a:pt x="23" y="40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2" y="28"/>
                        <a:pt x="574" y="0"/>
                        <a:pt x="656" y="8"/>
                      </a:cubicBezTo>
                      <a:cubicBezTo>
                        <a:pt x="737" y="16"/>
                        <a:pt x="1194" y="30"/>
                        <a:pt x="1187" y="30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rgbClr val="969696"/>
                    </a:gs>
                    <a:gs pos="74000">
                      <a:srgbClr val="969696"/>
                    </a:gs>
                    <a:gs pos="100000">
                      <a:srgbClr val="646464"/>
                    </a:gs>
                  </a:gsLst>
                  <a:lin ang="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9" name="Freeform 12"/>
                <p:cNvSpPr>
                  <a:spLocks noEditPoints="1"/>
                </p:cNvSpPr>
                <p:nvPr/>
              </p:nvSpPr>
              <p:spPr bwMode="gray">
                <a:xfrm>
                  <a:off x="-6511925" y="6629400"/>
                  <a:ext cx="3041650" cy="3802063"/>
                </a:xfrm>
                <a:custGeom>
                  <a:avLst/>
                  <a:gdLst/>
                  <a:ahLst/>
                  <a:cxnLst>
                    <a:cxn ang="0">
                      <a:pos x="389" y="28"/>
                    </a:cxn>
                    <a:cxn ang="0">
                      <a:pos x="389" y="101"/>
                    </a:cxn>
                    <a:cxn ang="0">
                      <a:pos x="441" y="226"/>
                    </a:cxn>
                    <a:cxn ang="0">
                      <a:pos x="435" y="281"/>
                    </a:cxn>
                    <a:cxn ang="0">
                      <a:pos x="571" y="308"/>
                    </a:cxn>
                    <a:cxn ang="0">
                      <a:pos x="675" y="273"/>
                    </a:cxn>
                    <a:cxn ang="0">
                      <a:pos x="547" y="215"/>
                    </a:cxn>
                    <a:cxn ang="0">
                      <a:pos x="648" y="98"/>
                    </a:cxn>
                    <a:cxn ang="0">
                      <a:pos x="555" y="41"/>
                    </a:cxn>
                    <a:cxn ang="0">
                      <a:pos x="405" y="3"/>
                    </a:cxn>
                    <a:cxn ang="0">
                      <a:pos x="296" y="354"/>
                    </a:cxn>
                    <a:cxn ang="0">
                      <a:pos x="713" y="341"/>
                    </a:cxn>
                    <a:cxn ang="0">
                      <a:pos x="515" y="320"/>
                    </a:cxn>
                    <a:cxn ang="0">
                      <a:pos x="163" y="338"/>
                    </a:cxn>
                    <a:cxn ang="0">
                      <a:pos x="49" y="433"/>
                    </a:cxn>
                    <a:cxn ang="0">
                      <a:pos x="536" y="392"/>
                    </a:cxn>
                    <a:cxn ang="0">
                      <a:pos x="672" y="420"/>
                    </a:cxn>
                    <a:cxn ang="0">
                      <a:pos x="623" y="460"/>
                    </a:cxn>
                    <a:cxn ang="0">
                      <a:pos x="340" y="466"/>
                    </a:cxn>
                    <a:cxn ang="0">
                      <a:pos x="226" y="441"/>
                    </a:cxn>
                    <a:cxn ang="0">
                      <a:pos x="92" y="588"/>
                    </a:cxn>
                    <a:cxn ang="0">
                      <a:pos x="495" y="558"/>
                    </a:cxn>
                    <a:cxn ang="0">
                      <a:pos x="699" y="561"/>
                    </a:cxn>
                    <a:cxn ang="0">
                      <a:pos x="566" y="596"/>
                    </a:cxn>
                    <a:cxn ang="0">
                      <a:pos x="514" y="643"/>
                    </a:cxn>
                    <a:cxn ang="0">
                      <a:pos x="457" y="607"/>
                    </a:cxn>
                    <a:cxn ang="0">
                      <a:pos x="60" y="743"/>
                    </a:cxn>
                    <a:cxn ang="0">
                      <a:pos x="479" y="714"/>
                    </a:cxn>
                    <a:cxn ang="0">
                      <a:pos x="789" y="733"/>
                    </a:cxn>
                    <a:cxn ang="0">
                      <a:pos x="677" y="815"/>
                    </a:cxn>
                    <a:cxn ang="0">
                      <a:pos x="736" y="877"/>
                    </a:cxn>
                    <a:cxn ang="0">
                      <a:pos x="372" y="1014"/>
                    </a:cxn>
                    <a:cxn ang="0">
                      <a:pos x="336" y="840"/>
                    </a:cxn>
                    <a:cxn ang="0">
                      <a:pos x="348" y="768"/>
                    </a:cxn>
                  </a:cxnLst>
                  <a:rect l="0" t="0" r="r" b="b"/>
                  <a:pathLst>
                    <a:path w="811" h="1014">
                      <a:moveTo>
                        <a:pt x="405" y="3"/>
                      </a:moveTo>
                      <a:cubicBezTo>
                        <a:pt x="405" y="3"/>
                        <a:pt x="386" y="0"/>
                        <a:pt x="389" y="28"/>
                      </a:cubicBezTo>
                      <a:cubicBezTo>
                        <a:pt x="392" y="55"/>
                        <a:pt x="400" y="85"/>
                        <a:pt x="400" y="85"/>
                      </a:cubicBezTo>
                      <a:cubicBezTo>
                        <a:pt x="400" y="85"/>
                        <a:pt x="375" y="47"/>
                        <a:pt x="389" y="101"/>
                      </a:cubicBezTo>
                      <a:cubicBezTo>
                        <a:pt x="403" y="155"/>
                        <a:pt x="411" y="155"/>
                        <a:pt x="389" y="166"/>
                      </a:cubicBezTo>
                      <a:cubicBezTo>
                        <a:pt x="367" y="177"/>
                        <a:pt x="441" y="226"/>
                        <a:pt x="441" y="226"/>
                      </a:cubicBezTo>
                      <a:cubicBezTo>
                        <a:pt x="441" y="226"/>
                        <a:pt x="92" y="262"/>
                        <a:pt x="46" y="262"/>
                      </a:cubicBezTo>
                      <a:cubicBezTo>
                        <a:pt x="0" y="262"/>
                        <a:pt x="403" y="283"/>
                        <a:pt x="435" y="281"/>
                      </a:cubicBezTo>
                      <a:cubicBezTo>
                        <a:pt x="468" y="278"/>
                        <a:pt x="427" y="292"/>
                        <a:pt x="413" y="300"/>
                      </a:cubicBezTo>
                      <a:cubicBezTo>
                        <a:pt x="400" y="308"/>
                        <a:pt x="506" y="316"/>
                        <a:pt x="571" y="308"/>
                      </a:cubicBezTo>
                      <a:cubicBezTo>
                        <a:pt x="637" y="300"/>
                        <a:pt x="596" y="283"/>
                        <a:pt x="558" y="281"/>
                      </a:cubicBezTo>
                      <a:cubicBezTo>
                        <a:pt x="520" y="278"/>
                        <a:pt x="604" y="278"/>
                        <a:pt x="675" y="273"/>
                      </a:cubicBezTo>
                      <a:cubicBezTo>
                        <a:pt x="746" y="267"/>
                        <a:pt x="615" y="240"/>
                        <a:pt x="574" y="234"/>
                      </a:cubicBezTo>
                      <a:cubicBezTo>
                        <a:pt x="533" y="229"/>
                        <a:pt x="473" y="215"/>
                        <a:pt x="547" y="215"/>
                      </a:cubicBezTo>
                      <a:cubicBezTo>
                        <a:pt x="620" y="215"/>
                        <a:pt x="648" y="226"/>
                        <a:pt x="648" y="204"/>
                      </a:cubicBezTo>
                      <a:cubicBezTo>
                        <a:pt x="648" y="183"/>
                        <a:pt x="658" y="106"/>
                        <a:pt x="648" y="98"/>
                      </a:cubicBezTo>
                      <a:cubicBezTo>
                        <a:pt x="637" y="90"/>
                        <a:pt x="664" y="101"/>
                        <a:pt x="645" y="71"/>
                      </a:cubicBezTo>
                      <a:cubicBezTo>
                        <a:pt x="626" y="41"/>
                        <a:pt x="555" y="41"/>
                        <a:pt x="555" y="41"/>
                      </a:cubicBezTo>
                      <a:cubicBezTo>
                        <a:pt x="555" y="41"/>
                        <a:pt x="628" y="25"/>
                        <a:pt x="688" y="17"/>
                      </a:cubicBezTo>
                      <a:cubicBezTo>
                        <a:pt x="748" y="9"/>
                        <a:pt x="403" y="6"/>
                        <a:pt x="405" y="3"/>
                      </a:cubicBezTo>
                      <a:moveTo>
                        <a:pt x="19" y="357"/>
                      </a:moveTo>
                      <a:cubicBezTo>
                        <a:pt x="19" y="357"/>
                        <a:pt x="182" y="365"/>
                        <a:pt x="296" y="354"/>
                      </a:cubicBezTo>
                      <a:cubicBezTo>
                        <a:pt x="411" y="343"/>
                        <a:pt x="476" y="338"/>
                        <a:pt x="560" y="343"/>
                      </a:cubicBezTo>
                      <a:cubicBezTo>
                        <a:pt x="645" y="349"/>
                        <a:pt x="639" y="346"/>
                        <a:pt x="713" y="341"/>
                      </a:cubicBezTo>
                      <a:cubicBezTo>
                        <a:pt x="786" y="335"/>
                        <a:pt x="718" y="313"/>
                        <a:pt x="626" y="319"/>
                      </a:cubicBezTo>
                      <a:cubicBezTo>
                        <a:pt x="589" y="321"/>
                        <a:pt x="551" y="321"/>
                        <a:pt x="515" y="320"/>
                      </a:cubicBezTo>
                      <a:cubicBezTo>
                        <a:pt x="460" y="319"/>
                        <a:pt x="407" y="319"/>
                        <a:pt x="362" y="327"/>
                      </a:cubicBezTo>
                      <a:cubicBezTo>
                        <a:pt x="285" y="341"/>
                        <a:pt x="215" y="338"/>
                        <a:pt x="163" y="338"/>
                      </a:cubicBezTo>
                      <a:cubicBezTo>
                        <a:pt x="111" y="338"/>
                        <a:pt x="16" y="360"/>
                        <a:pt x="19" y="357"/>
                      </a:cubicBezTo>
                      <a:moveTo>
                        <a:pt x="49" y="433"/>
                      </a:moveTo>
                      <a:cubicBezTo>
                        <a:pt x="60" y="433"/>
                        <a:pt x="198" y="414"/>
                        <a:pt x="296" y="411"/>
                      </a:cubicBezTo>
                      <a:cubicBezTo>
                        <a:pt x="394" y="409"/>
                        <a:pt x="452" y="384"/>
                        <a:pt x="536" y="392"/>
                      </a:cubicBezTo>
                      <a:cubicBezTo>
                        <a:pt x="620" y="400"/>
                        <a:pt x="648" y="403"/>
                        <a:pt x="710" y="409"/>
                      </a:cubicBezTo>
                      <a:cubicBezTo>
                        <a:pt x="773" y="414"/>
                        <a:pt x="735" y="406"/>
                        <a:pt x="672" y="420"/>
                      </a:cubicBezTo>
                      <a:cubicBezTo>
                        <a:pt x="609" y="433"/>
                        <a:pt x="520" y="452"/>
                        <a:pt x="547" y="452"/>
                      </a:cubicBezTo>
                      <a:cubicBezTo>
                        <a:pt x="574" y="452"/>
                        <a:pt x="667" y="449"/>
                        <a:pt x="623" y="460"/>
                      </a:cubicBezTo>
                      <a:cubicBezTo>
                        <a:pt x="579" y="471"/>
                        <a:pt x="558" y="485"/>
                        <a:pt x="465" y="485"/>
                      </a:cubicBezTo>
                      <a:cubicBezTo>
                        <a:pt x="373" y="485"/>
                        <a:pt x="253" y="474"/>
                        <a:pt x="340" y="466"/>
                      </a:cubicBezTo>
                      <a:cubicBezTo>
                        <a:pt x="427" y="458"/>
                        <a:pt x="593" y="460"/>
                        <a:pt x="492" y="449"/>
                      </a:cubicBezTo>
                      <a:cubicBezTo>
                        <a:pt x="392" y="439"/>
                        <a:pt x="285" y="439"/>
                        <a:pt x="226" y="441"/>
                      </a:cubicBezTo>
                      <a:cubicBezTo>
                        <a:pt x="166" y="444"/>
                        <a:pt x="46" y="441"/>
                        <a:pt x="49" y="433"/>
                      </a:cubicBezTo>
                      <a:moveTo>
                        <a:pt x="92" y="588"/>
                      </a:moveTo>
                      <a:cubicBezTo>
                        <a:pt x="92" y="588"/>
                        <a:pt x="277" y="588"/>
                        <a:pt x="345" y="583"/>
                      </a:cubicBezTo>
                      <a:cubicBezTo>
                        <a:pt x="413" y="577"/>
                        <a:pt x="419" y="556"/>
                        <a:pt x="495" y="558"/>
                      </a:cubicBezTo>
                      <a:cubicBezTo>
                        <a:pt x="524" y="559"/>
                        <a:pt x="555" y="558"/>
                        <a:pt x="583" y="557"/>
                      </a:cubicBezTo>
                      <a:cubicBezTo>
                        <a:pt x="629" y="556"/>
                        <a:pt x="671" y="554"/>
                        <a:pt x="699" y="561"/>
                      </a:cubicBezTo>
                      <a:cubicBezTo>
                        <a:pt x="746" y="572"/>
                        <a:pt x="784" y="569"/>
                        <a:pt x="702" y="575"/>
                      </a:cubicBezTo>
                      <a:cubicBezTo>
                        <a:pt x="620" y="580"/>
                        <a:pt x="552" y="588"/>
                        <a:pt x="566" y="596"/>
                      </a:cubicBezTo>
                      <a:cubicBezTo>
                        <a:pt x="579" y="605"/>
                        <a:pt x="648" y="613"/>
                        <a:pt x="628" y="626"/>
                      </a:cubicBezTo>
                      <a:cubicBezTo>
                        <a:pt x="609" y="640"/>
                        <a:pt x="615" y="640"/>
                        <a:pt x="514" y="643"/>
                      </a:cubicBezTo>
                      <a:cubicBezTo>
                        <a:pt x="413" y="645"/>
                        <a:pt x="258" y="659"/>
                        <a:pt x="334" y="640"/>
                      </a:cubicBezTo>
                      <a:cubicBezTo>
                        <a:pt x="411" y="621"/>
                        <a:pt x="593" y="607"/>
                        <a:pt x="457" y="607"/>
                      </a:cubicBezTo>
                      <a:cubicBezTo>
                        <a:pt x="321" y="607"/>
                        <a:pt x="117" y="594"/>
                        <a:pt x="92" y="588"/>
                      </a:cubicBezTo>
                      <a:moveTo>
                        <a:pt x="60" y="743"/>
                      </a:moveTo>
                      <a:cubicBezTo>
                        <a:pt x="76" y="743"/>
                        <a:pt x="275" y="743"/>
                        <a:pt x="318" y="741"/>
                      </a:cubicBezTo>
                      <a:cubicBezTo>
                        <a:pt x="362" y="738"/>
                        <a:pt x="392" y="714"/>
                        <a:pt x="479" y="714"/>
                      </a:cubicBezTo>
                      <a:cubicBezTo>
                        <a:pt x="566" y="714"/>
                        <a:pt x="571" y="716"/>
                        <a:pt x="642" y="727"/>
                      </a:cubicBezTo>
                      <a:cubicBezTo>
                        <a:pt x="713" y="738"/>
                        <a:pt x="767" y="733"/>
                        <a:pt x="789" y="733"/>
                      </a:cubicBezTo>
                      <a:cubicBezTo>
                        <a:pt x="811" y="733"/>
                        <a:pt x="789" y="719"/>
                        <a:pt x="705" y="746"/>
                      </a:cubicBezTo>
                      <a:cubicBezTo>
                        <a:pt x="679" y="754"/>
                        <a:pt x="664" y="782"/>
                        <a:pt x="677" y="815"/>
                      </a:cubicBezTo>
                      <a:cubicBezTo>
                        <a:pt x="680" y="824"/>
                        <a:pt x="696" y="827"/>
                        <a:pt x="705" y="837"/>
                      </a:cubicBezTo>
                      <a:cubicBezTo>
                        <a:pt x="716" y="850"/>
                        <a:pt x="729" y="864"/>
                        <a:pt x="736" y="877"/>
                      </a:cubicBezTo>
                      <a:cubicBezTo>
                        <a:pt x="767" y="938"/>
                        <a:pt x="687" y="1010"/>
                        <a:pt x="626" y="1011"/>
                      </a:cubicBezTo>
                      <a:cubicBezTo>
                        <a:pt x="520" y="1012"/>
                        <a:pt x="457" y="1013"/>
                        <a:pt x="372" y="1014"/>
                      </a:cubicBezTo>
                      <a:cubicBezTo>
                        <a:pt x="366" y="1014"/>
                        <a:pt x="280" y="951"/>
                        <a:pt x="306" y="891"/>
                      </a:cubicBezTo>
                      <a:cubicBezTo>
                        <a:pt x="312" y="876"/>
                        <a:pt x="325" y="853"/>
                        <a:pt x="336" y="840"/>
                      </a:cubicBezTo>
                      <a:cubicBezTo>
                        <a:pt x="344" y="830"/>
                        <a:pt x="350" y="830"/>
                        <a:pt x="354" y="821"/>
                      </a:cubicBezTo>
                      <a:cubicBezTo>
                        <a:pt x="365" y="792"/>
                        <a:pt x="353" y="769"/>
                        <a:pt x="348" y="768"/>
                      </a:cubicBezTo>
                      <a:cubicBezTo>
                        <a:pt x="261" y="754"/>
                        <a:pt x="54" y="746"/>
                        <a:pt x="60" y="743"/>
                      </a:cubicBezTo>
                    </a:path>
                  </a:pathLst>
                </a:custGeom>
                <a:solidFill>
                  <a:srgbClr val="6464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0" name="Freeform 14"/>
                <p:cNvSpPr>
                  <a:spLocks/>
                </p:cNvSpPr>
                <p:nvPr/>
              </p:nvSpPr>
              <p:spPr bwMode="gray">
                <a:xfrm>
                  <a:off x="-4810125" y="8204200"/>
                  <a:ext cx="1992313" cy="285750"/>
                </a:xfrm>
                <a:custGeom>
                  <a:avLst/>
                  <a:gdLst/>
                  <a:ahLst/>
                  <a:cxnLst>
                    <a:cxn ang="0">
                      <a:pos x="101" y="13"/>
                    </a:cxn>
                    <a:cxn ang="0">
                      <a:pos x="311" y="16"/>
                    </a:cxn>
                    <a:cxn ang="0">
                      <a:pos x="330" y="51"/>
                    </a:cxn>
                    <a:cxn ang="0">
                      <a:pos x="0" y="76"/>
                    </a:cxn>
                    <a:cxn ang="0">
                      <a:pos x="153" y="49"/>
                    </a:cxn>
                    <a:cxn ang="0">
                      <a:pos x="101" y="13"/>
                    </a:cxn>
                  </a:cxnLst>
                  <a:rect l="0" t="0" r="r" b="b"/>
                  <a:pathLst>
                    <a:path w="531" h="76">
                      <a:moveTo>
                        <a:pt x="101" y="13"/>
                      </a:moveTo>
                      <a:cubicBezTo>
                        <a:pt x="101" y="13"/>
                        <a:pt x="207" y="0"/>
                        <a:pt x="311" y="16"/>
                      </a:cubicBezTo>
                      <a:cubicBezTo>
                        <a:pt x="414" y="32"/>
                        <a:pt x="531" y="38"/>
                        <a:pt x="330" y="51"/>
                      </a:cubicBezTo>
                      <a:cubicBezTo>
                        <a:pt x="128" y="65"/>
                        <a:pt x="0" y="76"/>
                        <a:pt x="0" y="76"/>
                      </a:cubicBezTo>
                      <a:cubicBezTo>
                        <a:pt x="0" y="76"/>
                        <a:pt x="90" y="76"/>
                        <a:pt x="153" y="49"/>
                      </a:cubicBezTo>
                      <a:cubicBezTo>
                        <a:pt x="215" y="21"/>
                        <a:pt x="106" y="21"/>
                        <a:pt x="101" y="13"/>
                      </a:cubicBezTo>
                      <a:close/>
                    </a:path>
                  </a:pathLst>
                </a:custGeom>
                <a:solidFill>
                  <a:srgbClr val="5B5A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1" name="Freeform 15"/>
                <p:cNvSpPr>
                  <a:spLocks noEditPoints="1"/>
                </p:cNvSpPr>
                <p:nvPr/>
              </p:nvSpPr>
              <p:spPr bwMode="gray">
                <a:xfrm>
                  <a:off x="-6638925" y="7585075"/>
                  <a:ext cx="2698750" cy="1560513"/>
                </a:xfrm>
                <a:custGeom>
                  <a:avLst/>
                  <a:gdLst/>
                  <a:ahLst/>
                  <a:cxnLst>
                    <a:cxn ang="0">
                      <a:pos x="7" y="3"/>
                    </a:cxn>
                    <a:cxn ang="0">
                      <a:pos x="304" y="11"/>
                    </a:cxn>
                    <a:cxn ang="0">
                      <a:pos x="498" y="50"/>
                    </a:cxn>
                    <a:cxn ang="0">
                      <a:pos x="27" y="93"/>
                    </a:cxn>
                    <a:cxn ang="0">
                      <a:pos x="7" y="3"/>
                    </a:cxn>
                    <a:cxn ang="0">
                      <a:pos x="0" y="187"/>
                    </a:cxn>
                    <a:cxn ang="0">
                      <a:pos x="327" y="187"/>
                    </a:cxn>
                    <a:cxn ang="0">
                      <a:pos x="424" y="229"/>
                    </a:cxn>
                    <a:cxn ang="0">
                      <a:pos x="19" y="265"/>
                    </a:cxn>
                    <a:cxn ang="0">
                      <a:pos x="0" y="187"/>
                    </a:cxn>
                    <a:cxn ang="0">
                      <a:pos x="7" y="339"/>
                    </a:cxn>
                    <a:cxn ang="0">
                      <a:pos x="280" y="362"/>
                    </a:cxn>
                    <a:cxn ang="0">
                      <a:pos x="526" y="358"/>
                    </a:cxn>
                    <a:cxn ang="0">
                      <a:pos x="288" y="413"/>
                    </a:cxn>
                    <a:cxn ang="0">
                      <a:pos x="7" y="413"/>
                    </a:cxn>
                    <a:cxn ang="0">
                      <a:pos x="7" y="339"/>
                    </a:cxn>
                  </a:cxnLst>
                  <a:rect l="0" t="0" r="r" b="b"/>
                  <a:pathLst>
                    <a:path w="720" h="416">
                      <a:moveTo>
                        <a:pt x="7" y="3"/>
                      </a:moveTo>
                      <a:cubicBezTo>
                        <a:pt x="7" y="3"/>
                        <a:pt x="136" y="0"/>
                        <a:pt x="304" y="11"/>
                      </a:cubicBezTo>
                      <a:cubicBezTo>
                        <a:pt x="471" y="23"/>
                        <a:pt x="720" y="27"/>
                        <a:pt x="498" y="50"/>
                      </a:cubicBezTo>
                      <a:cubicBezTo>
                        <a:pt x="276" y="74"/>
                        <a:pt x="27" y="93"/>
                        <a:pt x="27" y="93"/>
                      </a:cubicBezTo>
                      <a:lnTo>
                        <a:pt x="7" y="3"/>
                      </a:lnTo>
                      <a:close/>
                      <a:moveTo>
                        <a:pt x="0" y="187"/>
                      </a:moveTo>
                      <a:cubicBezTo>
                        <a:pt x="19" y="183"/>
                        <a:pt x="152" y="167"/>
                        <a:pt x="327" y="187"/>
                      </a:cubicBezTo>
                      <a:cubicBezTo>
                        <a:pt x="502" y="206"/>
                        <a:pt x="604" y="222"/>
                        <a:pt x="424" y="229"/>
                      </a:cubicBezTo>
                      <a:cubicBezTo>
                        <a:pt x="245" y="237"/>
                        <a:pt x="19" y="265"/>
                        <a:pt x="19" y="265"/>
                      </a:cubicBezTo>
                      <a:lnTo>
                        <a:pt x="0" y="187"/>
                      </a:lnTo>
                      <a:close/>
                      <a:moveTo>
                        <a:pt x="7" y="339"/>
                      </a:moveTo>
                      <a:cubicBezTo>
                        <a:pt x="7" y="339"/>
                        <a:pt x="116" y="374"/>
                        <a:pt x="280" y="362"/>
                      </a:cubicBezTo>
                      <a:cubicBezTo>
                        <a:pt x="444" y="350"/>
                        <a:pt x="545" y="354"/>
                        <a:pt x="526" y="358"/>
                      </a:cubicBezTo>
                      <a:cubicBezTo>
                        <a:pt x="506" y="362"/>
                        <a:pt x="432" y="416"/>
                        <a:pt x="288" y="413"/>
                      </a:cubicBezTo>
                      <a:cubicBezTo>
                        <a:pt x="144" y="409"/>
                        <a:pt x="7" y="413"/>
                        <a:pt x="7" y="413"/>
                      </a:cubicBezTo>
                      <a:lnTo>
                        <a:pt x="7" y="339"/>
                      </a:lnTo>
                      <a:close/>
                    </a:path>
                  </a:pathLst>
                </a:custGeom>
                <a:solidFill>
                  <a:srgbClr val="938A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2" name="Freeform 16"/>
                <p:cNvSpPr>
                  <a:spLocks noEditPoints="1"/>
                </p:cNvSpPr>
                <p:nvPr/>
              </p:nvSpPr>
              <p:spPr bwMode="gray">
                <a:xfrm>
                  <a:off x="-4816475" y="7612062"/>
                  <a:ext cx="2365375" cy="2012950"/>
                </a:xfrm>
                <a:custGeom>
                  <a:avLst/>
                  <a:gdLst/>
                  <a:ahLst/>
                  <a:cxnLst>
                    <a:cxn ang="0">
                      <a:pos x="119" y="13"/>
                    </a:cxn>
                    <a:cxn ang="0">
                      <a:pos x="313" y="13"/>
                    </a:cxn>
                    <a:cxn ang="0">
                      <a:pos x="370" y="40"/>
                    </a:cxn>
                    <a:cxn ang="0">
                      <a:pos x="76" y="73"/>
                    </a:cxn>
                    <a:cxn ang="0">
                      <a:pos x="117" y="51"/>
                    </a:cxn>
                    <a:cxn ang="0">
                      <a:pos x="138" y="19"/>
                    </a:cxn>
                    <a:cxn ang="0">
                      <a:pos x="119" y="13"/>
                    </a:cxn>
                    <a:cxn ang="0">
                      <a:pos x="122" y="340"/>
                    </a:cxn>
                    <a:cxn ang="0">
                      <a:pos x="313" y="334"/>
                    </a:cxn>
                    <a:cxn ang="0">
                      <a:pos x="454" y="351"/>
                    </a:cxn>
                    <a:cxn ang="0">
                      <a:pos x="117" y="394"/>
                    </a:cxn>
                    <a:cxn ang="0">
                      <a:pos x="152" y="373"/>
                    </a:cxn>
                    <a:cxn ang="0">
                      <a:pos x="122" y="340"/>
                    </a:cxn>
                    <a:cxn ang="0">
                      <a:pos x="167" y="86"/>
                    </a:cxn>
                    <a:cxn ang="0">
                      <a:pos x="382" y="69"/>
                    </a:cxn>
                    <a:cxn ang="0">
                      <a:pos x="268" y="117"/>
                    </a:cxn>
                    <a:cxn ang="0">
                      <a:pos x="167" y="86"/>
                    </a:cxn>
                    <a:cxn ang="0">
                      <a:pos x="150" y="266"/>
                    </a:cxn>
                    <a:cxn ang="0">
                      <a:pos x="303" y="252"/>
                    </a:cxn>
                    <a:cxn ang="0">
                      <a:pos x="469" y="248"/>
                    </a:cxn>
                    <a:cxn ang="0">
                      <a:pos x="303" y="279"/>
                    </a:cxn>
                    <a:cxn ang="0">
                      <a:pos x="150" y="266"/>
                    </a:cxn>
                    <a:cxn ang="0">
                      <a:pos x="141" y="428"/>
                    </a:cxn>
                    <a:cxn ang="0">
                      <a:pos x="272" y="406"/>
                    </a:cxn>
                    <a:cxn ang="0">
                      <a:pos x="456" y="414"/>
                    </a:cxn>
                    <a:cxn ang="0">
                      <a:pos x="347" y="436"/>
                    </a:cxn>
                    <a:cxn ang="0">
                      <a:pos x="141" y="428"/>
                    </a:cxn>
                    <a:cxn ang="0">
                      <a:pos x="216" y="511"/>
                    </a:cxn>
                    <a:cxn ang="0">
                      <a:pos x="325" y="502"/>
                    </a:cxn>
                    <a:cxn ang="0">
                      <a:pos x="338" y="519"/>
                    </a:cxn>
                    <a:cxn ang="0">
                      <a:pos x="268" y="533"/>
                    </a:cxn>
                    <a:cxn ang="0">
                      <a:pos x="216" y="511"/>
                    </a:cxn>
                  </a:cxnLst>
                  <a:rect l="0" t="0" r="r" b="b"/>
                  <a:pathLst>
                    <a:path w="631" h="537">
                      <a:moveTo>
                        <a:pt x="119" y="13"/>
                      </a:moveTo>
                      <a:cubicBezTo>
                        <a:pt x="119" y="13"/>
                        <a:pt x="239" y="0"/>
                        <a:pt x="313" y="13"/>
                      </a:cubicBezTo>
                      <a:cubicBezTo>
                        <a:pt x="386" y="27"/>
                        <a:pt x="484" y="13"/>
                        <a:pt x="370" y="40"/>
                      </a:cubicBezTo>
                      <a:cubicBezTo>
                        <a:pt x="255" y="68"/>
                        <a:pt x="152" y="76"/>
                        <a:pt x="76" y="73"/>
                      </a:cubicBezTo>
                      <a:cubicBezTo>
                        <a:pt x="0" y="70"/>
                        <a:pt x="27" y="70"/>
                        <a:pt x="117" y="51"/>
                      </a:cubicBezTo>
                      <a:cubicBezTo>
                        <a:pt x="206" y="32"/>
                        <a:pt x="168" y="19"/>
                        <a:pt x="138" y="19"/>
                      </a:cubicBezTo>
                      <a:cubicBezTo>
                        <a:pt x="108" y="19"/>
                        <a:pt x="127" y="16"/>
                        <a:pt x="119" y="13"/>
                      </a:cubicBezTo>
                      <a:close/>
                      <a:moveTo>
                        <a:pt x="122" y="340"/>
                      </a:moveTo>
                      <a:cubicBezTo>
                        <a:pt x="122" y="340"/>
                        <a:pt x="209" y="332"/>
                        <a:pt x="313" y="334"/>
                      </a:cubicBezTo>
                      <a:cubicBezTo>
                        <a:pt x="416" y="337"/>
                        <a:pt x="631" y="321"/>
                        <a:pt x="454" y="351"/>
                      </a:cubicBezTo>
                      <a:cubicBezTo>
                        <a:pt x="277" y="381"/>
                        <a:pt x="176" y="386"/>
                        <a:pt x="117" y="394"/>
                      </a:cubicBezTo>
                      <a:cubicBezTo>
                        <a:pt x="57" y="403"/>
                        <a:pt x="84" y="397"/>
                        <a:pt x="152" y="373"/>
                      </a:cubicBezTo>
                      <a:cubicBezTo>
                        <a:pt x="220" y="348"/>
                        <a:pt x="122" y="348"/>
                        <a:pt x="122" y="340"/>
                      </a:cubicBezTo>
                      <a:close/>
                      <a:moveTo>
                        <a:pt x="167" y="86"/>
                      </a:moveTo>
                      <a:cubicBezTo>
                        <a:pt x="198" y="86"/>
                        <a:pt x="294" y="60"/>
                        <a:pt x="382" y="69"/>
                      </a:cubicBezTo>
                      <a:cubicBezTo>
                        <a:pt x="469" y="77"/>
                        <a:pt x="369" y="112"/>
                        <a:pt x="268" y="117"/>
                      </a:cubicBezTo>
                      <a:cubicBezTo>
                        <a:pt x="167" y="121"/>
                        <a:pt x="172" y="91"/>
                        <a:pt x="167" y="86"/>
                      </a:cubicBezTo>
                      <a:close/>
                      <a:moveTo>
                        <a:pt x="150" y="266"/>
                      </a:moveTo>
                      <a:cubicBezTo>
                        <a:pt x="176" y="266"/>
                        <a:pt x="216" y="257"/>
                        <a:pt x="303" y="252"/>
                      </a:cubicBezTo>
                      <a:cubicBezTo>
                        <a:pt x="391" y="248"/>
                        <a:pt x="469" y="248"/>
                        <a:pt x="469" y="248"/>
                      </a:cubicBezTo>
                      <a:cubicBezTo>
                        <a:pt x="469" y="248"/>
                        <a:pt x="399" y="274"/>
                        <a:pt x="303" y="279"/>
                      </a:cubicBezTo>
                      <a:cubicBezTo>
                        <a:pt x="207" y="283"/>
                        <a:pt x="159" y="266"/>
                        <a:pt x="150" y="266"/>
                      </a:cubicBezTo>
                      <a:close/>
                      <a:moveTo>
                        <a:pt x="141" y="428"/>
                      </a:moveTo>
                      <a:cubicBezTo>
                        <a:pt x="159" y="428"/>
                        <a:pt x="150" y="410"/>
                        <a:pt x="272" y="406"/>
                      </a:cubicBezTo>
                      <a:cubicBezTo>
                        <a:pt x="395" y="401"/>
                        <a:pt x="456" y="414"/>
                        <a:pt x="456" y="414"/>
                      </a:cubicBezTo>
                      <a:cubicBezTo>
                        <a:pt x="456" y="414"/>
                        <a:pt x="487" y="419"/>
                        <a:pt x="347" y="436"/>
                      </a:cubicBezTo>
                      <a:cubicBezTo>
                        <a:pt x="207" y="454"/>
                        <a:pt x="145" y="423"/>
                        <a:pt x="141" y="428"/>
                      </a:cubicBezTo>
                      <a:close/>
                      <a:moveTo>
                        <a:pt x="216" y="511"/>
                      </a:moveTo>
                      <a:cubicBezTo>
                        <a:pt x="242" y="511"/>
                        <a:pt x="255" y="502"/>
                        <a:pt x="325" y="502"/>
                      </a:cubicBezTo>
                      <a:cubicBezTo>
                        <a:pt x="395" y="502"/>
                        <a:pt x="338" y="519"/>
                        <a:pt x="338" y="519"/>
                      </a:cubicBezTo>
                      <a:cubicBezTo>
                        <a:pt x="338" y="519"/>
                        <a:pt x="329" y="528"/>
                        <a:pt x="268" y="533"/>
                      </a:cubicBezTo>
                      <a:cubicBezTo>
                        <a:pt x="207" y="537"/>
                        <a:pt x="224" y="519"/>
                        <a:pt x="216" y="511"/>
                      </a:cubicBezTo>
                      <a:close/>
                    </a:path>
                  </a:pathLst>
                </a:custGeom>
                <a:solidFill>
                  <a:srgbClr val="F3F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3" name="Freeform 17"/>
                <p:cNvSpPr>
                  <a:spLocks noEditPoints="1"/>
                </p:cNvSpPr>
                <p:nvPr/>
              </p:nvSpPr>
              <p:spPr bwMode="gray">
                <a:xfrm>
                  <a:off x="-6561138" y="9742487"/>
                  <a:ext cx="3967163" cy="77788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21"/>
                    </a:cxn>
                    <a:cxn ang="0">
                      <a:pos x="5" y="21"/>
                    </a:cxn>
                    <a:cxn ang="0">
                      <a:pos x="4" y="19"/>
                    </a:cxn>
                    <a:cxn ang="0">
                      <a:pos x="0" y="10"/>
                    </a:cxn>
                    <a:cxn ang="0">
                      <a:pos x="1058" y="0"/>
                    </a:cxn>
                    <a:cxn ang="0">
                      <a:pos x="1056" y="2"/>
                    </a:cxn>
                    <a:cxn ang="0">
                      <a:pos x="1058" y="2"/>
                    </a:cxn>
                    <a:cxn ang="0">
                      <a:pos x="1058" y="0"/>
                    </a:cxn>
                  </a:cxnLst>
                  <a:rect l="0" t="0" r="r" b="b"/>
                  <a:pathLst>
                    <a:path w="1058" h="21">
                      <a:moveTo>
                        <a:pt x="0" y="10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2" y="21"/>
                        <a:pt x="5" y="21"/>
                      </a:cubicBezTo>
                      <a:cubicBezTo>
                        <a:pt x="5" y="21"/>
                        <a:pt x="5" y="20"/>
                        <a:pt x="4" y="19"/>
                      </a:cubicBezTo>
                      <a:cubicBezTo>
                        <a:pt x="3" y="16"/>
                        <a:pt x="1" y="13"/>
                        <a:pt x="0" y="10"/>
                      </a:cubicBezTo>
                      <a:moveTo>
                        <a:pt x="1058" y="0"/>
                      </a:moveTo>
                      <a:cubicBezTo>
                        <a:pt x="1057" y="1"/>
                        <a:pt x="1057" y="2"/>
                        <a:pt x="1056" y="2"/>
                      </a:cubicBezTo>
                      <a:cubicBezTo>
                        <a:pt x="1057" y="2"/>
                        <a:pt x="1058" y="2"/>
                        <a:pt x="1058" y="2"/>
                      </a:cubicBezTo>
                      <a:cubicBezTo>
                        <a:pt x="1058" y="0"/>
                        <a:pt x="1058" y="0"/>
                        <a:pt x="1058" y="0"/>
                      </a:cubicBezTo>
                    </a:path>
                  </a:pathLst>
                </a:custGeom>
                <a:solidFill>
                  <a:srgbClr val="F9F7F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4" name="Freeform 18"/>
                <p:cNvSpPr>
                  <a:spLocks noEditPoints="1"/>
                </p:cNvSpPr>
                <p:nvPr/>
              </p:nvSpPr>
              <p:spPr bwMode="gray">
                <a:xfrm>
                  <a:off x="-6561138" y="9583737"/>
                  <a:ext cx="3967163" cy="266700"/>
                </a:xfrm>
                <a:custGeom>
                  <a:avLst/>
                  <a:gdLst/>
                  <a:ahLst/>
                  <a:cxnLst>
                    <a:cxn ang="0">
                      <a:pos x="1" y="19"/>
                    </a:cxn>
                    <a:cxn ang="0">
                      <a:pos x="0" y="52"/>
                    </a:cxn>
                    <a:cxn ang="0">
                      <a:pos x="4" y="61"/>
                    </a:cxn>
                    <a:cxn ang="0">
                      <a:pos x="5" y="63"/>
                    </a:cxn>
                    <a:cxn ang="0">
                      <a:pos x="202" y="68"/>
                    </a:cxn>
                    <a:cxn ang="0">
                      <a:pos x="335" y="71"/>
                    </a:cxn>
                    <a:cxn ang="0">
                      <a:pos x="349" y="52"/>
                    </a:cxn>
                    <a:cxn ang="0">
                      <a:pos x="367" y="33"/>
                    </a:cxn>
                    <a:cxn ang="0">
                      <a:pos x="368" y="28"/>
                    </a:cxn>
                    <a:cxn ang="0">
                      <a:pos x="203" y="24"/>
                    </a:cxn>
                    <a:cxn ang="0">
                      <a:pos x="61" y="21"/>
                    </a:cxn>
                    <a:cxn ang="0">
                      <a:pos x="17" y="20"/>
                    </a:cxn>
                    <a:cxn ang="0">
                      <a:pos x="1" y="19"/>
                    </a:cxn>
                    <a:cxn ang="0">
                      <a:pos x="1055" y="0"/>
                    </a:cxn>
                    <a:cxn ang="0">
                      <a:pos x="1051" y="1"/>
                    </a:cxn>
                    <a:cxn ang="0">
                      <a:pos x="821" y="16"/>
                    </a:cxn>
                    <a:cxn ang="0">
                      <a:pos x="688" y="24"/>
                    </a:cxn>
                    <a:cxn ang="0">
                      <a:pos x="690" y="27"/>
                    </a:cxn>
                    <a:cxn ang="0">
                      <a:pos x="718" y="49"/>
                    </a:cxn>
                    <a:cxn ang="0">
                      <a:pos x="732" y="65"/>
                    </a:cxn>
                    <a:cxn ang="0">
                      <a:pos x="1056" y="44"/>
                    </a:cxn>
                    <a:cxn ang="0">
                      <a:pos x="1058" y="42"/>
                    </a:cxn>
                    <a:cxn ang="0">
                      <a:pos x="1055" y="0"/>
                    </a:cxn>
                  </a:cxnLst>
                  <a:rect l="0" t="0" r="r" b="b"/>
                  <a:pathLst>
                    <a:path w="1058" h="71">
                      <a:moveTo>
                        <a:pt x="1" y="19"/>
                      </a:move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1" y="55"/>
                        <a:pt x="3" y="58"/>
                        <a:pt x="4" y="61"/>
                      </a:cubicBezTo>
                      <a:cubicBezTo>
                        <a:pt x="5" y="62"/>
                        <a:pt x="5" y="63"/>
                        <a:pt x="5" y="63"/>
                      </a:cubicBezTo>
                      <a:cubicBezTo>
                        <a:pt x="27" y="64"/>
                        <a:pt x="108" y="66"/>
                        <a:pt x="202" y="68"/>
                      </a:cubicBezTo>
                      <a:cubicBezTo>
                        <a:pt x="245" y="69"/>
                        <a:pt x="291" y="70"/>
                        <a:pt x="335" y="71"/>
                      </a:cubicBezTo>
                      <a:cubicBezTo>
                        <a:pt x="340" y="64"/>
                        <a:pt x="345" y="57"/>
                        <a:pt x="349" y="52"/>
                      </a:cubicBezTo>
                      <a:cubicBezTo>
                        <a:pt x="357" y="42"/>
                        <a:pt x="363" y="42"/>
                        <a:pt x="367" y="33"/>
                      </a:cubicBezTo>
                      <a:cubicBezTo>
                        <a:pt x="367" y="31"/>
                        <a:pt x="368" y="29"/>
                        <a:pt x="368" y="28"/>
                      </a:cubicBezTo>
                      <a:cubicBezTo>
                        <a:pt x="314" y="27"/>
                        <a:pt x="257" y="26"/>
                        <a:pt x="203" y="24"/>
                      </a:cubicBezTo>
                      <a:cubicBezTo>
                        <a:pt x="148" y="23"/>
                        <a:pt x="97" y="22"/>
                        <a:pt x="61" y="21"/>
                      </a:cubicBezTo>
                      <a:cubicBezTo>
                        <a:pt x="42" y="20"/>
                        <a:pt x="27" y="20"/>
                        <a:pt x="17" y="20"/>
                      </a:cubicBezTo>
                      <a:cubicBezTo>
                        <a:pt x="7" y="19"/>
                        <a:pt x="1" y="19"/>
                        <a:pt x="1" y="19"/>
                      </a:cubicBezTo>
                      <a:moveTo>
                        <a:pt x="1055" y="0"/>
                      </a:moveTo>
                      <a:cubicBezTo>
                        <a:pt x="1055" y="0"/>
                        <a:pt x="1054" y="1"/>
                        <a:pt x="1051" y="1"/>
                      </a:cubicBezTo>
                      <a:cubicBezTo>
                        <a:pt x="1029" y="2"/>
                        <a:pt x="931" y="9"/>
                        <a:pt x="821" y="16"/>
                      </a:cubicBezTo>
                      <a:cubicBezTo>
                        <a:pt x="778" y="19"/>
                        <a:pt x="732" y="22"/>
                        <a:pt x="688" y="24"/>
                      </a:cubicBezTo>
                      <a:cubicBezTo>
                        <a:pt x="689" y="25"/>
                        <a:pt x="689" y="26"/>
                        <a:pt x="690" y="27"/>
                      </a:cubicBezTo>
                      <a:cubicBezTo>
                        <a:pt x="693" y="36"/>
                        <a:pt x="709" y="39"/>
                        <a:pt x="718" y="49"/>
                      </a:cubicBezTo>
                      <a:cubicBezTo>
                        <a:pt x="723" y="55"/>
                        <a:pt x="728" y="60"/>
                        <a:pt x="732" y="65"/>
                      </a:cubicBezTo>
                      <a:cubicBezTo>
                        <a:pt x="878" y="58"/>
                        <a:pt x="1033" y="46"/>
                        <a:pt x="1056" y="44"/>
                      </a:cubicBezTo>
                      <a:cubicBezTo>
                        <a:pt x="1057" y="44"/>
                        <a:pt x="1057" y="43"/>
                        <a:pt x="1058" y="42"/>
                      </a:cubicBezTo>
                      <a:cubicBezTo>
                        <a:pt x="1055" y="0"/>
                        <a:pt x="1055" y="0"/>
                        <a:pt x="1055" y="0"/>
                      </a:cubicBezTo>
                    </a:path>
                  </a:pathLst>
                </a:custGeom>
                <a:solidFill>
                  <a:srgbClr val="BCBA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5" name="Freeform 19"/>
                <p:cNvSpPr>
                  <a:spLocks/>
                </p:cNvSpPr>
                <p:nvPr/>
              </p:nvSpPr>
              <p:spPr bwMode="gray">
                <a:xfrm>
                  <a:off x="-5305425" y="9674225"/>
                  <a:ext cx="1489075" cy="184150"/>
                </a:xfrm>
                <a:custGeom>
                  <a:avLst/>
                  <a:gdLst/>
                  <a:ahLst/>
                  <a:cxnLst>
                    <a:cxn ang="0">
                      <a:pos x="353" y="0"/>
                    </a:cxn>
                    <a:cxn ang="0">
                      <a:pos x="320" y="1"/>
                    </a:cxn>
                    <a:cxn ang="0">
                      <a:pos x="184" y="5"/>
                    </a:cxn>
                    <a:cxn ang="0">
                      <a:pos x="184" y="5"/>
                    </a:cxn>
                    <a:cxn ang="0">
                      <a:pos x="33" y="4"/>
                    </a:cxn>
                    <a:cxn ang="0">
                      <a:pos x="32" y="9"/>
                    </a:cxn>
                    <a:cxn ang="0">
                      <a:pos x="14" y="28"/>
                    </a:cxn>
                    <a:cxn ang="0">
                      <a:pos x="0" y="47"/>
                    </a:cxn>
                    <a:cxn ang="0">
                      <a:pos x="184" y="49"/>
                    </a:cxn>
                    <a:cxn ang="0">
                      <a:pos x="333" y="45"/>
                    </a:cxn>
                    <a:cxn ang="0">
                      <a:pos x="397" y="41"/>
                    </a:cxn>
                    <a:cxn ang="0">
                      <a:pos x="383" y="25"/>
                    </a:cxn>
                    <a:cxn ang="0">
                      <a:pos x="355" y="3"/>
                    </a:cxn>
                    <a:cxn ang="0">
                      <a:pos x="353" y="0"/>
                    </a:cxn>
                  </a:cxnLst>
                  <a:rect l="0" t="0" r="r" b="b"/>
                  <a:pathLst>
                    <a:path w="397" h="49">
                      <a:moveTo>
                        <a:pt x="353" y="0"/>
                      </a:moveTo>
                      <a:cubicBezTo>
                        <a:pt x="342" y="0"/>
                        <a:pt x="331" y="1"/>
                        <a:pt x="320" y="1"/>
                      </a:cubicBezTo>
                      <a:cubicBezTo>
                        <a:pt x="267" y="4"/>
                        <a:pt x="219" y="5"/>
                        <a:pt x="184" y="5"/>
                      </a:cubicBezTo>
                      <a:cubicBezTo>
                        <a:pt x="184" y="5"/>
                        <a:pt x="184" y="5"/>
                        <a:pt x="184" y="5"/>
                      </a:cubicBezTo>
                      <a:cubicBezTo>
                        <a:pt x="145" y="5"/>
                        <a:pt x="91" y="5"/>
                        <a:pt x="33" y="4"/>
                      </a:cubicBezTo>
                      <a:cubicBezTo>
                        <a:pt x="33" y="5"/>
                        <a:pt x="32" y="7"/>
                        <a:pt x="32" y="9"/>
                      </a:cubicBezTo>
                      <a:cubicBezTo>
                        <a:pt x="28" y="18"/>
                        <a:pt x="22" y="18"/>
                        <a:pt x="14" y="28"/>
                      </a:cubicBezTo>
                      <a:cubicBezTo>
                        <a:pt x="10" y="33"/>
                        <a:pt x="5" y="40"/>
                        <a:pt x="0" y="47"/>
                      </a:cubicBezTo>
                      <a:cubicBezTo>
                        <a:pt x="71" y="48"/>
                        <a:pt x="137" y="49"/>
                        <a:pt x="184" y="49"/>
                      </a:cubicBezTo>
                      <a:cubicBezTo>
                        <a:pt x="222" y="49"/>
                        <a:pt x="275" y="48"/>
                        <a:pt x="333" y="45"/>
                      </a:cubicBezTo>
                      <a:cubicBezTo>
                        <a:pt x="354" y="44"/>
                        <a:pt x="375" y="43"/>
                        <a:pt x="397" y="41"/>
                      </a:cubicBezTo>
                      <a:cubicBezTo>
                        <a:pt x="393" y="36"/>
                        <a:pt x="388" y="31"/>
                        <a:pt x="383" y="25"/>
                      </a:cubicBezTo>
                      <a:cubicBezTo>
                        <a:pt x="374" y="15"/>
                        <a:pt x="358" y="12"/>
                        <a:pt x="355" y="3"/>
                      </a:cubicBezTo>
                      <a:cubicBezTo>
                        <a:pt x="354" y="2"/>
                        <a:pt x="354" y="1"/>
                        <a:pt x="353" y="0"/>
                      </a:cubicBezTo>
                    </a:path>
                  </a:pathLst>
                </a:custGeom>
                <a:solidFill>
                  <a:srgbClr val="B0AF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6" name="Freeform 22"/>
                <p:cNvSpPr>
                  <a:spLocks/>
                </p:cNvSpPr>
                <p:nvPr/>
              </p:nvSpPr>
              <p:spPr bwMode="gray">
                <a:xfrm>
                  <a:off x="-2619375" y="8102600"/>
                  <a:ext cx="63500" cy="1920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5" y="50"/>
                    </a:cxn>
                    <a:cxn ang="0">
                      <a:pos x="17" y="5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51">
                      <a:moveTo>
                        <a:pt x="2" y="0"/>
                      </a:moveTo>
                      <a:cubicBezTo>
                        <a:pt x="0" y="20"/>
                        <a:pt x="12" y="44"/>
                        <a:pt x="15" y="50"/>
                      </a:cubicBezTo>
                      <a:cubicBezTo>
                        <a:pt x="16" y="50"/>
                        <a:pt x="17" y="51"/>
                        <a:pt x="17" y="5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8F6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7" name="Freeform 23"/>
                <p:cNvSpPr>
                  <a:spLocks/>
                </p:cNvSpPr>
                <p:nvPr/>
              </p:nvSpPr>
              <p:spPr bwMode="gray">
                <a:xfrm>
                  <a:off x="-2770188" y="8054975"/>
                  <a:ext cx="206375" cy="23495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2" y="18"/>
                    </a:cxn>
                    <a:cxn ang="0">
                      <a:pos x="55" y="63"/>
                    </a:cxn>
                    <a:cxn ang="0">
                      <a:pos x="42" y="13"/>
                    </a:cxn>
                    <a:cxn ang="0">
                      <a:pos x="39" y="3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55" h="63">
                      <a:moveTo>
                        <a:pt x="23" y="0"/>
                      </a:moveTo>
                      <a:cubicBezTo>
                        <a:pt x="14" y="0"/>
                        <a:pt x="4" y="3"/>
                        <a:pt x="2" y="18"/>
                      </a:cubicBezTo>
                      <a:cubicBezTo>
                        <a:pt x="0" y="42"/>
                        <a:pt x="44" y="59"/>
                        <a:pt x="55" y="63"/>
                      </a:cubicBezTo>
                      <a:cubicBezTo>
                        <a:pt x="52" y="57"/>
                        <a:pt x="40" y="33"/>
                        <a:pt x="42" y="13"/>
                      </a:cubicBezTo>
                      <a:cubicBezTo>
                        <a:pt x="39" y="3"/>
                        <a:pt x="39" y="3"/>
                        <a:pt x="39" y="3"/>
                      </a:cubicBezTo>
                      <a:cubicBezTo>
                        <a:pt x="39" y="3"/>
                        <a:pt x="31" y="0"/>
                        <a:pt x="23" y="0"/>
                      </a:cubicBezTo>
                    </a:path>
                  </a:pathLst>
                </a:custGeom>
                <a:solidFill>
                  <a:srgbClr val="9896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8" name="Freeform 24"/>
                <p:cNvSpPr>
                  <a:spLocks/>
                </p:cNvSpPr>
                <p:nvPr/>
              </p:nvSpPr>
              <p:spPr bwMode="gray">
                <a:xfrm>
                  <a:off x="-2635250" y="8729662"/>
                  <a:ext cx="34925" cy="12700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9" y="34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9" h="34">
                      <a:moveTo>
                        <a:pt x="1" y="0"/>
                      </a:moveTo>
                      <a:cubicBezTo>
                        <a:pt x="0" y="12"/>
                        <a:pt x="1" y="24"/>
                        <a:pt x="9" y="34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8F6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9" name="Freeform 25"/>
                <p:cNvSpPr>
                  <a:spLocks/>
                </p:cNvSpPr>
                <p:nvPr/>
              </p:nvSpPr>
              <p:spPr bwMode="gray">
                <a:xfrm>
                  <a:off x="-2852738" y="8636000"/>
                  <a:ext cx="255588" cy="231775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8" y="17"/>
                    </a:cxn>
                    <a:cxn ang="0">
                      <a:pos x="68" y="62"/>
                    </a:cxn>
                    <a:cxn ang="0">
                      <a:pos x="67" y="59"/>
                    </a:cxn>
                    <a:cxn ang="0">
                      <a:pos x="59" y="25"/>
                    </a:cxn>
                    <a:cxn ang="0">
                      <a:pos x="54" y="4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68" h="62">
                      <a:moveTo>
                        <a:pt x="34" y="0"/>
                      </a:moveTo>
                      <a:cubicBezTo>
                        <a:pt x="24" y="0"/>
                        <a:pt x="12" y="4"/>
                        <a:pt x="8" y="17"/>
                      </a:cubicBezTo>
                      <a:cubicBezTo>
                        <a:pt x="0" y="44"/>
                        <a:pt x="68" y="62"/>
                        <a:pt x="68" y="62"/>
                      </a:cubicBezTo>
                      <a:cubicBezTo>
                        <a:pt x="67" y="59"/>
                        <a:pt x="67" y="59"/>
                        <a:pt x="67" y="59"/>
                      </a:cubicBezTo>
                      <a:cubicBezTo>
                        <a:pt x="59" y="49"/>
                        <a:pt x="58" y="37"/>
                        <a:pt x="59" y="25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54" y="4"/>
                        <a:pt x="45" y="0"/>
                        <a:pt x="34" y="0"/>
                      </a:cubicBezTo>
                    </a:path>
                  </a:pathLst>
                </a:custGeom>
                <a:solidFill>
                  <a:srgbClr val="9896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0" name="Freeform 26"/>
                <p:cNvSpPr>
                  <a:spLocks/>
                </p:cNvSpPr>
                <p:nvPr/>
              </p:nvSpPr>
              <p:spPr bwMode="gray">
                <a:xfrm>
                  <a:off x="-2638425" y="9359900"/>
                  <a:ext cx="33338" cy="889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" h="24">
                      <a:moveTo>
                        <a:pt x="0" y="0"/>
                      </a:moveTo>
                      <a:cubicBezTo>
                        <a:pt x="1" y="11"/>
                        <a:pt x="2" y="19"/>
                        <a:pt x="9" y="24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8F6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1" name="Freeform 27"/>
                <p:cNvSpPr>
                  <a:spLocks/>
                </p:cNvSpPr>
                <p:nvPr/>
              </p:nvSpPr>
              <p:spPr bwMode="gray">
                <a:xfrm>
                  <a:off x="-2792413" y="9228137"/>
                  <a:ext cx="192088" cy="236538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6" y="17"/>
                    </a:cxn>
                    <a:cxn ang="0">
                      <a:pos x="51" y="63"/>
                    </a:cxn>
                    <a:cxn ang="0">
                      <a:pos x="50" y="59"/>
                    </a:cxn>
                    <a:cxn ang="0">
                      <a:pos x="41" y="35"/>
                    </a:cxn>
                    <a:cxn ang="0">
                      <a:pos x="31" y="5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51" h="63">
                      <a:moveTo>
                        <a:pt x="19" y="0"/>
                      </a:moveTo>
                      <a:cubicBezTo>
                        <a:pt x="14" y="0"/>
                        <a:pt x="8" y="4"/>
                        <a:pt x="6" y="17"/>
                      </a:cubicBezTo>
                      <a:cubicBezTo>
                        <a:pt x="0" y="44"/>
                        <a:pt x="51" y="63"/>
                        <a:pt x="51" y="63"/>
                      </a:cubicBezTo>
                      <a:cubicBezTo>
                        <a:pt x="50" y="59"/>
                        <a:pt x="50" y="59"/>
                        <a:pt x="50" y="59"/>
                      </a:cubicBezTo>
                      <a:cubicBezTo>
                        <a:pt x="43" y="54"/>
                        <a:pt x="42" y="46"/>
                        <a:pt x="41" y="35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1" y="5"/>
                        <a:pt x="25" y="0"/>
                        <a:pt x="19" y="0"/>
                      </a:cubicBezTo>
                    </a:path>
                  </a:pathLst>
                </a:custGeom>
                <a:solidFill>
                  <a:srgbClr val="9896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2" name="Freeform 29"/>
                <p:cNvSpPr>
                  <a:spLocks noEditPoints="1"/>
                </p:cNvSpPr>
                <p:nvPr/>
              </p:nvSpPr>
              <p:spPr bwMode="gray">
                <a:xfrm>
                  <a:off x="-6586538" y="8080375"/>
                  <a:ext cx="3973513" cy="1409700"/>
                </a:xfrm>
                <a:custGeom>
                  <a:avLst/>
                  <a:gdLst/>
                  <a:ahLst/>
                  <a:cxnLst>
                    <a:cxn ang="0">
                      <a:pos x="6" y="42"/>
                    </a:cxn>
                    <a:cxn ang="0">
                      <a:pos x="567" y="6"/>
                    </a:cxn>
                    <a:cxn ang="0">
                      <a:pos x="1037" y="3"/>
                    </a:cxn>
                    <a:cxn ang="0">
                      <a:pos x="700" y="48"/>
                    </a:cxn>
                    <a:cxn ang="0">
                      <a:pos x="6" y="42"/>
                    </a:cxn>
                    <a:cxn ang="0">
                      <a:pos x="33" y="201"/>
                    </a:cxn>
                    <a:cxn ang="0">
                      <a:pos x="519" y="175"/>
                    </a:cxn>
                    <a:cxn ang="0">
                      <a:pos x="1028" y="158"/>
                    </a:cxn>
                    <a:cxn ang="0">
                      <a:pos x="788" y="201"/>
                    </a:cxn>
                    <a:cxn ang="0">
                      <a:pos x="33" y="201"/>
                    </a:cxn>
                    <a:cxn ang="0">
                      <a:pos x="23" y="369"/>
                    </a:cxn>
                    <a:cxn ang="0">
                      <a:pos x="551" y="333"/>
                    </a:cxn>
                    <a:cxn ang="0">
                      <a:pos x="1034" y="314"/>
                    </a:cxn>
                    <a:cxn ang="0">
                      <a:pos x="804" y="350"/>
                    </a:cxn>
                    <a:cxn ang="0">
                      <a:pos x="23" y="369"/>
                    </a:cxn>
                  </a:cxnLst>
                  <a:rect l="0" t="0" r="r" b="b"/>
                  <a:pathLst>
                    <a:path w="1060" h="376">
                      <a:moveTo>
                        <a:pt x="6" y="42"/>
                      </a:moveTo>
                      <a:cubicBezTo>
                        <a:pt x="6" y="42"/>
                        <a:pt x="437" y="6"/>
                        <a:pt x="567" y="6"/>
                      </a:cubicBezTo>
                      <a:cubicBezTo>
                        <a:pt x="697" y="6"/>
                        <a:pt x="1060" y="0"/>
                        <a:pt x="1037" y="3"/>
                      </a:cubicBezTo>
                      <a:cubicBezTo>
                        <a:pt x="1014" y="6"/>
                        <a:pt x="907" y="42"/>
                        <a:pt x="700" y="48"/>
                      </a:cubicBezTo>
                      <a:cubicBezTo>
                        <a:pt x="492" y="55"/>
                        <a:pt x="0" y="51"/>
                        <a:pt x="6" y="42"/>
                      </a:cubicBezTo>
                      <a:close/>
                      <a:moveTo>
                        <a:pt x="33" y="201"/>
                      </a:moveTo>
                      <a:cubicBezTo>
                        <a:pt x="33" y="201"/>
                        <a:pt x="376" y="178"/>
                        <a:pt x="519" y="175"/>
                      </a:cubicBezTo>
                      <a:cubicBezTo>
                        <a:pt x="662" y="171"/>
                        <a:pt x="1028" y="158"/>
                        <a:pt x="1028" y="158"/>
                      </a:cubicBezTo>
                      <a:cubicBezTo>
                        <a:pt x="1028" y="158"/>
                        <a:pt x="976" y="194"/>
                        <a:pt x="788" y="201"/>
                      </a:cubicBezTo>
                      <a:cubicBezTo>
                        <a:pt x="600" y="207"/>
                        <a:pt x="23" y="214"/>
                        <a:pt x="33" y="201"/>
                      </a:cubicBezTo>
                      <a:close/>
                      <a:moveTo>
                        <a:pt x="23" y="369"/>
                      </a:moveTo>
                      <a:cubicBezTo>
                        <a:pt x="23" y="369"/>
                        <a:pt x="412" y="346"/>
                        <a:pt x="551" y="333"/>
                      </a:cubicBezTo>
                      <a:cubicBezTo>
                        <a:pt x="691" y="321"/>
                        <a:pt x="1034" y="314"/>
                        <a:pt x="1034" y="314"/>
                      </a:cubicBezTo>
                      <a:cubicBezTo>
                        <a:pt x="1034" y="314"/>
                        <a:pt x="999" y="324"/>
                        <a:pt x="804" y="350"/>
                      </a:cubicBezTo>
                      <a:cubicBezTo>
                        <a:pt x="610" y="376"/>
                        <a:pt x="13" y="376"/>
                        <a:pt x="23" y="369"/>
                      </a:cubicBezTo>
                      <a:close/>
                    </a:path>
                  </a:pathLst>
                </a:custGeom>
                <a:solidFill>
                  <a:srgbClr val="6462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21" name="Gruppieren 48"/>
              <p:cNvGrpSpPr/>
              <p:nvPr/>
            </p:nvGrpSpPr>
            <p:grpSpPr bwMode="gray">
              <a:xfrm>
                <a:off x="-9602788" y="-5827713"/>
                <a:ext cx="9923463" cy="13492163"/>
                <a:chOff x="-9602788" y="-5827713"/>
                <a:chExt cx="9923463" cy="13492163"/>
              </a:xfrm>
            </p:grpSpPr>
            <p:sp>
              <p:nvSpPr>
                <p:cNvPr id="55" name="Freeform 6"/>
                <p:cNvSpPr>
                  <a:spLocks/>
                </p:cNvSpPr>
                <p:nvPr/>
              </p:nvSpPr>
              <p:spPr bwMode="gray">
                <a:xfrm>
                  <a:off x="-9602788" y="-5827713"/>
                  <a:ext cx="9915525" cy="12495213"/>
                </a:xfrm>
                <a:custGeom>
                  <a:avLst/>
                  <a:gdLst/>
                  <a:ahLst/>
                  <a:cxnLst>
                    <a:cxn ang="0">
                      <a:pos x="1845" y="3319"/>
                    </a:cxn>
                    <a:cxn ang="0">
                      <a:pos x="1919" y="3303"/>
                    </a:cxn>
                    <a:cxn ang="0">
                      <a:pos x="2062" y="3072"/>
                    </a:cxn>
                    <a:cxn ang="0">
                      <a:pos x="2145" y="2584"/>
                    </a:cxn>
                    <a:cxn ang="0">
                      <a:pos x="2644" y="1260"/>
                    </a:cxn>
                    <a:cxn ang="0">
                      <a:pos x="1406" y="8"/>
                    </a:cxn>
                    <a:cxn ang="0">
                      <a:pos x="8" y="1324"/>
                    </a:cxn>
                    <a:cxn ang="0">
                      <a:pos x="436" y="2445"/>
                    </a:cxn>
                    <a:cxn ang="0">
                      <a:pos x="635" y="3117"/>
                    </a:cxn>
                    <a:cxn ang="0">
                      <a:pos x="756" y="3311"/>
                    </a:cxn>
                    <a:cxn ang="0">
                      <a:pos x="1845" y="3319"/>
                    </a:cxn>
                  </a:cxnLst>
                  <a:rect l="0" t="0" r="r" b="b"/>
                  <a:pathLst>
                    <a:path w="2644" h="3332">
                      <a:moveTo>
                        <a:pt x="1845" y="3319"/>
                      </a:moveTo>
                      <a:cubicBezTo>
                        <a:pt x="1845" y="3319"/>
                        <a:pt x="1871" y="3332"/>
                        <a:pt x="1919" y="3303"/>
                      </a:cubicBezTo>
                      <a:cubicBezTo>
                        <a:pt x="1981" y="3266"/>
                        <a:pt x="2060" y="3115"/>
                        <a:pt x="2062" y="3072"/>
                      </a:cubicBezTo>
                      <a:cubicBezTo>
                        <a:pt x="2070" y="2891"/>
                        <a:pt x="2095" y="2707"/>
                        <a:pt x="2145" y="2584"/>
                      </a:cubicBezTo>
                      <a:cubicBezTo>
                        <a:pt x="2259" y="2306"/>
                        <a:pt x="2644" y="1887"/>
                        <a:pt x="2644" y="1260"/>
                      </a:cubicBezTo>
                      <a:cubicBezTo>
                        <a:pt x="2644" y="682"/>
                        <a:pt x="2074" y="13"/>
                        <a:pt x="1406" y="8"/>
                      </a:cubicBezTo>
                      <a:cubicBezTo>
                        <a:pt x="320" y="0"/>
                        <a:pt x="18" y="891"/>
                        <a:pt x="8" y="1324"/>
                      </a:cubicBezTo>
                      <a:cubicBezTo>
                        <a:pt x="0" y="1654"/>
                        <a:pt x="182" y="2014"/>
                        <a:pt x="436" y="2445"/>
                      </a:cubicBezTo>
                      <a:cubicBezTo>
                        <a:pt x="690" y="2877"/>
                        <a:pt x="556" y="2925"/>
                        <a:pt x="635" y="3117"/>
                      </a:cubicBezTo>
                      <a:cubicBezTo>
                        <a:pt x="690" y="3252"/>
                        <a:pt x="756" y="3311"/>
                        <a:pt x="756" y="3311"/>
                      </a:cubicBezTo>
                      <a:lnTo>
                        <a:pt x="1845" y="3319"/>
                      </a:lnTo>
                      <a:close/>
                    </a:path>
                  </a:pathLst>
                </a:custGeom>
                <a:gradFill flip="none" rotWithShape="1">
                  <a:gsLst>
                    <a:gs pos="37000">
                      <a:srgbClr val="FFFFFF">
                        <a:alpha val="0"/>
                      </a:srgbClr>
                    </a:gs>
                    <a:gs pos="97000">
                      <a:srgbClr val="000000">
                        <a:alpha val="42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6" name="Freeform 7"/>
                <p:cNvSpPr>
                  <a:spLocks/>
                </p:cNvSpPr>
                <p:nvPr/>
              </p:nvSpPr>
              <p:spPr bwMode="gray">
                <a:xfrm>
                  <a:off x="-9578975" y="-5805488"/>
                  <a:ext cx="9899650" cy="12438063"/>
                </a:xfrm>
                <a:custGeom>
                  <a:avLst/>
                  <a:gdLst/>
                  <a:ahLst/>
                  <a:cxnLst>
                    <a:cxn ang="0">
                      <a:pos x="1838" y="3314"/>
                    </a:cxn>
                    <a:cxn ang="0">
                      <a:pos x="1914" y="3299"/>
                    </a:cxn>
                    <a:cxn ang="0">
                      <a:pos x="2043" y="3116"/>
                    </a:cxn>
                    <a:cxn ang="0">
                      <a:pos x="2141" y="2579"/>
                    </a:cxn>
                    <a:cxn ang="0">
                      <a:pos x="2640" y="1254"/>
                    </a:cxn>
                    <a:cxn ang="0">
                      <a:pos x="2640" y="1254"/>
                    </a:cxn>
                    <a:cxn ang="0">
                      <a:pos x="2640" y="1254"/>
                    </a:cxn>
                    <a:cxn ang="0">
                      <a:pos x="2640" y="1254"/>
                    </a:cxn>
                    <a:cxn ang="0">
                      <a:pos x="2271" y="412"/>
                    </a:cxn>
                    <a:cxn ang="0">
                      <a:pos x="1385" y="0"/>
                    </a:cxn>
                    <a:cxn ang="0">
                      <a:pos x="1" y="1317"/>
                    </a:cxn>
                    <a:cxn ang="0">
                      <a:pos x="429" y="2440"/>
                    </a:cxn>
                    <a:cxn ang="0">
                      <a:pos x="599" y="2986"/>
                    </a:cxn>
                    <a:cxn ang="0">
                      <a:pos x="749" y="3306"/>
                    </a:cxn>
                    <a:cxn ang="0">
                      <a:pos x="1839" y="3314"/>
                    </a:cxn>
                    <a:cxn ang="0">
                      <a:pos x="1838" y="3314"/>
                    </a:cxn>
                    <a:cxn ang="0">
                      <a:pos x="1839" y="3311"/>
                    </a:cxn>
                    <a:cxn ang="0">
                      <a:pos x="750" y="3305"/>
                    </a:cxn>
                    <a:cxn ang="0">
                      <a:pos x="751" y="3303"/>
                    </a:cxn>
                    <a:cxn ang="0">
                      <a:pos x="602" y="2986"/>
                    </a:cxn>
                    <a:cxn ang="0">
                      <a:pos x="431" y="2439"/>
                    </a:cxn>
                    <a:cxn ang="0">
                      <a:pos x="3" y="1318"/>
                    </a:cxn>
                    <a:cxn ang="0">
                      <a:pos x="1385" y="3"/>
                    </a:cxn>
                    <a:cxn ang="0">
                      <a:pos x="2269" y="414"/>
                    </a:cxn>
                    <a:cxn ang="0">
                      <a:pos x="2638" y="1254"/>
                    </a:cxn>
                    <a:cxn ang="0">
                      <a:pos x="2637" y="1254"/>
                    </a:cxn>
                    <a:cxn ang="0">
                      <a:pos x="2138" y="2578"/>
                    </a:cxn>
                    <a:cxn ang="0">
                      <a:pos x="2040" y="3115"/>
                    </a:cxn>
                    <a:cxn ang="0">
                      <a:pos x="1912" y="3296"/>
                    </a:cxn>
                    <a:cxn ang="0">
                      <a:pos x="1844" y="3313"/>
                    </a:cxn>
                    <a:cxn ang="0">
                      <a:pos x="1840" y="3311"/>
                    </a:cxn>
                    <a:cxn ang="0">
                      <a:pos x="1840" y="3311"/>
                    </a:cxn>
                    <a:cxn ang="0">
                      <a:pos x="1839" y="3311"/>
                    </a:cxn>
                  </a:cxnLst>
                  <a:rect l="0" t="0" r="r" b="b"/>
                  <a:pathLst>
                    <a:path w="2640" h="3317">
                      <a:moveTo>
                        <a:pt x="1839" y="3313"/>
                      </a:moveTo>
                      <a:cubicBezTo>
                        <a:pt x="1838" y="3314"/>
                        <a:pt x="1838" y="3314"/>
                        <a:pt x="1838" y="3314"/>
                      </a:cubicBezTo>
                      <a:cubicBezTo>
                        <a:pt x="1838" y="3314"/>
                        <a:pt x="1845" y="3317"/>
                        <a:pt x="1856" y="3317"/>
                      </a:cubicBezTo>
                      <a:cubicBezTo>
                        <a:pt x="1869" y="3317"/>
                        <a:pt x="1888" y="3313"/>
                        <a:pt x="1914" y="3299"/>
                      </a:cubicBezTo>
                      <a:cubicBezTo>
                        <a:pt x="1945" y="3280"/>
                        <a:pt x="1980" y="3233"/>
                        <a:pt x="2008" y="3185"/>
                      </a:cubicBezTo>
                      <a:cubicBezTo>
                        <a:pt x="2022" y="3161"/>
                        <a:pt x="2034" y="3137"/>
                        <a:pt x="2043" y="3116"/>
                      </a:cubicBezTo>
                      <a:cubicBezTo>
                        <a:pt x="2052" y="3095"/>
                        <a:pt x="2057" y="3077"/>
                        <a:pt x="2058" y="3066"/>
                      </a:cubicBezTo>
                      <a:cubicBezTo>
                        <a:pt x="2066" y="2885"/>
                        <a:pt x="2090" y="2701"/>
                        <a:pt x="2141" y="2579"/>
                      </a:cubicBezTo>
                      <a:cubicBezTo>
                        <a:pt x="2198" y="2440"/>
                        <a:pt x="2322" y="2266"/>
                        <a:pt x="2433" y="2048"/>
                      </a:cubicBezTo>
                      <a:cubicBezTo>
                        <a:pt x="2543" y="1830"/>
                        <a:pt x="2640" y="1568"/>
                        <a:pt x="2640" y="1254"/>
                      </a:cubicBezTo>
                      <a:cubicBezTo>
                        <a:pt x="2640" y="1254"/>
                        <a:pt x="2640" y="1254"/>
                        <a:pt x="2640" y="1254"/>
                      </a:cubicBezTo>
                      <a:cubicBezTo>
                        <a:pt x="2640" y="1254"/>
                        <a:pt x="2640" y="1254"/>
                        <a:pt x="2640" y="1254"/>
                      </a:cubicBezTo>
                      <a:cubicBezTo>
                        <a:pt x="2640" y="1254"/>
                        <a:pt x="2640" y="1254"/>
                        <a:pt x="2640" y="1254"/>
                      </a:cubicBezTo>
                      <a:cubicBezTo>
                        <a:pt x="2640" y="1254"/>
                        <a:pt x="2640" y="1254"/>
                        <a:pt x="2640" y="1254"/>
                      </a:cubicBezTo>
                      <a:cubicBezTo>
                        <a:pt x="2640" y="1254"/>
                        <a:pt x="2640" y="1254"/>
                        <a:pt x="2640" y="1254"/>
                      </a:cubicBezTo>
                      <a:cubicBezTo>
                        <a:pt x="2640" y="1254"/>
                        <a:pt x="2640" y="1254"/>
                        <a:pt x="2640" y="1254"/>
                      </a:cubicBezTo>
                      <a:cubicBezTo>
                        <a:pt x="2640" y="1254"/>
                        <a:pt x="2640" y="1254"/>
                        <a:pt x="2640" y="1254"/>
                      </a:cubicBezTo>
                      <a:cubicBezTo>
                        <a:pt x="2640" y="965"/>
                        <a:pt x="2497" y="653"/>
                        <a:pt x="2271" y="412"/>
                      </a:cubicBezTo>
                      <a:cubicBezTo>
                        <a:pt x="2044" y="172"/>
                        <a:pt x="1735" y="3"/>
                        <a:pt x="1400" y="0"/>
                      </a:cubicBezTo>
                      <a:cubicBezTo>
                        <a:pt x="1395" y="0"/>
                        <a:pt x="1390" y="0"/>
                        <a:pt x="1385" y="0"/>
                      </a:cubicBezTo>
                      <a:cubicBezTo>
                        <a:pt x="848" y="0"/>
                        <a:pt x="504" y="222"/>
                        <a:pt x="294" y="497"/>
                      </a:cubicBezTo>
                      <a:cubicBezTo>
                        <a:pt x="83" y="773"/>
                        <a:pt x="6" y="1102"/>
                        <a:pt x="1" y="1317"/>
                      </a:cubicBezTo>
                      <a:cubicBezTo>
                        <a:pt x="0" y="1324"/>
                        <a:pt x="0" y="1331"/>
                        <a:pt x="0" y="1338"/>
                      </a:cubicBezTo>
                      <a:cubicBezTo>
                        <a:pt x="0" y="1663"/>
                        <a:pt x="180" y="2018"/>
                        <a:pt x="429" y="2440"/>
                      </a:cubicBezTo>
                      <a:cubicBezTo>
                        <a:pt x="556" y="2656"/>
                        <a:pt x="586" y="2775"/>
                        <a:pt x="594" y="2865"/>
                      </a:cubicBezTo>
                      <a:cubicBezTo>
                        <a:pt x="598" y="2910"/>
                        <a:pt x="596" y="2948"/>
                        <a:pt x="599" y="2986"/>
                      </a:cubicBezTo>
                      <a:cubicBezTo>
                        <a:pt x="601" y="3024"/>
                        <a:pt x="608" y="3064"/>
                        <a:pt x="627" y="3112"/>
                      </a:cubicBezTo>
                      <a:cubicBezTo>
                        <a:pt x="683" y="3247"/>
                        <a:pt x="749" y="3306"/>
                        <a:pt x="749" y="3306"/>
                      </a:cubicBezTo>
                      <a:cubicBezTo>
                        <a:pt x="750" y="3306"/>
                        <a:pt x="750" y="3306"/>
                        <a:pt x="750" y="3306"/>
                      </a:cubicBezTo>
                      <a:cubicBezTo>
                        <a:pt x="1839" y="3314"/>
                        <a:pt x="1839" y="3314"/>
                        <a:pt x="1839" y="3314"/>
                      </a:cubicBezTo>
                      <a:cubicBezTo>
                        <a:pt x="1839" y="3313"/>
                        <a:pt x="1839" y="3313"/>
                        <a:pt x="1839" y="3313"/>
                      </a:cubicBezTo>
                      <a:cubicBezTo>
                        <a:pt x="1838" y="3314"/>
                        <a:pt x="1838" y="3314"/>
                        <a:pt x="1838" y="3314"/>
                      </a:cubicBezTo>
                      <a:cubicBezTo>
                        <a:pt x="1839" y="3313"/>
                        <a:pt x="1839" y="3313"/>
                        <a:pt x="1839" y="3313"/>
                      </a:cubicBezTo>
                      <a:cubicBezTo>
                        <a:pt x="1839" y="3311"/>
                        <a:pt x="1839" y="3311"/>
                        <a:pt x="1839" y="3311"/>
                      </a:cubicBezTo>
                      <a:cubicBezTo>
                        <a:pt x="750" y="3303"/>
                        <a:pt x="750" y="3303"/>
                        <a:pt x="750" y="3303"/>
                      </a:cubicBezTo>
                      <a:cubicBezTo>
                        <a:pt x="750" y="3305"/>
                        <a:pt x="750" y="3305"/>
                        <a:pt x="750" y="3305"/>
                      </a:cubicBezTo>
                      <a:cubicBezTo>
                        <a:pt x="751" y="3304"/>
                        <a:pt x="751" y="3304"/>
                        <a:pt x="751" y="3304"/>
                      </a:cubicBezTo>
                      <a:cubicBezTo>
                        <a:pt x="751" y="3304"/>
                        <a:pt x="751" y="3304"/>
                        <a:pt x="751" y="3303"/>
                      </a:cubicBezTo>
                      <a:cubicBezTo>
                        <a:pt x="743" y="3296"/>
                        <a:pt x="682" y="3237"/>
                        <a:pt x="630" y="3111"/>
                      </a:cubicBezTo>
                      <a:cubicBezTo>
                        <a:pt x="611" y="3063"/>
                        <a:pt x="604" y="3024"/>
                        <a:pt x="602" y="2986"/>
                      </a:cubicBezTo>
                      <a:cubicBezTo>
                        <a:pt x="598" y="2929"/>
                        <a:pt x="603" y="2873"/>
                        <a:pt x="585" y="2791"/>
                      </a:cubicBezTo>
                      <a:cubicBezTo>
                        <a:pt x="567" y="2709"/>
                        <a:pt x="527" y="2600"/>
                        <a:pt x="431" y="2439"/>
                      </a:cubicBezTo>
                      <a:cubicBezTo>
                        <a:pt x="183" y="2017"/>
                        <a:pt x="3" y="1662"/>
                        <a:pt x="3" y="1338"/>
                      </a:cubicBezTo>
                      <a:cubicBezTo>
                        <a:pt x="3" y="1331"/>
                        <a:pt x="3" y="1324"/>
                        <a:pt x="3" y="1318"/>
                      </a:cubicBezTo>
                      <a:cubicBezTo>
                        <a:pt x="9" y="1103"/>
                        <a:pt x="86" y="774"/>
                        <a:pt x="296" y="499"/>
                      </a:cubicBezTo>
                      <a:cubicBezTo>
                        <a:pt x="506" y="224"/>
                        <a:pt x="849" y="3"/>
                        <a:pt x="1385" y="3"/>
                      </a:cubicBezTo>
                      <a:cubicBezTo>
                        <a:pt x="1390" y="3"/>
                        <a:pt x="1395" y="3"/>
                        <a:pt x="1400" y="3"/>
                      </a:cubicBezTo>
                      <a:cubicBezTo>
                        <a:pt x="1734" y="6"/>
                        <a:pt x="2043" y="174"/>
                        <a:pt x="2269" y="414"/>
                      </a:cubicBezTo>
                      <a:cubicBezTo>
                        <a:pt x="2494" y="654"/>
                        <a:pt x="2637" y="966"/>
                        <a:pt x="2637" y="1254"/>
                      </a:cubicBezTo>
                      <a:cubicBezTo>
                        <a:pt x="2638" y="1254"/>
                        <a:pt x="2638" y="1254"/>
                        <a:pt x="2638" y="1254"/>
                      </a:cubicBezTo>
                      <a:cubicBezTo>
                        <a:pt x="2637" y="1254"/>
                        <a:pt x="2637" y="1254"/>
                        <a:pt x="2637" y="1254"/>
                      </a:cubicBezTo>
                      <a:cubicBezTo>
                        <a:pt x="2637" y="1254"/>
                        <a:pt x="2637" y="1254"/>
                        <a:pt x="2637" y="1254"/>
                      </a:cubicBezTo>
                      <a:cubicBezTo>
                        <a:pt x="2637" y="1568"/>
                        <a:pt x="2541" y="1829"/>
                        <a:pt x="2430" y="2046"/>
                      </a:cubicBezTo>
                      <a:cubicBezTo>
                        <a:pt x="2320" y="2264"/>
                        <a:pt x="2195" y="2438"/>
                        <a:pt x="2138" y="2578"/>
                      </a:cubicBezTo>
                      <a:cubicBezTo>
                        <a:pt x="2088" y="2700"/>
                        <a:pt x="2063" y="2885"/>
                        <a:pt x="2055" y="3066"/>
                      </a:cubicBezTo>
                      <a:cubicBezTo>
                        <a:pt x="2054" y="3077"/>
                        <a:pt x="2049" y="3094"/>
                        <a:pt x="2040" y="3115"/>
                      </a:cubicBezTo>
                      <a:cubicBezTo>
                        <a:pt x="2027" y="3146"/>
                        <a:pt x="2007" y="3184"/>
                        <a:pt x="1984" y="3219"/>
                      </a:cubicBezTo>
                      <a:cubicBezTo>
                        <a:pt x="1960" y="3253"/>
                        <a:pt x="1935" y="3282"/>
                        <a:pt x="1912" y="3296"/>
                      </a:cubicBezTo>
                      <a:cubicBezTo>
                        <a:pt x="1887" y="3311"/>
                        <a:pt x="1869" y="3314"/>
                        <a:pt x="1856" y="3314"/>
                      </a:cubicBezTo>
                      <a:cubicBezTo>
                        <a:pt x="1851" y="3314"/>
                        <a:pt x="1847" y="3313"/>
                        <a:pt x="1844" y="3313"/>
                      </a:cubicBezTo>
                      <a:cubicBezTo>
                        <a:pt x="1842" y="3312"/>
                        <a:pt x="1841" y="3312"/>
                        <a:pt x="1841" y="3312"/>
                      </a:cubicBezTo>
                      <a:cubicBezTo>
                        <a:pt x="1840" y="3311"/>
                        <a:pt x="1840" y="3311"/>
                        <a:pt x="1840" y="3311"/>
                      </a:cubicBezTo>
                      <a:cubicBezTo>
                        <a:pt x="1840" y="3311"/>
                        <a:pt x="1840" y="3311"/>
                        <a:pt x="1840" y="3311"/>
                      </a:cubicBezTo>
                      <a:cubicBezTo>
                        <a:pt x="1840" y="3311"/>
                        <a:pt x="1840" y="3311"/>
                        <a:pt x="1840" y="3311"/>
                      </a:cubicBezTo>
                      <a:cubicBezTo>
                        <a:pt x="1839" y="3311"/>
                        <a:pt x="1839" y="3311"/>
                        <a:pt x="1839" y="3311"/>
                      </a:cubicBezTo>
                      <a:cubicBezTo>
                        <a:pt x="1839" y="3311"/>
                        <a:pt x="1839" y="3311"/>
                        <a:pt x="1839" y="3311"/>
                      </a:cubicBezTo>
                      <a:lnTo>
                        <a:pt x="1839" y="331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7" name="Freeform 13"/>
                <p:cNvSpPr>
                  <a:spLocks/>
                </p:cNvSpPr>
                <p:nvPr/>
              </p:nvSpPr>
              <p:spPr bwMode="gray">
                <a:xfrm>
                  <a:off x="-4532313" y="6651625"/>
                  <a:ext cx="1376363" cy="855663"/>
                </a:xfrm>
                <a:custGeom>
                  <a:avLst/>
                  <a:gdLst/>
                  <a:ahLst/>
                  <a:cxnLst>
                    <a:cxn ang="0">
                      <a:pos x="5" y="27"/>
                    </a:cxn>
                    <a:cxn ang="0">
                      <a:pos x="269" y="22"/>
                    </a:cxn>
                    <a:cxn ang="0">
                      <a:pos x="359" y="32"/>
                    </a:cxn>
                    <a:cxn ang="0">
                      <a:pos x="345" y="81"/>
                    </a:cxn>
                    <a:cxn ang="0">
                      <a:pos x="362" y="171"/>
                    </a:cxn>
                    <a:cxn ang="0">
                      <a:pos x="128" y="226"/>
                    </a:cxn>
                    <a:cxn ang="0">
                      <a:pos x="71" y="201"/>
                    </a:cxn>
                    <a:cxn ang="0">
                      <a:pos x="141" y="133"/>
                    </a:cxn>
                    <a:cxn ang="0">
                      <a:pos x="111" y="87"/>
                    </a:cxn>
                    <a:cxn ang="0">
                      <a:pos x="128" y="62"/>
                    </a:cxn>
                    <a:cxn ang="0">
                      <a:pos x="5" y="27"/>
                    </a:cxn>
                  </a:cxnLst>
                  <a:rect l="0" t="0" r="r" b="b"/>
                  <a:pathLst>
                    <a:path w="367" h="228">
                      <a:moveTo>
                        <a:pt x="5" y="27"/>
                      </a:moveTo>
                      <a:cubicBezTo>
                        <a:pt x="81" y="27"/>
                        <a:pt x="207" y="0"/>
                        <a:pt x="269" y="22"/>
                      </a:cubicBezTo>
                      <a:cubicBezTo>
                        <a:pt x="332" y="43"/>
                        <a:pt x="351" y="16"/>
                        <a:pt x="359" y="32"/>
                      </a:cubicBezTo>
                      <a:cubicBezTo>
                        <a:pt x="367" y="49"/>
                        <a:pt x="356" y="76"/>
                        <a:pt x="345" y="81"/>
                      </a:cubicBezTo>
                      <a:cubicBezTo>
                        <a:pt x="335" y="87"/>
                        <a:pt x="365" y="136"/>
                        <a:pt x="362" y="171"/>
                      </a:cubicBezTo>
                      <a:cubicBezTo>
                        <a:pt x="359" y="207"/>
                        <a:pt x="234" y="228"/>
                        <a:pt x="128" y="226"/>
                      </a:cubicBezTo>
                      <a:cubicBezTo>
                        <a:pt x="22" y="223"/>
                        <a:pt x="0" y="220"/>
                        <a:pt x="71" y="201"/>
                      </a:cubicBezTo>
                      <a:cubicBezTo>
                        <a:pt x="141" y="182"/>
                        <a:pt x="144" y="166"/>
                        <a:pt x="141" y="133"/>
                      </a:cubicBezTo>
                      <a:cubicBezTo>
                        <a:pt x="139" y="100"/>
                        <a:pt x="109" y="98"/>
                        <a:pt x="111" y="87"/>
                      </a:cubicBezTo>
                      <a:cubicBezTo>
                        <a:pt x="114" y="76"/>
                        <a:pt x="147" y="90"/>
                        <a:pt x="128" y="62"/>
                      </a:cubicBezTo>
                      <a:cubicBezTo>
                        <a:pt x="109" y="35"/>
                        <a:pt x="11" y="27"/>
                        <a:pt x="5" y="27"/>
                      </a:cubicBezTo>
                      <a:close/>
                    </a:path>
                  </a:pathLst>
                </a:custGeom>
                <a:solidFill>
                  <a:srgbClr val="F3F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8" name="Freeform 20"/>
                <p:cNvSpPr>
                  <a:spLocks/>
                </p:cNvSpPr>
                <p:nvPr/>
              </p:nvSpPr>
              <p:spPr bwMode="gray">
                <a:xfrm>
                  <a:off x="-2605088" y="7450137"/>
                  <a:ext cx="38100" cy="192088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6" y="4"/>
                    </a:cxn>
                    <a:cxn ang="0">
                      <a:pos x="6" y="50"/>
                    </a:cxn>
                    <a:cxn ang="0">
                      <a:pos x="10" y="51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10" h="51">
                      <a:moveTo>
                        <a:pt x="8" y="0"/>
                      </a:moveTo>
                      <a:cubicBezTo>
                        <a:pt x="7" y="1"/>
                        <a:pt x="7" y="3"/>
                        <a:pt x="6" y="4"/>
                      </a:cubicBezTo>
                      <a:cubicBezTo>
                        <a:pt x="0" y="26"/>
                        <a:pt x="4" y="44"/>
                        <a:pt x="6" y="50"/>
                      </a:cubicBezTo>
                      <a:cubicBezTo>
                        <a:pt x="9" y="51"/>
                        <a:pt x="10" y="51"/>
                        <a:pt x="10" y="51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solidFill>
                  <a:srgbClr val="F8F6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9" name="Freeform 21"/>
                <p:cNvSpPr>
                  <a:spLocks/>
                </p:cNvSpPr>
                <p:nvPr/>
              </p:nvSpPr>
              <p:spPr bwMode="gray">
                <a:xfrm>
                  <a:off x="-2803525" y="7419975"/>
                  <a:ext cx="236538" cy="217488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0" y="13"/>
                    </a:cxn>
                    <a:cxn ang="0">
                      <a:pos x="59" y="58"/>
                    </a:cxn>
                    <a:cxn ang="0">
                      <a:pos x="59" y="12"/>
                    </a:cxn>
                    <a:cxn ang="0">
                      <a:pos x="61" y="8"/>
                    </a:cxn>
                    <a:cxn ang="0">
                      <a:pos x="61" y="8"/>
                    </a:cxn>
                    <a:cxn ang="0">
                      <a:pos x="56" y="0"/>
                    </a:cxn>
                  </a:cxnLst>
                  <a:rect l="0" t="0" r="r" b="b"/>
                  <a:pathLst>
                    <a:path w="63" h="58">
                      <a:moveTo>
                        <a:pt x="56" y="0"/>
                      </a:moveTo>
                      <a:cubicBezTo>
                        <a:pt x="52" y="0"/>
                        <a:pt x="44" y="3"/>
                        <a:pt x="30" y="13"/>
                      </a:cubicBezTo>
                      <a:cubicBezTo>
                        <a:pt x="0" y="34"/>
                        <a:pt x="46" y="53"/>
                        <a:pt x="59" y="58"/>
                      </a:cubicBezTo>
                      <a:cubicBezTo>
                        <a:pt x="57" y="52"/>
                        <a:pt x="53" y="34"/>
                        <a:pt x="59" y="12"/>
                      </a:cubicBezTo>
                      <a:cubicBezTo>
                        <a:pt x="60" y="11"/>
                        <a:pt x="60" y="9"/>
                        <a:pt x="61" y="8"/>
                      </a:cubicBezTo>
                      <a:cubicBezTo>
                        <a:pt x="61" y="8"/>
                        <a:pt x="61" y="8"/>
                        <a:pt x="61" y="8"/>
                      </a:cubicBezTo>
                      <a:cubicBezTo>
                        <a:pt x="61" y="8"/>
                        <a:pt x="63" y="0"/>
                        <a:pt x="56" y="0"/>
                      </a:cubicBezTo>
                    </a:path>
                  </a:pathLst>
                </a:custGeom>
                <a:solidFill>
                  <a:srgbClr val="9896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gray">
                <a:xfrm>
                  <a:off x="-6586538" y="7435850"/>
                  <a:ext cx="3903663" cy="228600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561" y="9"/>
                    </a:cxn>
                    <a:cxn ang="0">
                      <a:pos x="1041" y="6"/>
                    </a:cxn>
                    <a:cxn ang="0">
                      <a:pos x="577" y="61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041" h="61">
                      <a:moveTo>
                        <a:pt x="0" y="35"/>
                      </a:moveTo>
                      <a:cubicBezTo>
                        <a:pt x="0" y="35"/>
                        <a:pt x="441" y="19"/>
                        <a:pt x="561" y="9"/>
                      </a:cubicBezTo>
                      <a:cubicBezTo>
                        <a:pt x="681" y="0"/>
                        <a:pt x="1041" y="6"/>
                        <a:pt x="1041" y="6"/>
                      </a:cubicBezTo>
                      <a:cubicBezTo>
                        <a:pt x="1041" y="6"/>
                        <a:pt x="736" y="61"/>
                        <a:pt x="577" y="61"/>
                      </a:cubicBezTo>
                      <a:cubicBezTo>
                        <a:pt x="419" y="61"/>
                        <a:pt x="0" y="39"/>
                        <a:pt x="0" y="35"/>
                      </a:cubicBezTo>
                      <a:close/>
                    </a:path>
                  </a:pathLst>
                </a:custGeom>
                <a:solidFill>
                  <a:srgbClr val="5B5A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/>
              </p:nvSpPr>
              <p:spPr bwMode="gray">
                <a:xfrm>
                  <a:off x="-6635750" y="6772275"/>
                  <a:ext cx="4105275" cy="141288"/>
                </a:xfrm>
                <a:custGeom>
                  <a:avLst/>
                  <a:gdLst/>
                  <a:ahLst/>
                  <a:cxnLst>
                    <a:cxn ang="0">
                      <a:pos x="1" y="33"/>
                    </a:cxn>
                    <a:cxn ang="0">
                      <a:pos x="12" y="33"/>
                    </a:cxn>
                    <a:cxn ang="0">
                      <a:pos x="427" y="24"/>
                    </a:cxn>
                    <a:cxn ang="0">
                      <a:pos x="503" y="25"/>
                    </a:cxn>
                    <a:cxn ang="0">
                      <a:pos x="1094" y="38"/>
                    </a:cxn>
                    <a:cxn ang="0">
                      <a:pos x="1095" y="14"/>
                    </a:cxn>
                    <a:cxn ang="0">
                      <a:pos x="1075" y="13"/>
                    </a:cxn>
                    <a:cxn ang="0">
                      <a:pos x="504" y="1"/>
                    </a:cxn>
                    <a:cxn ang="0">
                      <a:pos x="427" y="0"/>
                    </a:cxn>
                    <a:cxn ang="0">
                      <a:pos x="0" y="9"/>
                    </a:cxn>
                    <a:cxn ang="0">
                      <a:pos x="1" y="33"/>
                    </a:cxn>
                  </a:cxnLst>
                  <a:rect l="0" t="0" r="r" b="b"/>
                  <a:pathLst>
                    <a:path w="1095" h="38">
                      <a:moveTo>
                        <a:pt x="1" y="33"/>
                      </a:moveTo>
                      <a:cubicBezTo>
                        <a:pt x="1" y="33"/>
                        <a:pt x="5" y="33"/>
                        <a:pt x="12" y="33"/>
                      </a:cubicBezTo>
                      <a:cubicBezTo>
                        <a:pt x="64" y="31"/>
                        <a:pt x="279" y="24"/>
                        <a:pt x="427" y="24"/>
                      </a:cubicBezTo>
                      <a:cubicBezTo>
                        <a:pt x="456" y="24"/>
                        <a:pt x="482" y="24"/>
                        <a:pt x="503" y="25"/>
                      </a:cubicBezTo>
                      <a:cubicBezTo>
                        <a:pt x="657" y="29"/>
                        <a:pt x="1094" y="38"/>
                        <a:pt x="1094" y="38"/>
                      </a:cubicBezTo>
                      <a:cubicBezTo>
                        <a:pt x="1095" y="14"/>
                        <a:pt x="1095" y="14"/>
                        <a:pt x="1095" y="14"/>
                      </a:cubicBezTo>
                      <a:cubicBezTo>
                        <a:pt x="1095" y="14"/>
                        <a:pt x="1088" y="14"/>
                        <a:pt x="1075" y="13"/>
                      </a:cubicBezTo>
                      <a:cubicBezTo>
                        <a:pt x="990" y="12"/>
                        <a:pt x="638" y="4"/>
                        <a:pt x="504" y="1"/>
                      </a:cubicBezTo>
                      <a:cubicBezTo>
                        <a:pt x="482" y="0"/>
                        <a:pt x="456" y="0"/>
                        <a:pt x="427" y="0"/>
                      </a:cubicBezTo>
                      <a:cubicBezTo>
                        <a:pt x="257" y="0"/>
                        <a:pt x="0" y="9"/>
                        <a:pt x="0" y="9"/>
                      </a:cubicBezTo>
                      <a:lnTo>
                        <a:pt x="1" y="33"/>
                      </a:lnTo>
                      <a:close/>
                    </a:path>
                  </a:pathLst>
                </a:custGeom>
                <a:solidFill>
                  <a:srgbClr val="4B4B4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/>
              </p:nvSpPr>
              <p:spPr bwMode="gray">
                <a:xfrm>
                  <a:off x="-5551488" y="1139825"/>
                  <a:ext cx="1944688" cy="3133725"/>
                </a:xfrm>
                <a:custGeom>
                  <a:avLst/>
                  <a:gdLst/>
                  <a:ahLst/>
                  <a:cxnLst>
                    <a:cxn ang="0">
                      <a:pos x="174" y="23"/>
                    </a:cxn>
                    <a:cxn ang="0">
                      <a:pos x="173" y="381"/>
                    </a:cxn>
                    <a:cxn ang="0">
                      <a:pos x="173" y="410"/>
                    </a:cxn>
                    <a:cxn ang="0">
                      <a:pos x="47" y="480"/>
                    </a:cxn>
                    <a:cxn ang="0">
                      <a:pos x="2" y="575"/>
                    </a:cxn>
                    <a:cxn ang="0">
                      <a:pos x="28" y="831"/>
                    </a:cxn>
                    <a:cxn ang="0">
                      <a:pos x="27" y="836"/>
                    </a:cxn>
                    <a:cxn ang="0">
                      <a:pos x="56" y="802"/>
                    </a:cxn>
                    <a:cxn ang="0">
                      <a:pos x="67" y="673"/>
                    </a:cxn>
                    <a:cxn ang="0">
                      <a:pos x="86" y="519"/>
                    </a:cxn>
                    <a:cxn ang="0">
                      <a:pos x="249" y="485"/>
                    </a:cxn>
                    <a:cxn ang="0">
                      <a:pos x="436" y="587"/>
                    </a:cxn>
                    <a:cxn ang="0">
                      <a:pos x="452" y="791"/>
                    </a:cxn>
                    <a:cxn ang="0">
                      <a:pos x="496" y="826"/>
                    </a:cxn>
                    <a:cxn ang="0">
                      <a:pos x="487" y="771"/>
                    </a:cxn>
                    <a:cxn ang="0">
                      <a:pos x="498" y="482"/>
                    </a:cxn>
                    <a:cxn ang="0">
                      <a:pos x="376" y="464"/>
                    </a:cxn>
                    <a:cxn ang="0">
                      <a:pos x="339" y="414"/>
                    </a:cxn>
                    <a:cxn ang="0">
                      <a:pos x="323" y="1"/>
                    </a:cxn>
                    <a:cxn ang="0">
                      <a:pos x="253" y="404"/>
                    </a:cxn>
                    <a:cxn ang="0">
                      <a:pos x="174" y="23"/>
                    </a:cxn>
                  </a:cxnLst>
                  <a:rect l="0" t="0" r="r" b="b"/>
                  <a:pathLst>
                    <a:path w="519" h="836">
                      <a:moveTo>
                        <a:pt x="174" y="23"/>
                      </a:moveTo>
                      <a:cubicBezTo>
                        <a:pt x="171" y="23"/>
                        <a:pt x="176" y="381"/>
                        <a:pt x="173" y="381"/>
                      </a:cubicBezTo>
                      <a:cubicBezTo>
                        <a:pt x="173" y="388"/>
                        <a:pt x="173" y="406"/>
                        <a:pt x="173" y="410"/>
                      </a:cubicBezTo>
                      <a:cubicBezTo>
                        <a:pt x="173" y="462"/>
                        <a:pt x="65" y="486"/>
                        <a:pt x="47" y="480"/>
                      </a:cubicBezTo>
                      <a:cubicBezTo>
                        <a:pt x="6" y="466"/>
                        <a:pt x="4" y="526"/>
                        <a:pt x="2" y="575"/>
                      </a:cubicBezTo>
                      <a:cubicBezTo>
                        <a:pt x="0" y="644"/>
                        <a:pt x="37" y="804"/>
                        <a:pt x="28" y="831"/>
                      </a:cubicBezTo>
                      <a:cubicBezTo>
                        <a:pt x="28" y="833"/>
                        <a:pt x="27" y="834"/>
                        <a:pt x="27" y="836"/>
                      </a:cubicBezTo>
                      <a:cubicBezTo>
                        <a:pt x="37" y="829"/>
                        <a:pt x="47" y="818"/>
                        <a:pt x="56" y="802"/>
                      </a:cubicBezTo>
                      <a:cubicBezTo>
                        <a:pt x="89" y="739"/>
                        <a:pt x="97" y="750"/>
                        <a:pt x="67" y="673"/>
                      </a:cubicBezTo>
                      <a:cubicBezTo>
                        <a:pt x="37" y="596"/>
                        <a:pt x="9" y="535"/>
                        <a:pt x="86" y="519"/>
                      </a:cubicBezTo>
                      <a:cubicBezTo>
                        <a:pt x="163" y="502"/>
                        <a:pt x="172" y="469"/>
                        <a:pt x="249" y="485"/>
                      </a:cubicBezTo>
                      <a:cubicBezTo>
                        <a:pt x="326" y="502"/>
                        <a:pt x="417" y="494"/>
                        <a:pt x="436" y="587"/>
                      </a:cubicBezTo>
                      <a:cubicBezTo>
                        <a:pt x="455" y="681"/>
                        <a:pt x="425" y="742"/>
                        <a:pt x="452" y="791"/>
                      </a:cubicBezTo>
                      <a:cubicBezTo>
                        <a:pt x="463" y="809"/>
                        <a:pt x="485" y="812"/>
                        <a:pt x="496" y="826"/>
                      </a:cubicBezTo>
                      <a:cubicBezTo>
                        <a:pt x="492" y="806"/>
                        <a:pt x="489" y="788"/>
                        <a:pt x="487" y="771"/>
                      </a:cubicBezTo>
                      <a:cubicBezTo>
                        <a:pt x="481" y="690"/>
                        <a:pt x="519" y="511"/>
                        <a:pt x="498" y="482"/>
                      </a:cubicBezTo>
                      <a:cubicBezTo>
                        <a:pt x="477" y="453"/>
                        <a:pt x="445" y="489"/>
                        <a:pt x="376" y="464"/>
                      </a:cubicBezTo>
                      <a:cubicBezTo>
                        <a:pt x="339" y="450"/>
                        <a:pt x="338" y="439"/>
                        <a:pt x="339" y="414"/>
                      </a:cubicBezTo>
                      <a:cubicBezTo>
                        <a:pt x="334" y="413"/>
                        <a:pt x="344" y="0"/>
                        <a:pt x="323" y="1"/>
                      </a:cubicBezTo>
                      <a:cubicBezTo>
                        <a:pt x="271" y="2"/>
                        <a:pt x="293" y="411"/>
                        <a:pt x="253" y="404"/>
                      </a:cubicBezTo>
                      <a:cubicBezTo>
                        <a:pt x="224" y="400"/>
                        <a:pt x="194" y="23"/>
                        <a:pt x="174" y="23"/>
                      </a:cubicBezTo>
                      <a:close/>
                    </a:path>
                  </a:pathLst>
                </a:custGeom>
                <a:solidFill>
                  <a:srgbClr val="9694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/>
              </p:nvSpPr>
              <p:spPr bwMode="gray">
                <a:xfrm>
                  <a:off x="-5019675" y="3340100"/>
                  <a:ext cx="742950" cy="3262313"/>
                </a:xfrm>
                <a:custGeom>
                  <a:avLst/>
                  <a:gdLst/>
                  <a:ahLst/>
                  <a:cxnLst>
                    <a:cxn ang="0">
                      <a:pos x="94" y="0"/>
                    </a:cxn>
                    <a:cxn ang="0">
                      <a:pos x="21" y="257"/>
                    </a:cxn>
                    <a:cxn ang="0">
                      <a:pos x="28" y="868"/>
                    </a:cxn>
                    <a:cxn ang="0">
                      <a:pos x="186" y="868"/>
                    </a:cxn>
                    <a:cxn ang="0">
                      <a:pos x="181" y="267"/>
                    </a:cxn>
                    <a:cxn ang="0">
                      <a:pos x="98" y="0"/>
                    </a:cxn>
                    <a:cxn ang="0">
                      <a:pos x="94" y="0"/>
                    </a:cxn>
                  </a:cxnLst>
                  <a:rect l="0" t="0" r="r" b="b"/>
                  <a:pathLst>
                    <a:path w="198" h="870">
                      <a:moveTo>
                        <a:pt x="94" y="0"/>
                      </a:moveTo>
                      <a:cubicBezTo>
                        <a:pt x="0" y="3"/>
                        <a:pt x="29" y="160"/>
                        <a:pt x="21" y="257"/>
                      </a:cubicBezTo>
                      <a:cubicBezTo>
                        <a:pt x="14" y="341"/>
                        <a:pt x="23" y="747"/>
                        <a:pt x="28" y="868"/>
                      </a:cubicBezTo>
                      <a:cubicBezTo>
                        <a:pt x="78" y="870"/>
                        <a:pt x="134" y="870"/>
                        <a:pt x="186" y="868"/>
                      </a:cubicBezTo>
                      <a:cubicBezTo>
                        <a:pt x="186" y="758"/>
                        <a:pt x="183" y="343"/>
                        <a:pt x="181" y="267"/>
                      </a:cubicBezTo>
                      <a:cubicBezTo>
                        <a:pt x="178" y="180"/>
                        <a:pt x="198" y="3"/>
                        <a:pt x="98" y="0"/>
                      </a:cubicBezTo>
                      <a:cubicBezTo>
                        <a:pt x="97" y="0"/>
                        <a:pt x="95" y="0"/>
                        <a:pt x="9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AFAFAF"/>
                    </a:gs>
                    <a:gs pos="50000">
                      <a:srgbClr val="FFFFFF"/>
                    </a:gs>
                    <a:gs pos="100000">
                      <a:srgbClr val="AFAFA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/>
              </p:nvSpPr>
              <p:spPr bwMode="gray">
                <a:xfrm>
                  <a:off x="-5540375" y="3603625"/>
                  <a:ext cx="1911350" cy="2976563"/>
                </a:xfrm>
                <a:custGeom>
                  <a:avLst/>
                  <a:gdLst/>
                  <a:ahLst/>
                  <a:cxnLst>
                    <a:cxn ang="0">
                      <a:pos x="214" y="0"/>
                    </a:cxn>
                    <a:cxn ang="0">
                      <a:pos x="180" y="19"/>
                    </a:cxn>
                    <a:cxn ang="0">
                      <a:pos x="113" y="79"/>
                    </a:cxn>
                    <a:cxn ang="0">
                      <a:pos x="31" y="162"/>
                    </a:cxn>
                    <a:cxn ang="0">
                      <a:pos x="27" y="165"/>
                    </a:cxn>
                    <a:cxn ang="0">
                      <a:pos x="26" y="171"/>
                    </a:cxn>
                    <a:cxn ang="0">
                      <a:pos x="26" y="172"/>
                    </a:cxn>
                    <a:cxn ang="0">
                      <a:pos x="25" y="174"/>
                    </a:cxn>
                    <a:cxn ang="0">
                      <a:pos x="21" y="188"/>
                    </a:cxn>
                    <a:cxn ang="0">
                      <a:pos x="20" y="191"/>
                    </a:cxn>
                    <a:cxn ang="0">
                      <a:pos x="15" y="203"/>
                    </a:cxn>
                    <a:cxn ang="0">
                      <a:pos x="13" y="208"/>
                    </a:cxn>
                    <a:cxn ang="0">
                      <a:pos x="12" y="214"/>
                    </a:cxn>
                    <a:cxn ang="0">
                      <a:pos x="11" y="220"/>
                    </a:cxn>
                    <a:cxn ang="0">
                      <a:pos x="10" y="227"/>
                    </a:cxn>
                    <a:cxn ang="0">
                      <a:pos x="9" y="260"/>
                    </a:cxn>
                    <a:cxn ang="0">
                      <a:pos x="8" y="357"/>
                    </a:cxn>
                    <a:cxn ang="0">
                      <a:pos x="21" y="778"/>
                    </a:cxn>
                    <a:cxn ang="0">
                      <a:pos x="22" y="781"/>
                    </a:cxn>
                    <a:cxn ang="0">
                      <a:pos x="67" y="787"/>
                    </a:cxn>
                    <a:cxn ang="0">
                      <a:pos x="199" y="176"/>
                    </a:cxn>
                    <a:cxn ang="0">
                      <a:pos x="334" y="151"/>
                    </a:cxn>
                    <a:cxn ang="0">
                      <a:pos x="458" y="779"/>
                    </a:cxn>
                    <a:cxn ang="0">
                      <a:pos x="462" y="794"/>
                    </a:cxn>
                    <a:cxn ang="0">
                      <a:pos x="508" y="779"/>
                    </a:cxn>
                    <a:cxn ang="0">
                      <a:pos x="508" y="771"/>
                    </a:cxn>
                    <a:cxn ang="0">
                      <a:pos x="510" y="754"/>
                    </a:cxn>
                    <a:cxn ang="0">
                      <a:pos x="503" y="249"/>
                    </a:cxn>
                    <a:cxn ang="0">
                      <a:pos x="496" y="187"/>
                    </a:cxn>
                    <a:cxn ang="0">
                      <a:pos x="491" y="159"/>
                    </a:cxn>
                    <a:cxn ang="0">
                      <a:pos x="491" y="159"/>
                    </a:cxn>
                    <a:cxn ang="0">
                      <a:pos x="392" y="71"/>
                    </a:cxn>
                    <a:cxn ang="0">
                      <a:pos x="314" y="41"/>
                    </a:cxn>
                    <a:cxn ang="0">
                      <a:pos x="214" y="0"/>
                    </a:cxn>
                  </a:cxnLst>
                  <a:rect l="0" t="0" r="r" b="b"/>
                  <a:pathLst>
                    <a:path w="510" h="794">
                      <a:moveTo>
                        <a:pt x="214" y="0"/>
                      </a:moveTo>
                      <a:cubicBezTo>
                        <a:pt x="201" y="1"/>
                        <a:pt x="190" y="6"/>
                        <a:pt x="180" y="19"/>
                      </a:cubicBezTo>
                      <a:cubicBezTo>
                        <a:pt x="149" y="54"/>
                        <a:pt x="141" y="71"/>
                        <a:pt x="113" y="79"/>
                      </a:cubicBezTo>
                      <a:cubicBezTo>
                        <a:pt x="86" y="87"/>
                        <a:pt x="86" y="115"/>
                        <a:pt x="31" y="162"/>
                      </a:cubicBezTo>
                      <a:cubicBezTo>
                        <a:pt x="29" y="163"/>
                        <a:pt x="28" y="164"/>
                        <a:pt x="27" y="165"/>
                      </a:cubicBezTo>
                      <a:cubicBezTo>
                        <a:pt x="27" y="167"/>
                        <a:pt x="26" y="169"/>
                        <a:pt x="26" y="171"/>
                      </a:cubicBezTo>
                      <a:cubicBezTo>
                        <a:pt x="26" y="171"/>
                        <a:pt x="26" y="172"/>
                        <a:pt x="26" y="172"/>
                      </a:cubicBezTo>
                      <a:cubicBezTo>
                        <a:pt x="26" y="173"/>
                        <a:pt x="26" y="174"/>
                        <a:pt x="25" y="174"/>
                      </a:cubicBezTo>
                      <a:cubicBezTo>
                        <a:pt x="24" y="180"/>
                        <a:pt x="22" y="184"/>
                        <a:pt x="21" y="188"/>
                      </a:cubicBezTo>
                      <a:cubicBezTo>
                        <a:pt x="20" y="189"/>
                        <a:pt x="20" y="190"/>
                        <a:pt x="20" y="191"/>
                      </a:cubicBezTo>
                      <a:cubicBezTo>
                        <a:pt x="18" y="196"/>
                        <a:pt x="16" y="200"/>
                        <a:pt x="15" y="203"/>
                      </a:cubicBezTo>
                      <a:cubicBezTo>
                        <a:pt x="14" y="205"/>
                        <a:pt x="14" y="207"/>
                        <a:pt x="13" y="208"/>
                      </a:cubicBezTo>
                      <a:cubicBezTo>
                        <a:pt x="13" y="210"/>
                        <a:pt x="12" y="212"/>
                        <a:pt x="12" y="214"/>
                      </a:cubicBezTo>
                      <a:cubicBezTo>
                        <a:pt x="11" y="215"/>
                        <a:pt x="11" y="217"/>
                        <a:pt x="11" y="220"/>
                      </a:cubicBezTo>
                      <a:cubicBezTo>
                        <a:pt x="10" y="222"/>
                        <a:pt x="10" y="224"/>
                        <a:pt x="10" y="227"/>
                      </a:cubicBezTo>
                      <a:cubicBezTo>
                        <a:pt x="13" y="225"/>
                        <a:pt x="12" y="237"/>
                        <a:pt x="9" y="260"/>
                      </a:cubicBezTo>
                      <a:cubicBezTo>
                        <a:pt x="8" y="281"/>
                        <a:pt x="8" y="311"/>
                        <a:pt x="8" y="357"/>
                      </a:cubicBezTo>
                      <a:cubicBezTo>
                        <a:pt x="8" y="413"/>
                        <a:pt x="0" y="663"/>
                        <a:pt x="21" y="778"/>
                      </a:cubicBezTo>
                      <a:cubicBezTo>
                        <a:pt x="21" y="779"/>
                        <a:pt x="21" y="780"/>
                        <a:pt x="22" y="781"/>
                      </a:cubicBezTo>
                      <a:cubicBezTo>
                        <a:pt x="34" y="788"/>
                        <a:pt x="49" y="791"/>
                        <a:pt x="67" y="787"/>
                      </a:cubicBezTo>
                      <a:cubicBezTo>
                        <a:pt x="114" y="777"/>
                        <a:pt x="14" y="57"/>
                        <a:pt x="199" y="176"/>
                      </a:cubicBezTo>
                      <a:cubicBezTo>
                        <a:pt x="282" y="229"/>
                        <a:pt x="284" y="154"/>
                        <a:pt x="334" y="151"/>
                      </a:cubicBezTo>
                      <a:cubicBezTo>
                        <a:pt x="466" y="142"/>
                        <a:pt x="444" y="644"/>
                        <a:pt x="458" y="779"/>
                      </a:cubicBezTo>
                      <a:cubicBezTo>
                        <a:pt x="458" y="781"/>
                        <a:pt x="459" y="787"/>
                        <a:pt x="462" y="794"/>
                      </a:cubicBezTo>
                      <a:cubicBezTo>
                        <a:pt x="486" y="790"/>
                        <a:pt x="502" y="785"/>
                        <a:pt x="508" y="779"/>
                      </a:cubicBezTo>
                      <a:cubicBezTo>
                        <a:pt x="508" y="776"/>
                        <a:pt x="508" y="773"/>
                        <a:pt x="508" y="771"/>
                      </a:cubicBezTo>
                      <a:cubicBezTo>
                        <a:pt x="509" y="765"/>
                        <a:pt x="509" y="760"/>
                        <a:pt x="510" y="754"/>
                      </a:cubicBezTo>
                      <a:cubicBezTo>
                        <a:pt x="507" y="661"/>
                        <a:pt x="506" y="300"/>
                        <a:pt x="503" y="249"/>
                      </a:cubicBezTo>
                      <a:cubicBezTo>
                        <a:pt x="502" y="226"/>
                        <a:pt x="499" y="206"/>
                        <a:pt x="496" y="187"/>
                      </a:cubicBezTo>
                      <a:cubicBezTo>
                        <a:pt x="494" y="177"/>
                        <a:pt x="493" y="168"/>
                        <a:pt x="491" y="159"/>
                      </a:cubicBezTo>
                      <a:cubicBezTo>
                        <a:pt x="491" y="159"/>
                        <a:pt x="491" y="159"/>
                        <a:pt x="491" y="159"/>
                      </a:cubicBezTo>
                      <a:cubicBezTo>
                        <a:pt x="405" y="85"/>
                        <a:pt x="452" y="96"/>
                        <a:pt x="392" y="71"/>
                      </a:cubicBezTo>
                      <a:cubicBezTo>
                        <a:pt x="331" y="46"/>
                        <a:pt x="383" y="76"/>
                        <a:pt x="314" y="41"/>
                      </a:cubicBezTo>
                      <a:cubicBezTo>
                        <a:pt x="269" y="17"/>
                        <a:pt x="238" y="0"/>
                        <a:pt x="214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5" name="Freeform 41"/>
                <p:cNvSpPr>
                  <a:spLocks/>
                </p:cNvSpPr>
                <p:nvPr/>
              </p:nvSpPr>
              <p:spPr bwMode="gray">
                <a:xfrm>
                  <a:off x="-4205288" y="-1347788"/>
                  <a:ext cx="554038" cy="2306638"/>
                </a:xfrm>
                <a:custGeom>
                  <a:avLst/>
                  <a:gdLst/>
                  <a:ahLst/>
                  <a:cxnLst>
                    <a:cxn ang="0">
                      <a:pos x="4" y="615"/>
                    </a:cxn>
                    <a:cxn ang="0">
                      <a:pos x="57" y="417"/>
                    </a:cxn>
                    <a:cxn ang="0">
                      <a:pos x="108" y="261"/>
                    </a:cxn>
                    <a:cxn ang="0">
                      <a:pos x="133" y="186"/>
                    </a:cxn>
                    <a:cxn ang="0">
                      <a:pos x="144" y="135"/>
                    </a:cxn>
                    <a:cxn ang="0">
                      <a:pos x="144" y="131"/>
                    </a:cxn>
                    <a:cxn ang="0">
                      <a:pos x="133" y="102"/>
                    </a:cxn>
                    <a:cxn ang="0">
                      <a:pos x="125" y="93"/>
                    </a:cxn>
                    <a:cxn ang="0">
                      <a:pos x="115" y="90"/>
                    </a:cxn>
                    <a:cxn ang="0">
                      <a:pos x="104" y="96"/>
                    </a:cxn>
                    <a:cxn ang="0">
                      <a:pos x="96" y="115"/>
                    </a:cxn>
                    <a:cxn ang="0">
                      <a:pos x="96" y="124"/>
                    </a:cxn>
                    <a:cxn ang="0">
                      <a:pos x="106" y="153"/>
                    </a:cxn>
                    <a:cxn ang="0">
                      <a:pos x="127" y="165"/>
                    </a:cxn>
                    <a:cxn ang="0">
                      <a:pos x="141" y="158"/>
                    </a:cxn>
                    <a:cxn ang="0">
                      <a:pos x="147" y="133"/>
                    </a:cxn>
                    <a:cxn ang="0">
                      <a:pos x="148" y="74"/>
                    </a:cxn>
                    <a:cxn ang="0">
                      <a:pos x="147" y="0"/>
                    </a:cxn>
                    <a:cxn ang="0">
                      <a:pos x="143" y="0"/>
                    </a:cxn>
                    <a:cxn ang="0">
                      <a:pos x="144" y="6"/>
                    </a:cxn>
                    <a:cxn ang="0">
                      <a:pos x="144" y="74"/>
                    </a:cxn>
                    <a:cxn ang="0">
                      <a:pos x="143" y="133"/>
                    </a:cxn>
                    <a:cxn ang="0">
                      <a:pos x="138" y="155"/>
                    </a:cxn>
                    <a:cxn ang="0">
                      <a:pos x="127" y="161"/>
                    </a:cxn>
                    <a:cxn ang="0">
                      <a:pos x="109" y="151"/>
                    </a:cxn>
                    <a:cxn ang="0">
                      <a:pos x="100" y="124"/>
                    </a:cxn>
                    <a:cxn ang="0">
                      <a:pos x="100" y="116"/>
                    </a:cxn>
                    <a:cxn ang="0">
                      <a:pos x="107" y="99"/>
                    </a:cxn>
                    <a:cxn ang="0">
                      <a:pos x="115" y="94"/>
                    </a:cxn>
                    <a:cxn ang="0">
                      <a:pos x="123" y="96"/>
                    </a:cxn>
                    <a:cxn ang="0">
                      <a:pos x="140" y="132"/>
                    </a:cxn>
                    <a:cxn ang="0">
                      <a:pos x="140" y="135"/>
                    </a:cxn>
                    <a:cxn ang="0">
                      <a:pos x="129" y="185"/>
                    </a:cxn>
                    <a:cxn ang="0">
                      <a:pos x="53" y="416"/>
                    </a:cxn>
                    <a:cxn ang="0">
                      <a:pos x="19" y="546"/>
                    </a:cxn>
                    <a:cxn ang="0">
                      <a:pos x="5" y="595"/>
                    </a:cxn>
                    <a:cxn ang="0">
                      <a:pos x="0" y="614"/>
                    </a:cxn>
                    <a:cxn ang="0">
                      <a:pos x="4" y="615"/>
                    </a:cxn>
                  </a:cxnLst>
                  <a:rect l="0" t="0" r="r" b="b"/>
                  <a:pathLst>
                    <a:path w="148" h="615">
                      <a:moveTo>
                        <a:pt x="4" y="615"/>
                      </a:moveTo>
                      <a:cubicBezTo>
                        <a:pt x="4" y="615"/>
                        <a:pt x="36" y="501"/>
                        <a:pt x="57" y="417"/>
                      </a:cubicBezTo>
                      <a:cubicBezTo>
                        <a:pt x="68" y="376"/>
                        <a:pt x="89" y="316"/>
                        <a:pt x="108" y="261"/>
                      </a:cubicBezTo>
                      <a:cubicBezTo>
                        <a:pt x="118" y="234"/>
                        <a:pt x="127" y="208"/>
                        <a:pt x="133" y="186"/>
                      </a:cubicBezTo>
                      <a:cubicBezTo>
                        <a:pt x="140" y="164"/>
                        <a:pt x="144" y="146"/>
                        <a:pt x="144" y="135"/>
                      </a:cubicBezTo>
                      <a:cubicBezTo>
                        <a:pt x="144" y="133"/>
                        <a:pt x="144" y="132"/>
                        <a:pt x="144" y="131"/>
                      </a:cubicBezTo>
                      <a:cubicBezTo>
                        <a:pt x="142" y="120"/>
                        <a:pt x="138" y="109"/>
                        <a:pt x="133" y="102"/>
                      </a:cubicBezTo>
                      <a:cubicBezTo>
                        <a:pt x="131" y="98"/>
                        <a:pt x="128" y="95"/>
                        <a:pt x="125" y="93"/>
                      </a:cubicBezTo>
                      <a:cubicBezTo>
                        <a:pt x="122" y="91"/>
                        <a:pt x="119" y="90"/>
                        <a:pt x="115" y="90"/>
                      </a:cubicBezTo>
                      <a:cubicBezTo>
                        <a:pt x="111" y="90"/>
                        <a:pt x="107" y="92"/>
                        <a:pt x="104" y="96"/>
                      </a:cubicBezTo>
                      <a:cubicBezTo>
                        <a:pt x="100" y="100"/>
                        <a:pt x="98" y="107"/>
                        <a:pt x="96" y="115"/>
                      </a:cubicBezTo>
                      <a:cubicBezTo>
                        <a:pt x="96" y="118"/>
                        <a:pt x="96" y="121"/>
                        <a:pt x="96" y="124"/>
                      </a:cubicBezTo>
                      <a:cubicBezTo>
                        <a:pt x="96" y="136"/>
                        <a:pt x="100" y="146"/>
                        <a:pt x="106" y="153"/>
                      </a:cubicBezTo>
                      <a:cubicBezTo>
                        <a:pt x="111" y="161"/>
                        <a:pt x="119" y="165"/>
                        <a:pt x="127" y="165"/>
                      </a:cubicBezTo>
                      <a:cubicBezTo>
                        <a:pt x="132" y="165"/>
                        <a:pt x="137" y="163"/>
                        <a:pt x="141" y="158"/>
                      </a:cubicBezTo>
                      <a:cubicBezTo>
                        <a:pt x="145" y="152"/>
                        <a:pt x="147" y="144"/>
                        <a:pt x="147" y="133"/>
                      </a:cubicBezTo>
                      <a:cubicBezTo>
                        <a:pt x="148" y="115"/>
                        <a:pt x="148" y="94"/>
                        <a:pt x="148" y="74"/>
                      </a:cubicBezTo>
                      <a:cubicBezTo>
                        <a:pt x="148" y="35"/>
                        <a:pt x="147" y="0"/>
                        <a:pt x="147" y="0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43" y="0"/>
                        <a:pt x="144" y="2"/>
                        <a:pt x="144" y="6"/>
                      </a:cubicBezTo>
                      <a:cubicBezTo>
                        <a:pt x="144" y="18"/>
                        <a:pt x="144" y="45"/>
                        <a:pt x="144" y="74"/>
                      </a:cubicBezTo>
                      <a:cubicBezTo>
                        <a:pt x="144" y="94"/>
                        <a:pt x="144" y="115"/>
                        <a:pt x="143" y="133"/>
                      </a:cubicBezTo>
                      <a:cubicBezTo>
                        <a:pt x="143" y="144"/>
                        <a:pt x="141" y="151"/>
                        <a:pt x="138" y="155"/>
                      </a:cubicBezTo>
                      <a:cubicBezTo>
                        <a:pt x="135" y="160"/>
                        <a:pt x="131" y="161"/>
                        <a:pt x="127" y="161"/>
                      </a:cubicBezTo>
                      <a:cubicBezTo>
                        <a:pt x="121" y="161"/>
                        <a:pt x="114" y="158"/>
                        <a:pt x="109" y="151"/>
                      </a:cubicBezTo>
                      <a:cubicBezTo>
                        <a:pt x="103" y="144"/>
                        <a:pt x="100" y="135"/>
                        <a:pt x="100" y="124"/>
                      </a:cubicBezTo>
                      <a:cubicBezTo>
                        <a:pt x="100" y="122"/>
                        <a:pt x="100" y="119"/>
                        <a:pt x="100" y="116"/>
                      </a:cubicBezTo>
                      <a:cubicBezTo>
                        <a:pt x="102" y="108"/>
                        <a:pt x="104" y="102"/>
                        <a:pt x="107" y="99"/>
                      </a:cubicBezTo>
                      <a:cubicBezTo>
                        <a:pt x="110" y="95"/>
                        <a:pt x="112" y="94"/>
                        <a:pt x="115" y="94"/>
                      </a:cubicBezTo>
                      <a:cubicBezTo>
                        <a:pt x="118" y="94"/>
                        <a:pt x="120" y="95"/>
                        <a:pt x="123" y="96"/>
                      </a:cubicBezTo>
                      <a:cubicBezTo>
                        <a:pt x="130" y="102"/>
                        <a:pt x="138" y="115"/>
                        <a:pt x="140" y="132"/>
                      </a:cubicBezTo>
                      <a:cubicBezTo>
                        <a:pt x="140" y="133"/>
                        <a:pt x="140" y="134"/>
                        <a:pt x="140" y="135"/>
                      </a:cubicBezTo>
                      <a:cubicBezTo>
                        <a:pt x="140" y="145"/>
                        <a:pt x="136" y="163"/>
                        <a:pt x="129" y="185"/>
                      </a:cubicBezTo>
                      <a:cubicBezTo>
                        <a:pt x="110" y="250"/>
                        <a:pt x="69" y="354"/>
                        <a:pt x="53" y="416"/>
                      </a:cubicBezTo>
                      <a:cubicBezTo>
                        <a:pt x="42" y="458"/>
                        <a:pt x="29" y="507"/>
                        <a:pt x="19" y="546"/>
                      </a:cubicBezTo>
                      <a:cubicBezTo>
                        <a:pt x="13" y="566"/>
                        <a:pt x="9" y="583"/>
                        <a:pt x="5" y="595"/>
                      </a:cubicBezTo>
                      <a:cubicBezTo>
                        <a:pt x="2" y="607"/>
                        <a:pt x="0" y="614"/>
                        <a:pt x="0" y="614"/>
                      </a:cubicBezTo>
                      <a:lnTo>
                        <a:pt x="4" y="6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6" name="Freeform 42"/>
                <p:cNvSpPr>
                  <a:spLocks/>
                </p:cNvSpPr>
                <p:nvPr/>
              </p:nvSpPr>
              <p:spPr bwMode="gray">
                <a:xfrm>
                  <a:off x="-5705475" y="-1246188"/>
                  <a:ext cx="757238" cy="2295525"/>
                </a:xfrm>
                <a:custGeom>
                  <a:avLst/>
                  <a:gdLst/>
                  <a:ahLst/>
                  <a:cxnLst>
                    <a:cxn ang="0">
                      <a:pos x="202" y="610"/>
                    </a:cxn>
                    <a:cxn ang="0">
                      <a:pos x="183" y="552"/>
                    </a:cxn>
                    <a:cxn ang="0">
                      <a:pos x="157" y="440"/>
                    </a:cxn>
                    <a:cxn ang="0">
                      <a:pos x="90" y="216"/>
                    </a:cxn>
                    <a:cxn ang="0">
                      <a:pos x="45" y="96"/>
                    </a:cxn>
                    <a:cxn ang="0">
                      <a:pos x="40" y="70"/>
                    </a:cxn>
                    <a:cxn ang="0">
                      <a:pos x="42" y="59"/>
                    </a:cxn>
                    <a:cxn ang="0">
                      <a:pos x="44" y="56"/>
                    </a:cxn>
                    <a:cxn ang="0">
                      <a:pos x="46" y="56"/>
                    </a:cxn>
                    <a:cxn ang="0">
                      <a:pos x="56" y="62"/>
                    </a:cxn>
                    <a:cxn ang="0">
                      <a:pos x="68" y="84"/>
                    </a:cxn>
                    <a:cxn ang="0">
                      <a:pos x="75" y="116"/>
                    </a:cxn>
                    <a:cxn ang="0">
                      <a:pos x="72" y="136"/>
                    </a:cxn>
                    <a:cxn ang="0">
                      <a:pos x="68" y="141"/>
                    </a:cxn>
                    <a:cxn ang="0">
                      <a:pos x="64" y="142"/>
                    </a:cxn>
                    <a:cxn ang="0">
                      <a:pos x="55" y="137"/>
                    </a:cxn>
                    <a:cxn ang="0">
                      <a:pos x="45" y="119"/>
                    </a:cxn>
                    <a:cxn ang="0">
                      <a:pos x="16" y="40"/>
                    </a:cxn>
                    <a:cxn ang="0">
                      <a:pos x="7" y="11"/>
                    </a:cxn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41" y="121"/>
                    </a:cxn>
                    <a:cxn ang="0">
                      <a:pos x="52" y="140"/>
                    </a:cxn>
                    <a:cxn ang="0">
                      <a:pos x="64" y="146"/>
                    </a:cxn>
                    <a:cxn ang="0">
                      <a:pos x="70" y="144"/>
                    </a:cxn>
                    <a:cxn ang="0">
                      <a:pos x="77" y="133"/>
                    </a:cxn>
                    <a:cxn ang="0">
                      <a:pos x="79" y="116"/>
                    </a:cxn>
                    <a:cxn ang="0">
                      <a:pos x="72" y="82"/>
                    </a:cxn>
                    <a:cxn ang="0">
                      <a:pos x="59" y="59"/>
                    </a:cxn>
                    <a:cxn ang="0">
                      <a:pos x="46" y="52"/>
                    </a:cxn>
                    <a:cxn ang="0">
                      <a:pos x="42" y="53"/>
                    </a:cxn>
                    <a:cxn ang="0">
                      <a:pos x="37" y="59"/>
                    </a:cxn>
                    <a:cxn ang="0">
                      <a:pos x="36" y="70"/>
                    </a:cxn>
                    <a:cxn ang="0">
                      <a:pos x="41" y="97"/>
                    </a:cxn>
                    <a:cxn ang="0">
                      <a:pos x="86" y="217"/>
                    </a:cxn>
                    <a:cxn ang="0">
                      <a:pos x="153" y="440"/>
                    </a:cxn>
                    <a:cxn ang="0">
                      <a:pos x="179" y="553"/>
                    </a:cxn>
                    <a:cxn ang="0">
                      <a:pos x="198" y="612"/>
                    </a:cxn>
                    <a:cxn ang="0">
                      <a:pos x="202" y="610"/>
                    </a:cxn>
                  </a:cxnLst>
                  <a:rect l="0" t="0" r="r" b="b"/>
                  <a:pathLst>
                    <a:path w="202" h="612">
                      <a:moveTo>
                        <a:pt x="202" y="610"/>
                      </a:moveTo>
                      <a:cubicBezTo>
                        <a:pt x="200" y="605"/>
                        <a:pt x="192" y="583"/>
                        <a:pt x="183" y="552"/>
                      </a:cubicBezTo>
                      <a:cubicBezTo>
                        <a:pt x="174" y="521"/>
                        <a:pt x="164" y="481"/>
                        <a:pt x="157" y="440"/>
                      </a:cubicBezTo>
                      <a:cubicBezTo>
                        <a:pt x="143" y="357"/>
                        <a:pt x="111" y="267"/>
                        <a:pt x="90" y="216"/>
                      </a:cubicBezTo>
                      <a:cubicBezTo>
                        <a:pt x="68" y="164"/>
                        <a:pt x="60" y="143"/>
                        <a:pt x="45" y="96"/>
                      </a:cubicBezTo>
                      <a:cubicBezTo>
                        <a:pt x="41" y="85"/>
                        <a:pt x="40" y="76"/>
                        <a:pt x="40" y="70"/>
                      </a:cubicBezTo>
                      <a:cubicBezTo>
                        <a:pt x="40" y="65"/>
                        <a:pt x="41" y="61"/>
                        <a:pt x="42" y="59"/>
                      </a:cubicBezTo>
                      <a:cubicBezTo>
                        <a:pt x="42" y="58"/>
                        <a:pt x="43" y="57"/>
                        <a:pt x="44" y="56"/>
                      </a:cubicBezTo>
                      <a:cubicBezTo>
                        <a:pt x="45" y="56"/>
                        <a:pt x="45" y="56"/>
                        <a:pt x="46" y="56"/>
                      </a:cubicBezTo>
                      <a:cubicBezTo>
                        <a:pt x="49" y="56"/>
                        <a:pt x="52" y="57"/>
                        <a:pt x="56" y="62"/>
                      </a:cubicBezTo>
                      <a:cubicBezTo>
                        <a:pt x="60" y="66"/>
                        <a:pt x="64" y="74"/>
                        <a:pt x="68" y="84"/>
                      </a:cubicBezTo>
                      <a:cubicBezTo>
                        <a:pt x="73" y="95"/>
                        <a:pt x="75" y="107"/>
                        <a:pt x="75" y="116"/>
                      </a:cubicBezTo>
                      <a:cubicBezTo>
                        <a:pt x="75" y="124"/>
                        <a:pt x="74" y="131"/>
                        <a:pt x="72" y="136"/>
                      </a:cubicBezTo>
                      <a:cubicBezTo>
                        <a:pt x="71" y="138"/>
                        <a:pt x="69" y="140"/>
                        <a:pt x="68" y="141"/>
                      </a:cubicBezTo>
                      <a:cubicBezTo>
                        <a:pt x="66" y="142"/>
                        <a:pt x="65" y="142"/>
                        <a:pt x="64" y="142"/>
                      </a:cubicBezTo>
                      <a:cubicBezTo>
                        <a:pt x="61" y="142"/>
                        <a:pt x="58" y="141"/>
                        <a:pt x="55" y="137"/>
                      </a:cubicBezTo>
                      <a:cubicBezTo>
                        <a:pt x="52" y="134"/>
                        <a:pt x="48" y="128"/>
                        <a:pt x="45" y="119"/>
                      </a:cubicBezTo>
                      <a:cubicBezTo>
                        <a:pt x="34" y="93"/>
                        <a:pt x="24" y="63"/>
                        <a:pt x="16" y="40"/>
                      </a:cubicBezTo>
                      <a:cubicBezTo>
                        <a:pt x="12" y="28"/>
                        <a:pt x="9" y="18"/>
                        <a:pt x="7" y="11"/>
                      </a:cubicBezTo>
                      <a:cubicBezTo>
                        <a:pt x="5" y="4"/>
                        <a:pt x="4" y="0"/>
                        <a:pt x="4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9" y="68"/>
                        <a:pt x="41" y="121"/>
                      </a:cubicBezTo>
                      <a:cubicBezTo>
                        <a:pt x="45" y="130"/>
                        <a:pt x="48" y="136"/>
                        <a:pt x="52" y="140"/>
                      </a:cubicBezTo>
                      <a:cubicBezTo>
                        <a:pt x="56" y="144"/>
                        <a:pt x="60" y="146"/>
                        <a:pt x="64" y="146"/>
                      </a:cubicBezTo>
                      <a:cubicBezTo>
                        <a:pt x="66" y="146"/>
                        <a:pt x="68" y="146"/>
                        <a:pt x="70" y="144"/>
                      </a:cubicBezTo>
                      <a:cubicBezTo>
                        <a:pt x="73" y="142"/>
                        <a:pt x="75" y="138"/>
                        <a:pt x="77" y="133"/>
                      </a:cubicBezTo>
                      <a:cubicBezTo>
                        <a:pt x="79" y="128"/>
                        <a:pt x="79" y="123"/>
                        <a:pt x="79" y="116"/>
                      </a:cubicBezTo>
                      <a:cubicBezTo>
                        <a:pt x="79" y="106"/>
                        <a:pt x="77" y="94"/>
                        <a:pt x="72" y="82"/>
                      </a:cubicBezTo>
                      <a:cubicBezTo>
                        <a:pt x="68" y="72"/>
                        <a:pt x="63" y="64"/>
                        <a:pt x="59" y="59"/>
                      </a:cubicBezTo>
                      <a:cubicBezTo>
                        <a:pt x="55" y="54"/>
                        <a:pt x="51" y="52"/>
                        <a:pt x="46" y="52"/>
                      </a:cubicBezTo>
                      <a:cubicBezTo>
                        <a:pt x="45" y="52"/>
                        <a:pt x="43" y="52"/>
                        <a:pt x="42" y="53"/>
                      </a:cubicBezTo>
                      <a:cubicBezTo>
                        <a:pt x="40" y="54"/>
                        <a:pt x="38" y="57"/>
                        <a:pt x="37" y="59"/>
                      </a:cubicBezTo>
                      <a:cubicBezTo>
                        <a:pt x="36" y="62"/>
                        <a:pt x="36" y="66"/>
                        <a:pt x="36" y="70"/>
                      </a:cubicBezTo>
                      <a:cubicBezTo>
                        <a:pt x="36" y="77"/>
                        <a:pt x="37" y="86"/>
                        <a:pt x="41" y="97"/>
                      </a:cubicBezTo>
                      <a:cubicBezTo>
                        <a:pt x="57" y="144"/>
                        <a:pt x="65" y="166"/>
                        <a:pt x="86" y="217"/>
                      </a:cubicBezTo>
                      <a:cubicBezTo>
                        <a:pt x="108" y="268"/>
                        <a:pt x="139" y="358"/>
                        <a:pt x="153" y="440"/>
                      </a:cubicBezTo>
                      <a:cubicBezTo>
                        <a:pt x="160" y="482"/>
                        <a:pt x="170" y="522"/>
                        <a:pt x="179" y="553"/>
                      </a:cubicBezTo>
                      <a:cubicBezTo>
                        <a:pt x="188" y="585"/>
                        <a:pt x="196" y="607"/>
                        <a:pt x="198" y="612"/>
                      </a:cubicBezTo>
                      <a:cubicBezTo>
                        <a:pt x="202" y="610"/>
                        <a:pt x="202" y="610"/>
                        <a:pt x="202" y="61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7" name="Freeform 34"/>
                <p:cNvSpPr>
                  <a:spLocks/>
                </p:cNvSpPr>
                <p:nvPr/>
              </p:nvSpPr>
              <p:spPr bwMode="gray">
                <a:xfrm>
                  <a:off x="-5300663" y="914400"/>
                  <a:ext cx="1390650" cy="366713"/>
                </a:xfrm>
                <a:custGeom>
                  <a:avLst/>
                  <a:gdLst/>
                  <a:ahLst/>
                  <a:cxnLst>
                    <a:cxn ang="0">
                      <a:pos x="266" y="0"/>
                    </a:cxn>
                    <a:cxn ang="0">
                      <a:pos x="67" y="9"/>
                    </a:cxn>
                    <a:cxn ang="0">
                      <a:pos x="41" y="65"/>
                    </a:cxn>
                    <a:cxn ang="0">
                      <a:pos x="43" y="66"/>
                    </a:cxn>
                    <a:cxn ang="0">
                      <a:pos x="98" y="76"/>
                    </a:cxn>
                    <a:cxn ang="0">
                      <a:pos x="105" y="76"/>
                    </a:cxn>
                    <a:cxn ang="0">
                      <a:pos x="105" y="77"/>
                    </a:cxn>
                    <a:cxn ang="0">
                      <a:pos x="110" y="77"/>
                    </a:cxn>
                    <a:cxn ang="0">
                      <a:pos x="269" y="83"/>
                    </a:cxn>
                    <a:cxn ang="0">
                      <a:pos x="270" y="78"/>
                    </a:cxn>
                    <a:cxn ang="0">
                      <a:pos x="357" y="36"/>
                    </a:cxn>
                    <a:cxn ang="0">
                      <a:pos x="284" y="1"/>
                    </a:cxn>
                    <a:cxn ang="0">
                      <a:pos x="266" y="0"/>
                    </a:cxn>
                  </a:cxnLst>
                  <a:rect l="0" t="0" r="r" b="b"/>
                  <a:pathLst>
                    <a:path w="371" h="98">
                      <a:moveTo>
                        <a:pt x="266" y="0"/>
                      </a:moveTo>
                      <a:cubicBezTo>
                        <a:pt x="216" y="0"/>
                        <a:pt x="109" y="11"/>
                        <a:pt x="67" y="9"/>
                      </a:cubicBezTo>
                      <a:cubicBezTo>
                        <a:pt x="19" y="6"/>
                        <a:pt x="0" y="38"/>
                        <a:pt x="41" y="65"/>
                      </a:cubicBezTo>
                      <a:cubicBezTo>
                        <a:pt x="41" y="65"/>
                        <a:pt x="42" y="66"/>
                        <a:pt x="43" y="66"/>
                      </a:cubicBezTo>
                      <a:cubicBezTo>
                        <a:pt x="61" y="71"/>
                        <a:pt x="80" y="75"/>
                        <a:pt x="98" y="76"/>
                      </a:cubicBezTo>
                      <a:cubicBezTo>
                        <a:pt x="102" y="76"/>
                        <a:pt x="105" y="76"/>
                        <a:pt x="105" y="76"/>
                      </a:cubicBezTo>
                      <a:cubicBezTo>
                        <a:pt x="105" y="77"/>
                        <a:pt x="105" y="77"/>
                        <a:pt x="105" y="77"/>
                      </a:cubicBezTo>
                      <a:cubicBezTo>
                        <a:pt x="107" y="77"/>
                        <a:pt x="108" y="77"/>
                        <a:pt x="110" y="77"/>
                      </a:cubicBezTo>
                      <a:cubicBezTo>
                        <a:pt x="183" y="80"/>
                        <a:pt x="205" y="98"/>
                        <a:pt x="269" y="83"/>
                      </a:cubicBezTo>
                      <a:cubicBezTo>
                        <a:pt x="269" y="81"/>
                        <a:pt x="270" y="79"/>
                        <a:pt x="270" y="78"/>
                      </a:cubicBezTo>
                      <a:cubicBezTo>
                        <a:pt x="289" y="45"/>
                        <a:pt x="334" y="73"/>
                        <a:pt x="357" y="36"/>
                      </a:cubicBezTo>
                      <a:cubicBezTo>
                        <a:pt x="371" y="15"/>
                        <a:pt x="324" y="6"/>
                        <a:pt x="284" y="1"/>
                      </a:cubicBezTo>
                      <a:cubicBezTo>
                        <a:pt x="279" y="1"/>
                        <a:pt x="273" y="0"/>
                        <a:pt x="266" y="0"/>
                      </a:cubicBezTo>
                      <a:close/>
                    </a:path>
                  </a:pathLst>
                </a:custGeom>
                <a:solidFill>
                  <a:srgbClr val="2C2E2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gray">
                <a:xfrm>
                  <a:off x="-5551488" y="903287"/>
                  <a:ext cx="1944688" cy="5729288"/>
                </a:xfrm>
                <a:custGeom>
                  <a:avLst/>
                  <a:gdLst/>
                  <a:ahLst/>
                  <a:cxnLst>
                    <a:cxn ang="0">
                      <a:pos x="24" y="1502"/>
                    </a:cxn>
                    <a:cxn ang="0">
                      <a:pos x="11" y="1064"/>
                    </a:cxn>
                    <a:cxn ang="0">
                      <a:pos x="28" y="884"/>
                    </a:cxn>
                    <a:cxn ang="0">
                      <a:pos x="2" y="630"/>
                    </a:cxn>
                    <a:cxn ang="0">
                      <a:pos x="47" y="537"/>
                    </a:cxn>
                    <a:cxn ang="0">
                      <a:pos x="173" y="468"/>
                    </a:cxn>
                    <a:cxn ang="0">
                      <a:pos x="172" y="78"/>
                    </a:cxn>
                    <a:cxn ang="0">
                      <a:pos x="108" y="67"/>
                    </a:cxn>
                    <a:cxn ang="0">
                      <a:pos x="134" y="12"/>
                    </a:cxn>
                    <a:cxn ang="0">
                      <a:pos x="351" y="4"/>
                    </a:cxn>
                    <a:cxn ang="0">
                      <a:pos x="424" y="39"/>
                    </a:cxn>
                    <a:cxn ang="0">
                      <a:pos x="337" y="80"/>
                    </a:cxn>
                    <a:cxn ang="0">
                      <a:pos x="340" y="440"/>
                    </a:cxn>
                    <a:cxn ang="0">
                      <a:pos x="376" y="520"/>
                    </a:cxn>
                    <a:cxn ang="0">
                      <a:pos x="498" y="538"/>
                    </a:cxn>
                    <a:cxn ang="0">
                      <a:pos x="487" y="824"/>
                    </a:cxn>
                    <a:cxn ang="0">
                      <a:pos x="506" y="958"/>
                    </a:cxn>
                    <a:cxn ang="0">
                      <a:pos x="513" y="1498"/>
                    </a:cxn>
                    <a:cxn ang="0">
                      <a:pos x="24" y="1502"/>
                    </a:cxn>
                  </a:cxnLst>
                  <a:rect l="0" t="0" r="r" b="b"/>
                  <a:pathLst>
                    <a:path w="519" h="1528">
                      <a:moveTo>
                        <a:pt x="24" y="1502"/>
                      </a:moveTo>
                      <a:cubicBezTo>
                        <a:pt x="24" y="1387"/>
                        <a:pt x="11" y="1119"/>
                        <a:pt x="11" y="1064"/>
                      </a:cubicBezTo>
                      <a:cubicBezTo>
                        <a:pt x="11" y="898"/>
                        <a:pt x="11" y="936"/>
                        <a:pt x="28" y="884"/>
                      </a:cubicBezTo>
                      <a:cubicBezTo>
                        <a:pt x="37" y="856"/>
                        <a:pt x="0" y="698"/>
                        <a:pt x="2" y="630"/>
                      </a:cubicBezTo>
                      <a:cubicBezTo>
                        <a:pt x="4" y="582"/>
                        <a:pt x="6" y="522"/>
                        <a:pt x="47" y="537"/>
                      </a:cubicBezTo>
                      <a:cubicBezTo>
                        <a:pt x="65" y="543"/>
                        <a:pt x="173" y="519"/>
                        <a:pt x="173" y="468"/>
                      </a:cubicBezTo>
                      <a:cubicBezTo>
                        <a:pt x="173" y="412"/>
                        <a:pt x="172" y="78"/>
                        <a:pt x="172" y="78"/>
                      </a:cubicBezTo>
                      <a:cubicBezTo>
                        <a:pt x="172" y="78"/>
                        <a:pt x="135" y="85"/>
                        <a:pt x="108" y="67"/>
                      </a:cubicBezTo>
                      <a:cubicBezTo>
                        <a:pt x="67" y="40"/>
                        <a:pt x="86" y="9"/>
                        <a:pt x="134" y="12"/>
                      </a:cubicBezTo>
                      <a:cubicBezTo>
                        <a:pt x="182" y="14"/>
                        <a:pt x="314" y="0"/>
                        <a:pt x="351" y="4"/>
                      </a:cubicBezTo>
                      <a:cubicBezTo>
                        <a:pt x="391" y="9"/>
                        <a:pt x="438" y="18"/>
                        <a:pt x="424" y="39"/>
                      </a:cubicBezTo>
                      <a:cubicBezTo>
                        <a:pt x="401" y="75"/>
                        <a:pt x="356" y="48"/>
                        <a:pt x="337" y="80"/>
                      </a:cubicBezTo>
                      <a:cubicBezTo>
                        <a:pt x="329" y="95"/>
                        <a:pt x="340" y="393"/>
                        <a:pt x="340" y="440"/>
                      </a:cubicBezTo>
                      <a:cubicBezTo>
                        <a:pt x="341" y="489"/>
                        <a:pt x="326" y="502"/>
                        <a:pt x="376" y="520"/>
                      </a:cubicBezTo>
                      <a:cubicBezTo>
                        <a:pt x="445" y="545"/>
                        <a:pt x="477" y="510"/>
                        <a:pt x="498" y="538"/>
                      </a:cubicBezTo>
                      <a:cubicBezTo>
                        <a:pt x="519" y="567"/>
                        <a:pt x="481" y="744"/>
                        <a:pt x="487" y="824"/>
                      </a:cubicBezTo>
                      <a:cubicBezTo>
                        <a:pt x="490" y="860"/>
                        <a:pt x="504" y="903"/>
                        <a:pt x="506" y="958"/>
                      </a:cubicBezTo>
                      <a:cubicBezTo>
                        <a:pt x="509" y="1013"/>
                        <a:pt x="513" y="1468"/>
                        <a:pt x="513" y="1498"/>
                      </a:cubicBezTo>
                      <a:cubicBezTo>
                        <a:pt x="513" y="1528"/>
                        <a:pt x="24" y="1514"/>
                        <a:pt x="24" y="150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50000"/>
                      </a:srgbClr>
                    </a:gs>
                    <a:gs pos="4600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60000"/>
                      </a:srgbClr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9" name="Freeform 37"/>
                <p:cNvSpPr>
                  <a:spLocks/>
                </p:cNvSpPr>
                <p:nvPr/>
              </p:nvSpPr>
              <p:spPr bwMode="gray">
                <a:xfrm>
                  <a:off x="-5548313" y="909637"/>
                  <a:ext cx="1927225" cy="5681663"/>
                </a:xfrm>
                <a:custGeom>
                  <a:avLst/>
                  <a:gdLst/>
                  <a:ahLst/>
                  <a:cxnLst>
                    <a:cxn ang="0">
                      <a:pos x="12" y="1062"/>
                    </a:cxn>
                    <a:cxn ang="0">
                      <a:pos x="19" y="909"/>
                    </a:cxn>
                    <a:cxn ang="0">
                      <a:pos x="16" y="759"/>
                    </a:cxn>
                    <a:cxn ang="0">
                      <a:pos x="9" y="564"/>
                    </a:cxn>
                    <a:cxn ang="0">
                      <a:pos x="46" y="536"/>
                    </a:cxn>
                    <a:cxn ang="0">
                      <a:pos x="159" y="497"/>
                    </a:cxn>
                    <a:cxn ang="0">
                      <a:pos x="173" y="466"/>
                    </a:cxn>
                    <a:cxn ang="0">
                      <a:pos x="173" y="466"/>
                    </a:cxn>
                    <a:cxn ang="0">
                      <a:pos x="173" y="76"/>
                    </a:cxn>
                    <a:cxn ang="0">
                      <a:pos x="170" y="74"/>
                    </a:cxn>
                    <a:cxn ang="0">
                      <a:pos x="86" y="35"/>
                    </a:cxn>
                    <a:cxn ang="0">
                      <a:pos x="133" y="11"/>
                    </a:cxn>
                    <a:cxn ang="0">
                      <a:pos x="350" y="4"/>
                    </a:cxn>
                    <a:cxn ang="0">
                      <a:pos x="424" y="30"/>
                    </a:cxn>
                    <a:cxn ang="0">
                      <a:pos x="365" y="59"/>
                    </a:cxn>
                    <a:cxn ang="0">
                      <a:pos x="334" y="80"/>
                    </a:cxn>
                    <a:cxn ang="0">
                      <a:pos x="338" y="438"/>
                    </a:cxn>
                    <a:cxn ang="0">
                      <a:pos x="343" y="502"/>
                    </a:cxn>
                    <a:cxn ang="0">
                      <a:pos x="472" y="526"/>
                    </a:cxn>
                    <a:cxn ang="0">
                      <a:pos x="501" y="551"/>
                    </a:cxn>
                    <a:cxn ang="0">
                      <a:pos x="485" y="823"/>
                    </a:cxn>
                    <a:cxn ang="0">
                      <a:pos x="510" y="1497"/>
                    </a:cxn>
                    <a:cxn ang="0">
                      <a:pos x="309" y="1512"/>
                    </a:cxn>
                    <a:cxn ang="0">
                      <a:pos x="30" y="1501"/>
                    </a:cxn>
                    <a:cxn ang="0">
                      <a:pos x="24" y="1499"/>
                    </a:cxn>
                    <a:cxn ang="0">
                      <a:pos x="24" y="1499"/>
                    </a:cxn>
                    <a:cxn ang="0">
                      <a:pos x="23" y="1500"/>
                    </a:cxn>
                    <a:cxn ang="0">
                      <a:pos x="23" y="1500"/>
                    </a:cxn>
                    <a:cxn ang="0">
                      <a:pos x="21" y="1500"/>
                    </a:cxn>
                    <a:cxn ang="0">
                      <a:pos x="34" y="1505"/>
                    </a:cxn>
                    <a:cxn ang="0">
                      <a:pos x="496" y="1506"/>
                    </a:cxn>
                    <a:cxn ang="0">
                      <a:pos x="514" y="1496"/>
                    </a:cxn>
                    <a:cxn ang="0">
                      <a:pos x="487" y="801"/>
                    </a:cxn>
                    <a:cxn ang="0">
                      <a:pos x="498" y="536"/>
                    </a:cxn>
                    <a:cxn ang="0">
                      <a:pos x="428" y="526"/>
                    </a:cxn>
                    <a:cxn ang="0">
                      <a:pos x="339" y="479"/>
                    </a:cxn>
                    <a:cxn ang="0">
                      <a:pos x="334" y="144"/>
                    </a:cxn>
                    <a:cxn ang="0">
                      <a:pos x="337" y="81"/>
                    </a:cxn>
                    <a:cxn ang="0">
                      <a:pos x="390" y="59"/>
                    </a:cxn>
                    <a:cxn ang="0">
                      <a:pos x="420" y="18"/>
                    </a:cxn>
                    <a:cxn ang="0">
                      <a:pos x="331" y="0"/>
                    </a:cxn>
                    <a:cxn ang="0">
                      <a:pos x="128" y="8"/>
                    </a:cxn>
                    <a:cxn ang="0">
                      <a:pos x="106" y="67"/>
                    </a:cxn>
                    <a:cxn ang="0">
                      <a:pos x="171" y="76"/>
                    </a:cxn>
                    <a:cxn ang="0">
                      <a:pos x="170" y="466"/>
                    </a:cxn>
                    <a:cxn ang="0">
                      <a:pos x="170" y="466"/>
                    </a:cxn>
                    <a:cxn ang="0">
                      <a:pos x="54" y="534"/>
                    </a:cxn>
                    <a:cxn ang="0">
                      <a:pos x="16" y="540"/>
                    </a:cxn>
                    <a:cxn ang="0">
                      <a:pos x="0" y="635"/>
                    </a:cxn>
                    <a:cxn ang="0">
                      <a:pos x="26" y="881"/>
                    </a:cxn>
                    <a:cxn ang="0">
                      <a:pos x="9" y="1047"/>
                    </a:cxn>
                    <a:cxn ang="0">
                      <a:pos x="23" y="1500"/>
                    </a:cxn>
                  </a:cxnLst>
                  <a:rect l="0" t="0" r="r" b="b"/>
                  <a:pathLst>
                    <a:path w="514" h="1515">
                      <a:moveTo>
                        <a:pt x="23" y="1500"/>
                      </a:moveTo>
                      <a:cubicBezTo>
                        <a:pt x="24" y="1500"/>
                        <a:pt x="24" y="1500"/>
                        <a:pt x="24" y="1500"/>
                      </a:cubicBezTo>
                      <a:cubicBezTo>
                        <a:pt x="24" y="1385"/>
                        <a:pt x="12" y="1117"/>
                        <a:pt x="12" y="1062"/>
                      </a:cubicBezTo>
                      <a:cubicBezTo>
                        <a:pt x="12" y="1057"/>
                        <a:pt x="12" y="1052"/>
                        <a:pt x="12" y="1047"/>
                      </a:cubicBezTo>
                      <a:cubicBezTo>
                        <a:pt x="12" y="973"/>
                        <a:pt x="12" y="944"/>
                        <a:pt x="14" y="928"/>
                      </a:cubicBezTo>
                      <a:cubicBezTo>
                        <a:pt x="15" y="920"/>
                        <a:pt x="17" y="915"/>
                        <a:pt x="19" y="909"/>
                      </a:cubicBezTo>
                      <a:cubicBezTo>
                        <a:pt x="21" y="902"/>
                        <a:pt x="25" y="895"/>
                        <a:pt x="29" y="882"/>
                      </a:cubicBezTo>
                      <a:cubicBezTo>
                        <a:pt x="30" y="879"/>
                        <a:pt x="30" y="874"/>
                        <a:pt x="30" y="869"/>
                      </a:cubicBezTo>
                      <a:cubicBezTo>
                        <a:pt x="30" y="846"/>
                        <a:pt x="23" y="803"/>
                        <a:pt x="16" y="759"/>
                      </a:cubicBezTo>
                      <a:cubicBezTo>
                        <a:pt x="10" y="714"/>
                        <a:pt x="3" y="667"/>
                        <a:pt x="3" y="635"/>
                      </a:cubicBezTo>
                      <a:cubicBezTo>
                        <a:pt x="3" y="633"/>
                        <a:pt x="3" y="631"/>
                        <a:pt x="3" y="628"/>
                      </a:cubicBezTo>
                      <a:cubicBezTo>
                        <a:pt x="4" y="606"/>
                        <a:pt x="5" y="583"/>
                        <a:pt x="9" y="564"/>
                      </a:cubicBezTo>
                      <a:cubicBezTo>
                        <a:pt x="11" y="555"/>
                        <a:pt x="14" y="547"/>
                        <a:pt x="18" y="542"/>
                      </a:cubicBezTo>
                      <a:cubicBezTo>
                        <a:pt x="22" y="537"/>
                        <a:pt x="28" y="534"/>
                        <a:pt x="35" y="534"/>
                      </a:cubicBezTo>
                      <a:cubicBezTo>
                        <a:pt x="38" y="534"/>
                        <a:pt x="42" y="535"/>
                        <a:pt x="46" y="536"/>
                      </a:cubicBezTo>
                      <a:cubicBezTo>
                        <a:pt x="48" y="537"/>
                        <a:pt x="51" y="537"/>
                        <a:pt x="54" y="537"/>
                      </a:cubicBezTo>
                      <a:cubicBezTo>
                        <a:pt x="70" y="537"/>
                        <a:pt x="99" y="531"/>
                        <a:pt x="125" y="519"/>
                      </a:cubicBezTo>
                      <a:cubicBezTo>
                        <a:pt x="138" y="513"/>
                        <a:pt x="150" y="506"/>
                        <a:pt x="159" y="497"/>
                      </a:cubicBezTo>
                      <a:cubicBezTo>
                        <a:pt x="168" y="488"/>
                        <a:pt x="173" y="477"/>
                        <a:pt x="173" y="466"/>
                      </a:cubicBezTo>
                      <a:cubicBezTo>
                        <a:pt x="172" y="466"/>
                        <a:pt x="172" y="466"/>
                        <a:pt x="172" y="466"/>
                      </a:cubicBezTo>
                      <a:cubicBezTo>
                        <a:pt x="173" y="466"/>
                        <a:pt x="173" y="466"/>
                        <a:pt x="173" y="466"/>
                      </a:cubicBezTo>
                      <a:cubicBezTo>
                        <a:pt x="173" y="466"/>
                        <a:pt x="173" y="466"/>
                        <a:pt x="173" y="466"/>
                      </a:cubicBezTo>
                      <a:cubicBezTo>
                        <a:pt x="172" y="466"/>
                        <a:pt x="172" y="466"/>
                        <a:pt x="172" y="466"/>
                      </a:cubicBezTo>
                      <a:cubicBezTo>
                        <a:pt x="173" y="466"/>
                        <a:pt x="173" y="466"/>
                        <a:pt x="173" y="466"/>
                      </a:cubicBezTo>
                      <a:cubicBezTo>
                        <a:pt x="173" y="466"/>
                        <a:pt x="173" y="466"/>
                        <a:pt x="173" y="466"/>
                      </a:cubicBezTo>
                      <a:cubicBezTo>
                        <a:pt x="173" y="466"/>
                        <a:pt x="173" y="466"/>
                        <a:pt x="173" y="466"/>
                      </a:cubicBezTo>
                      <a:cubicBezTo>
                        <a:pt x="173" y="410"/>
                        <a:pt x="173" y="76"/>
                        <a:pt x="173" y="76"/>
                      </a:cubicBezTo>
                      <a:cubicBezTo>
                        <a:pt x="173" y="74"/>
                        <a:pt x="173" y="74"/>
                        <a:pt x="173" y="74"/>
                      </a:cubicBezTo>
                      <a:cubicBezTo>
                        <a:pt x="171" y="74"/>
                        <a:pt x="171" y="74"/>
                        <a:pt x="171" y="74"/>
                      </a:cubicBezTo>
                      <a:cubicBezTo>
                        <a:pt x="171" y="74"/>
                        <a:pt x="170" y="74"/>
                        <a:pt x="170" y="74"/>
                      </a:cubicBezTo>
                      <a:cubicBezTo>
                        <a:pt x="167" y="75"/>
                        <a:pt x="161" y="76"/>
                        <a:pt x="152" y="76"/>
                      </a:cubicBezTo>
                      <a:cubicBezTo>
                        <a:pt x="139" y="76"/>
                        <a:pt x="122" y="74"/>
                        <a:pt x="108" y="64"/>
                      </a:cubicBezTo>
                      <a:cubicBezTo>
                        <a:pt x="92" y="54"/>
                        <a:pt x="86" y="44"/>
                        <a:pt x="86" y="35"/>
                      </a:cubicBezTo>
                      <a:cubicBezTo>
                        <a:pt x="86" y="28"/>
                        <a:pt x="90" y="22"/>
                        <a:pt x="97" y="18"/>
                      </a:cubicBezTo>
                      <a:cubicBezTo>
                        <a:pt x="104" y="14"/>
                        <a:pt x="114" y="11"/>
                        <a:pt x="128" y="11"/>
                      </a:cubicBezTo>
                      <a:cubicBezTo>
                        <a:pt x="129" y="11"/>
                        <a:pt x="131" y="11"/>
                        <a:pt x="133" y="11"/>
                      </a:cubicBezTo>
                      <a:cubicBezTo>
                        <a:pt x="137" y="11"/>
                        <a:pt x="142" y="11"/>
                        <a:pt x="147" y="11"/>
                      </a:cubicBezTo>
                      <a:cubicBezTo>
                        <a:pt x="194" y="11"/>
                        <a:pt x="285" y="3"/>
                        <a:pt x="331" y="3"/>
                      </a:cubicBezTo>
                      <a:cubicBezTo>
                        <a:pt x="339" y="3"/>
                        <a:pt x="345" y="3"/>
                        <a:pt x="350" y="4"/>
                      </a:cubicBezTo>
                      <a:cubicBezTo>
                        <a:pt x="367" y="6"/>
                        <a:pt x="386" y="9"/>
                        <a:pt x="401" y="13"/>
                      </a:cubicBezTo>
                      <a:cubicBezTo>
                        <a:pt x="408" y="15"/>
                        <a:pt x="414" y="17"/>
                        <a:pt x="418" y="20"/>
                      </a:cubicBezTo>
                      <a:cubicBezTo>
                        <a:pt x="422" y="23"/>
                        <a:pt x="424" y="26"/>
                        <a:pt x="424" y="30"/>
                      </a:cubicBezTo>
                      <a:cubicBezTo>
                        <a:pt x="424" y="31"/>
                        <a:pt x="423" y="33"/>
                        <a:pt x="422" y="36"/>
                      </a:cubicBezTo>
                      <a:cubicBezTo>
                        <a:pt x="416" y="45"/>
                        <a:pt x="409" y="50"/>
                        <a:pt x="402" y="53"/>
                      </a:cubicBezTo>
                      <a:cubicBezTo>
                        <a:pt x="390" y="57"/>
                        <a:pt x="377" y="57"/>
                        <a:pt x="365" y="59"/>
                      </a:cubicBezTo>
                      <a:cubicBezTo>
                        <a:pt x="359" y="60"/>
                        <a:pt x="354" y="61"/>
                        <a:pt x="348" y="64"/>
                      </a:cubicBezTo>
                      <a:cubicBezTo>
                        <a:pt x="343" y="67"/>
                        <a:pt x="339" y="71"/>
                        <a:pt x="335" y="77"/>
                      </a:cubicBezTo>
                      <a:cubicBezTo>
                        <a:pt x="335" y="78"/>
                        <a:pt x="334" y="79"/>
                        <a:pt x="334" y="80"/>
                      </a:cubicBezTo>
                      <a:cubicBezTo>
                        <a:pt x="333" y="85"/>
                        <a:pt x="333" y="93"/>
                        <a:pt x="332" y="104"/>
                      </a:cubicBezTo>
                      <a:cubicBezTo>
                        <a:pt x="332" y="114"/>
                        <a:pt x="332" y="128"/>
                        <a:pt x="332" y="144"/>
                      </a:cubicBezTo>
                      <a:cubicBezTo>
                        <a:pt x="332" y="238"/>
                        <a:pt x="338" y="404"/>
                        <a:pt x="338" y="438"/>
                      </a:cubicBezTo>
                      <a:cubicBezTo>
                        <a:pt x="338" y="439"/>
                        <a:pt x="338" y="439"/>
                        <a:pt x="338" y="440"/>
                      </a:cubicBezTo>
                      <a:cubicBezTo>
                        <a:pt x="338" y="456"/>
                        <a:pt x="336" y="469"/>
                        <a:pt x="336" y="479"/>
                      </a:cubicBezTo>
                      <a:cubicBezTo>
                        <a:pt x="336" y="488"/>
                        <a:pt x="338" y="496"/>
                        <a:pt x="343" y="502"/>
                      </a:cubicBezTo>
                      <a:cubicBezTo>
                        <a:pt x="349" y="508"/>
                        <a:pt x="359" y="514"/>
                        <a:pt x="375" y="520"/>
                      </a:cubicBezTo>
                      <a:cubicBezTo>
                        <a:pt x="395" y="527"/>
                        <a:pt x="413" y="529"/>
                        <a:pt x="428" y="529"/>
                      </a:cubicBezTo>
                      <a:cubicBezTo>
                        <a:pt x="446" y="529"/>
                        <a:pt x="461" y="526"/>
                        <a:pt x="472" y="526"/>
                      </a:cubicBezTo>
                      <a:cubicBezTo>
                        <a:pt x="477" y="526"/>
                        <a:pt x="481" y="527"/>
                        <a:pt x="485" y="528"/>
                      </a:cubicBezTo>
                      <a:cubicBezTo>
                        <a:pt x="489" y="530"/>
                        <a:pt x="493" y="533"/>
                        <a:pt x="496" y="537"/>
                      </a:cubicBezTo>
                      <a:cubicBezTo>
                        <a:pt x="498" y="540"/>
                        <a:pt x="500" y="545"/>
                        <a:pt x="501" y="551"/>
                      </a:cubicBezTo>
                      <a:cubicBezTo>
                        <a:pt x="502" y="557"/>
                        <a:pt x="502" y="565"/>
                        <a:pt x="502" y="574"/>
                      </a:cubicBezTo>
                      <a:cubicBezTo>
                        <a:pt x="502" y="631"/>
                        <a:pt x="484" y="735"/>
                        <a:pt x="484" y="801"/>
                      </a:cubicBezTo>
                      <a:cubicBezTo>
                        <a:pt x="484" y="809"/>
                        <a:pt x="484" y="816"/>
                        <a:pt x="485" y="823"/>
                      </a:cubicBezTo>
                      <a:cubicBezTo>
                        <a:pt x="488" y="859"/>
                        <a:pt x="501" y="901"/>
                        <a:pt x="504" y="956"/>
                      </a:cubicBezTo>
                      <a:cubicBezTo>
                        <a:pt x="506" y="1011"/>
                        <a:pt x="511" y="1466"/>
                        <a:pt x="511" y="1496"/>
                      </a:cubicBezTo>
                      <a:cubicBezTo>
                        <a:pt x="511" y="1496"/>
                        <a:pt x="511" y="1497"/>
                        <a:pt x="510" y="1497"/>
                      </a:cubicBezTo>
                      <a:cubicBezTo>
                        <a:pt x="509" y="1499"/>
                        <a:pt x="507" y="1500"/>
                        <a:pt x="503" y="1501"/>
                      </a:cubicBezTo>
                      <a:cubicBezTo>
                        <a:pt x="490" y="1505"/>
                        <a:pt x="464" y="1508"/>
                        <a:pt x="429" y="1510"/>
                      </a:cubicBezTo>
                      <a:cubicBezTo>
                        <a:pt x="395" y="1512"/>
                        <a:pt x="353" y="1512"/>
                        <a:pt x="309" y="1512"/>
                      </a:cubicBezTo>
                      <a:cubicBezTo>
                        <a:pt x="242" y="1512"/>
                        <a:pt x="170" y="1511"/>
                        <a:pt x="115" y="1508"/>
                      </a:cubicBezTo>
                      <a:cubicBezTo>
                        <a:pt x="88" y="1507"/>
                        <a:pt x="65" y="1505"/>
                        <a:pt x="49" y="1503"/>
                      </a:cubicBezTo>
                      <a:cubicBezTo>
                        <a:pt x="40" y="1503"/>
                        <a:pt x="34" y="1502"/>
                        <a:pt x="30" y="1501"/>
                      </a:cubicBezTo>
                      <a:cubicBezTo>
                        <a:pt x="27" y="1501"/>
                        <a:pt x="26" y="1500"/>
                        <a:pt x="25" y="1500"/>
                      </a:cubicBezTo>
                      <a:cubicBezTo>
                        <a:pt x="24" y="1500"/>
                        <a:pt x="24" y="1499"/>
                        <a:pt x="24" y="1499"/>
                      </a:cubicBezTo>
                      <a:cubicBezTo>
                        <a:pt x="24" y="1499"/>
                        <a:pt x="24" y="1499"/>
                        <a:pt x="24" y="1499"/>
                      </a:cubicBezTo>
                      <a:cubicBezTo>
                        <a:pt x="23" y="1500"/>
                        <a:pt x="23" y="1500"/>
                        <a:pt x="23" y="1500"/>
                      </a:cubicBezTo>
                      <a:cubicBezTo>
                        <a:pt x="24" y="1500"/>
                        <a:pt x="24" y="1500"/>
                        <a:pt x="24" y="1500"/>
                      </a:cubicBezTo>
                      <a:cubicBezTo>
                        <a:pt x="24" y="1499"/>
                        <a:pt x="24" y="1499"/>
                        <a:pt x="24" y="1499"/>
                      </a:cubicBezTo>
                      <a:cubicBezTo>
                        <a:pt x="23" y="1500"/>
                        <a:pt x="23" y="1500"/>
                        <a:pt x="23" y="1500"/>
                      </a:cubicBezTo>
                      <a:cubicBezTo>
                        <a:pt x="24" y="1500"/>
                        <a:pt x="24" y="1500"/>
                        <a:pt x="24" y="1500"/>
                      </a:cubicBezTo>
                      <a:cubicBezTo>
                        <a:pt x="23" y="1500"/>
                        <a:pt x="23" y="1500"/>
                        <a:pt x="23" y="1500"/>
                      </a:cubicBezTo>
                      <a:cubicBezTo>
                        <a:pt x="24" y="1500"/>
                        <a:pt x="24" y="1500"/>
                        <a:pt x="24" y="1500"/>
                      </a:cubicBezTo>
                      <a:cubicBezTo>
                        <a:pt x="24" y="1500"/>
                        <a:pt x="24" y="1500"/>
                        <a:pt x="24" y="1500"/>
                      </a:cubicBezTo>
                      <a:cubicBezTo>
                        <a:pt x="23" y="1500"/>
                        <a:pt x="23" y="1500"/>
                        <a:pt x="23" y="1500"/>
                      </a:cubicBezTo>
                      <a:cubicBezTo>
                        <a:pt x="24" y="1500"/>
                        <a:pt x="24" y="1500"/>
                        <a:pt x="24" y="1500"/>
                      </a:cubicBezTo>
                      <a:cubicBezTo>
                        <a:pt x="23" y="1500"/>
                        <a:pt x="23" y="1500"/>
                        <a:pt x="23" y="1500"/>
                      </a:cubicBezTo>
                      <a:cubicBezTo>
                        <a:pt x="21" y="1500"/>
                        <a:pt x="21" y="1500"/>
                        <a:pt x="21" y="1500"/>
                      </a:cubicBezTo>
                      <a:cubicBezTo>
                        <a:pt x="21" y="1500"/>
                        <a:pt x="21" y="1501"/>
                        <a:pt x="21" y="1501"/>
                      </a:cubicBezTo>
                      <a:cubicBezTo>
                        <a:pt x="22" y="1502"/>
                        <a:pt x="22" y="1502"/>
                        <a:pt x="23" y="1502"/>
                      </a:cubicBezTo>
                      <a:cubicBezTo>
                        <a:pt x="25" y="1503"/>
                        <a:pt x="29" y="1504"/>
                        <a:pt x="34" y="1505"/>
                      </a:cubicBezTo>
                      <a:cubicBezTo>
                        <a:pt x="72" y="1510"/>
                        <a:pt x="197" y="1515"/>
                        <a:pt x="309" y="1515"/>
                      </a:cubicBezTo>
                      <a:cubicBezTo>
                        <a:pt x="363" y="1515"/>
                        <a:pt x="413" y="1514"/>
                        <a:pt x="451" y="1511"/>
                      </a:cubicBezTo>
                      <a:cubicBezTo>
                        <a:pt x="470" y="1510"/>
                        <a:pt x="485" y="1508"/>
                        <a:pt x="496" y="1506"/>
                      </a:cubicBezTo>
                      <a:cubicBezTo>
                        <a:pt x="501" y="1505"/>
                        <a:pt x="505" y="1503"/>
                        <a:pt x="509" y="1502"/>
                      </a:cubicBezTo>
                      <a:cubicBezTo>
                        <a:pt x="510" y="1501"/>
                        <a:pt x="511" y="1500"/>
                        <a:pt x="512" y="1499"/>
                      </a:cubicBezTo>
                      <a:cubicBezTo>
                        <a:pt x="513" y="1498"/>
                        <a:pt x="514" y="1497"/>
                        <a:pt x="514" y="1496"/>
                      </a:cubicBezTo>
                      <a:cubicBezTo>
                        <a:pt x="514" y="1466"/>
                        <a:pt x="509" y="1011"/>
                        <a:pt x="507" y="956"/>
                      </a:cubicBezTo>
                      <a:cubicBezTo>
                        <a:pt x="504" y="900"/>
                        <a:pt x="491" y="858"/>
                        <a:pt x="488" y="822"/>
                      </a:cubicBezTo>
                      <a:cubicBezTo>
                        <a:pt x="487" y="816"/>
                        <a:pt x="487" y="809"/>
                        <a:pt x="487" y="801"/>
                      </a:cubicBezTo>
                      <a:cubicBezTo>
                        <a:pt x="487" y="735"/>
                        <a:pt x="505" y="632"/>
                        <a:pt x="505" y="574"/>
                      </a:cubicBezTo>
                      <a:cubicBezTo>
                        <a:pt x="505" y="565"/>
                        <a:pt x="505" y="557"/>
                        <a:pt x="504" y="551"/>
                      </a:cubicBezTo>
                      <a:cubicBezTo>
                        <a:pt x="503" y="544"/>
                        <a:pt x="501" y="539"/>
                        <a:pt x="498" y="536"/>
                      </a:cubicBezTo>
                      <a:cubicBezTo>
                        <a:pt x="495" y="531"/>
                        <a:pt x="491" y="527"/>
                        <a:pt x="486" y="526"/>
                      </a:cubicBezTo>
                      <a:cubicBezTo>
                        <a:pt x="482" y="524"/>
                        <a:pt x="477" y="523"/>
                        <a:pt x="472" y="523"/>
                      </a:cubicBezTo>
                      <a:cubicBezTo>
                        <a:pt x="460" y="523"/>
                        <a:pt x="446" y="526"/>
                        <a:pt x="428" y="526"/>
                      </a:cubicBezTo>
                      <a:cubicBezTo>
                        <a:pt x="413" y="526"/>
                        <a:pt x="396" y="524"/>
                        <a:pt x="376" y="517"/>
                      </a:cubicBezTo>
                      <a:cubicBezTo>
                        <a:pt x="360" y="511"/>
                        <a:pt x="351" y="506"/>
                        <a:pt x="346" y="500"/>
                      </a:cubicBezTo>
                      <a:cubicBezTo>
                        <a:pt x="340" y="494"/>
                        <a:pt x="339" y="488"/>
                        <a:pt x="339" y="479"/>
                      </a:cubicBezTo>
                      <a:cubicBezTo>
                        <a:pt x="339" y="469"/>
                        <a:pt x="341" y="456"/>
                        <a:pt x="341" y="440"/>
                      </a:cubicBezTo>
                      <a:cubicBezTo>
                        <a:pt x="341" y="439"/>
                        <a:pt x="341" y="439"/>
                        <a:pt x="341" y="438"/>
                      </a:cubicBezTo>
                      <a:cubicBezTo>
                        <a:pt x="340" y="404"/>
                        <a:pt x="334" y="238"/>
                        <a:pt x="334" y="144"/>
                      </a:cubicBezTo>
                      <a:cubicBezTo>
                        <a:pt x="334" y="126"/>
                        <a:pt x="335" y="111"/>
                        <a:pt x="335" y="99"/>
                      </a:cubicBezTo>
                      <a:cubicBezTo>
                        <a:pt x="335" y="93"/>
                        <a:pt x="336" y="89"/>
                        <a:pt x="336" y="85"/>
                      </a:cubicBezTo>
                      <a:cubicBezTo>
                        <a:pt x="336" y="84"/>
                        <a:pt x="337" y="82"/>
                        <a:pt x="337" y="81"/>
                      </a:cubicBezTo>
                      <a:cubicBezTo>
                        <a:pt x="337" y="80"/>
                        <a:pt x="337" y="79"/>
                        <a:pt x="338" y="79"/>
                      </a:cubicBezTo>
                      <a:cubicBezTo>
                        <a:pt x="342" y="71"/>
                        <a:pt x="348" y="67"/>
                        <a:pt x="355" y="64"/>
                      </a:cubicBezTo>
                      <a:cubicBezTo>
                        <a:pt x="365" y="61"/>
                        <a:pt x="378" y="61"/>
                        <a:pt x="390" y="59"/>
                      </a:cubicBezTo>
                      <a:cubicBezTo>
                        <a:pt x="403" y="57"/>
                        <a:pt x="415" y="52"/>
                        <a:pt x="424" y="37"/>
                      </a:cubicBezTo>
                      <a:cubicBezTo>
                        <a:pt x="426" y="35"/>
                        <a:pt x="427" y="32"/>
                        <a:pt x="427" y="30"/>
                      </a:cubicBezTo>
                      <a:cubicBezTo>
                        <a:pt x="427" y="25"/>
                        <a:pt x="424" y="21"/>
                        <a:pt x="420" y="18"/>
                      </a:cubicBezTo>
                      <a:cubicBezTo>
                        <a:pt x="413" y="13"/>
                        <a:pt x="402" y="10"/>
                        <a:pt x="390" y="7"/>
                      </a:cubicBezTo>
                      <a:cubicBezTo>
                        <a:pt x="377" y="4"/>
                        <a:pt x="363" y="2"/>
                        <a:pt x="350" y="1"/>
                      </a:cubicBezTo>
                      <a:cubicBezTo>
                        <a:pt x="345" y="0"/>
                        <a:pt x="339" y="0"/>
                        <a:pt x="331" y="0"/>
                      </a:cubicBezTo>
                      <a:cubicBezTo>
                        <a:pt x="285" y="0"/>
                        <a:pt x="194" y="9"/>
                        <a:pt x="147" y="9"/>
                      </a:cubicBezTo>
                      <a:cubicBezTo>
                        <a:pt x="142" y="9"/>
                        <a:pt x="137" y="8"/>
                        <a:pt x="133" y="8"/>
                      </a:cubicBezTo>
                      <a:cubicBezTo>
                        <a:pt x="131" y="8"/>
                        <a:pt x="129" y="8"/>
                        <a:pt x="128" y="8"/>
                      </a:cubicBezTo>
                      <a:cubicBezTo>
                        <a:pt x="114" y="8"/>
                        <a:pt x="103" y="11"/>
                        <a:pt x="95" y="16"/>
                      </a:cubicBezTo>
                      <a:cubicBezTo>
                        <a:pt x="88" y="20"/>
                        <a:pt x="83" y="27"/>
                        <a:pt x="83" y="35"/>
                      </a:cubicBezTo>
                      <a:cubicBezTo>
                        <a:pt x="83" y="45"/>
                        <a:pt x="90" y="56"/>
                        <a:pt x="106" y="67"/>
                      </a:cubicBezTo>
                      <a:cubicBezTo>
                        <a:pt x="121" y="76"/>
                        <a:pt x="139" y="79"/>
                        <a:pt x="152" y="79"/>
                      </a:cubicBezTo>
                      <a:cubicBezTo>
                        <a:pt x="163" y="79"/>
                        <a:pt x="171" y="77"/>
                        <a:pt x="171" y="77"/>
                      </a:cubicBezTo>
                      <a:cubicBezTo>
                        <a:pt x="171" y="76"/>
                        <a:pt x="171" y="76"/>
                        <a:pt x="171" y="76"/>
                      </a:cubicBezTo>
                      <a:cubicBezTo>
                        <a:pt x="170" y="76"/>
                        <a:pt x="170" y="76"/>
                        <a:pt x="170" y="76"/>
                      </a:cubicBezTo>
                      <a:cubicBezTo>
                        <a:pt x="170" y="76"/>
                        <a:pt x="170" y="81"/>
                        <a:pt x="170" y="90"/>
                      </a:cubicBezTo>
                      <a:cubicBezTo>
                        <a:pt x="170" y="155"/>
                        <a:pt x="170" y="417"/>
                        <a:pt x="170" y="466"/>
                      </a:cubicBezTo>
                      <a:cubicBezTo>
                        <a:pt x="172" y="466"/>
                        <a:pt x="172" y="466"/>
                        <a:pt x="172" y="466"/>
                      </a:cubicBezTo>
                      <a:cubicBezTo>
                        <a:pt x="170" y="465"/>
                        <a:pt x="170" y="465"/>
                        <a:pt x="170" y="465"/>
                      </a:cubicBezTo>
                      <a:cubicBezTo>
                        <a:pt x="170" y="466"/>
                        <a:pt x="170" y="466"/>
                        <a:pt x="170" y="466"/>
                      </a:cubicBezTo>
                      <a:cubicBezTo>
                        <a:pt x="170" y="477"/>
                        <a:pt x="165" y="486"/>
                        <a:pt x="157" y="495"/>
                      </a:cubicBezTo>
                      <a:cubicBezTo>
                        <a:pt x="144" y="508"/>
                        <a:pt x="124" y="517"/>
                        <a:pt x="104" y="524"/>
                      </a:cubicBezTo>
                      <a:cubicBezTo>
                        <a:pt x="85" y="531"/>
                        <a:pt x="65" y="534"/>
                        <a:pt x="54" y="534"/>
                      </a:cubicBezTo>
                      <a:cubicBezTo>
                        <a:pt x="51" y="534"/>
                        <a:pt x="48" y="534"/>
                        <a:pt x="47" y="533"/>
                      </a:cubicBezTo>
                      <a:cubicBezTo>
                        <a:pt x="42" y="532"/>
                        <a:pt x="38" y="531"/>
                        <a:pt x="35" y="531"/>
                      </a:cubicBezTo>
                      <a:cubicBezTo>
                        <a:pt x="27" y="531"/>
                        <a:pt x="20" y="535"/>
                        <a:pt x="16" y="540"/>
                      </a:cubicBezTo>
                      <a:cubicBezTo>
                        <a:pt x="9" y="549"/>
                        <a:pt x="5" y="563"/>
                        <a:pt x="3" y="579"/>
                      </a:cubicBezTo>
                      <a:cubicBezTo>
                        <a:pt x="1" y="594"/>
                        <a:pt x="1" y="612"/>
                        <a:pt x="0" y="628"/>
                      </a:cubicBezTo>
                      <a:cubicBezTo>
                        <a:pt x="0" y="631"/>
                        <a:pt x="0" y="633"/>
                        <a:pt x="0" y="635"/>
                      </a:cubicBezTo>
                      <a:cubicBezTo>
                        <a:pt x="0" y="667"/>
                        <a:pt x="7" y="714"/>
                        <a:pt x="14" y="759"/>
                      </a:cubicBezTo>
                      <a:cubicBezTo>
                        <a:pt x="20" y="804"/>
                        <a:pt x="27" y="846"/>
                        <a:pt x="27" y="869"/>
                      </a:cubicBezTo>
                      <a:cubicBezTo>
                        <a:pt x="27" y="874"/>
                        <a:pt x="27" y="879"/>
                        <a:pt x="26" y="881"/>
                      </a:cubicBezTo>
                      <a:cubicBezTo>
                        <a:pt x="22" y="894"/>
                        <a:pt x="19" y="901"/>
                        <a:pt x="16" y="908"/>
                      </a:cubicBezTo>
                      <a:cubicBezTo>
                        <a:pt x="13" y="917"/>
                        <a:pt x="11" y="924"/>
                        <a:pt x="10" y="943"/>
                      </a:cubicBezTo>
                      <a:cubicBezTo>
                        <a:pt x="9" y="961"/>
                        <a:pt x="9" y="991"/>
                        <a:pt x="9" y="1047"/>
                      </a:cubicBezTo>
                      <a:cubicBezTo>
                        <a:pt x="9" y="1052"/>
                        <a:pt x="9" y="1057"/>
                        <a:pt x="9" y="1062"/>
                      </a:cubicBezTo>
                      <a:cubicBezTo>
                        <a:pt x="9" y="1117"/>
                        <a:pt x="21" y="1385"/>
                        <a:pt x="21" y="1500"/>
                      </a:cubicBezTo>
                      <a:lnTo>
                        <a:pt x="23" y="150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0" name="Freeform 38"/>
                <p:cNvSpPr>
                  <a:spLocks/>
                </p:cNvSpPr>
                <p:nvPr/>
              </p:nvSpPr>
              <p:spPr bwMode="gray">
                <a:xfrm>
                  <a:off x="-5551488" y="1139825"/>
                  <a:ext cx="1944688" cy="3133725"/>
                </a:xfrm>
                <a:custGeom>
                  <a:avLst/>
                  <a:gdLst/>
                  <a:ahLst/>
                  <a:cxnLst>
                    <a:cxn ang="0">
                      <a:pos x="174" y="23"/>
                    </a:cxn>
                    <a:cxn ang="0">
                      <a:pos x="173" y="381"/>
                    </a:cxn>
                    <a:cxn ang="0">
                      <a:pos x="173" y="410"/>
                    </a:cxn>
                    <a:cxn ang="0">
                      <a:pos x="47" y="480"/>
                    </a:cxn>
                    <a:cxn ang="0">
                      <a:pos x="2" y="575"/>
                    </a:cxn>
                    <a:cxn ang="0">
                      <a:pos x="28" y="831"/>
                    </a:cxn>
                    <a:cxn ang="0">
                      <a:pos x="27" y="836"/>
                    </a:cxn>
                    <a:cxn ang="0">
                      <a:pos x="56" y="802"/>
                    </a:cxn>
                    <a:cxn ang="0">
                      <a:pos x="67" y="673"/>
                    </a:cxn>
                    <a:cxn ang="0">
                      <a:pos x="86" y="519"/>
                    </a:cxn>
                    <a:cxn ang="0">
                      <a:pos x="249" y="485"/>
                    </a:cxn>
                    <a:cxn ang="0">
                      <a:pos x="436" y="587"/>
                    </a:cxn>
                    <a:cxn ang="0">
                      <a:pos x="452" y="791"/>
                    </a:cxn>
                    <a:cxn ang="0">
                      <a:pos x="496" y="826"/>
                    </a:cxn>
                    <a:cxn ang="0">
                      <a:pos x="487" y="771"/>
                    </a:cxn>
                    <a:cxn ang="0">
                      <a:pos x="498" y="482"/>
                    </a:cxn>
                    <a:cxn ang="0">
                      <a:pos x="376" y="464"/>
                    </a:cxn>
                    <a:cxn ang="0">
                      <a:pos x="339" y="414"/>
                    </a:cxn>
                    <a:cxn ang="0">
                      <a:pos x="323" y="1"/>
                    </a:cxn>
                    <a:cxn ang="0">
                      <a:pos x="253" y="404"/>
                    </a:cxn>
                    <a:cxn ang="0">
                      <a:pos x="174" y="23"/>
                    </a:cxn>
                  </a:cxnLst>
                  <a:rect l="0" t="0" r="r" b="b"/>
                  <a:pathLst>
                    <a:path w="519" h="836">
                      <a:moveTo>
                        <a:pt x="174" y="23"/>
                      </a:moveTo>
                      <a:cubicBezTo>
                        <a:pt x="171" y="23"/>
                        <a:pt x="176" y="381"/>
                        <a:pt x="173" y="381"/>
                      </a:cubicBezTo>
                      <a:cubicBezTo>
                        <a:pt x="173" y="388"/>
                        <a:pt x="173" y="406"/>
                        <a:pt x="173" y="410"/>
                      </a:cubicBezTo>
                      <a:cubicBezTo>
                        <a:pt x="173" y="462"/>
                        <a:pt x="65" y="486"/>
                        <a:pt x="47" y="480"/>
                      </a:cubicBezTo>
                      <a:cubicBezTo>
                        <a:pt x="6" y="466"/>
                        <a:pt x="4" y="526"/>
                        <a:pt x="2" y="575"/>
                      </a:cubicBezTo>
                      <a:cubicBezTo>
                        <a:pt x="0" y="644"/>
                        <a:pt x="37" y="804"/>
                        <a:pt x="28" y="831"/>
                      </a:cubicBezTo>
                      <a:cubicBezTo>
                        <a:pt x="28" y="833"/>
                        <a:pt x="27" y="834"/>
                        <a:pt x="27" y="836"/>
                      </a:cubicBezTo>
                      <a:cubicBezTo>
                        <a:pt x="37" y="829"/>
                        <a:pt x="47" y="818"/>
                        <a:pt x="56" y="802"/>
                      </a:cubicBezTo>
                      <a:cubicBezTo>
                        <a:pt x="89" y="739"/>
                        <a:pt x="97" y="750"/>
                        <a:pt x="67" y="673"/>
                      </a:cubicBezTo>
                      <a:cubicBezTo>
                        <a:pt x="37" y="596"/>
                        <a:pt x="9" y="535"/>
                        <a:pt x="86" y="519"/>
                      </a:cubicBezTo>
                      <a:cubicBezTo>
                        <a:pt x="163" y="502"/>
                        <a:pt x="172" y="469"/>
                        <a:pt x="249" y="485"/>
                      </a:cubicBezTo>
                      <a:cubicBezTo>
                        <a:pt x="326" y="502"/>
                        <a:pt x="417" y="494"/>
                        <a:pt x="436" y="587"/>
                      </a:cubicBezTo>
                      <a:cubicBezTo>
                        <a:pt x="455" y="681"/>
                        <a:pt x="425" y="742"/>
                        <a:pt x="452" y="791"/>
                      </a:cubicBezTo>
                      <a:cubicBezTo>
                        <a:pt x="463" y="809"/>
                        <a:pt x="485" y="812"/>
                        <a:pt x="496" y="826"/>
                      </a:cubicBezTo>
                      <a:cubicBezTo>
                        <a:pt x="492" y="806"/>
                        <a:pt x="489" y="788"/>
                        <a:pt x="487" y="771"/>
                      </a:cubicBezTo>
                      <a:cubicBezTo>
                        <a:pt x="481" y="690"/>
                        <a:pt x="519" y="511"/>
                        <a:pt x="498" y="482"/>
                      </a:cubicBezTo>
                      <a:cubicBezTo>
                        <a:pt x="477" y="453"/>
                        <a:pt x="445" y="489"/>
                        <a:pt x="376" y="464"/>
                      </a:cubicBezTo>
                      <a:cubicBezTo>
                        <a:pt x="339" y="450"/>
                        <a:pt x="338" y="439"/>
                        <a:pt x="339" y="414"/>
                      </a:cubicBezTo>
                      <a:cubicBezTo>
                        <a:pt x="334" y="413"/>
                        <a:pt x="344" y="0"/>
                        <a:pt x="323" y="1"/>
                      </a:cubicBezTo>
                      <a:cubicBezTo>
                        <a:pt x="271" y="2"/>
                        <a:pt x="293" y="411"/>
                        <a:pt x="253" y="404"/>
                      </a:cubicBezTo>
                      <a:cubicBezTo>
                        <a:pt x="224" y="400"/>
                        <a:pt x="194" y="23"/>
                        <a:pt x="174" y="23"/>
                      </a:cubicBezTo>
                      <a:close/>
                    </a:path>
                  </a:pathLst>
                </a:custGeom>
                <a:solidFill>
                  <a:srgbClr val="9694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1" name="Freeform 39"/>
                <p:cNvSpPr>
                  <a:spLocks/>
                </p:cNvSpPr>
                <p:nvPr/>
              </p:nvSpPr>
              <p:spPr bwMode="gray">
                <a:xfrm>
                  <a:off x="-6875463" y="-882650"/>
                  <a:ext cx="1641475" cy="5221288"/>
                </a:xfrm>
                <a:custGeom>
                  <a:avLst/>
                  <a:gdLst/>
                  <a:ahLst/>
                  <a:cxnLst>
                    <a:cxn ang="0">
                      <a:pos x="389" y="1392"/>
                    </a:cxn>
                    <a:cxn ang="0">
                      <a:pos x="387" y="1392"/>
                    </a:cxn>
                    <a:cxn ang="0">
                      <a:pos x="374" y="1376"/>
                    </a:cxn>
                    <a:cxn ang="0">
                      <a:pos x="397" y="1169"/>
                    </a:cxn>
                    <a:cxn ang="0">
                      <a:pos x="398" y="1091"/>
                    </a:cxn>
                    <a:cxn ang="0">
                      <a:pos x="397" y="1054"/>
                    </a:cxn>
                    <a:cxn ang="0">
                      <a:pos x="403" y="1022"/>
                    </a:cxn>
                    <a:cxn ang="0">
                      <a:pos x="399" y="974"/>
                    </a:cxn>
                    <a:cxn ang="0">
                      <a:pos x="237" y="550"/>
                    </a:cxn>
                    <a:cxn ang="0">
                      <a:pos x="123" y="290"/>
                    </a:cxn>
                    <a:cxn ang="0">
                      <a:pos x="76" y="181"/>
                    </a:cxn>
                    <a:cxn ang="0">
                      <a:pos x="3" y="23"/>
                    </a:cxn>
                    <a:cxn ang="0">
                      <a:pos x="10" y="4"/>
                    </a:cxn>
                    <a:cxn ang="0">
                      <a:pos x="30" y="11"/>
                    </a:cxn>
                    <a:cxn ang="0">
                      <a:pos x="103" y="169"/>
                    </a:cxn>
                    <a:cxn ang="0">
                      <a:pos x="150" y="279"/>
                    </a:cxn>
                    <a:cxn ang="0">
                      <a:pos x="263" y="536"/>
                    </a:cxn>
                    <a:cxn ang="0">
                      <a:pos x="427" y="967"/>
                    </a:cxn>
                    <a:cxn ang="0">
                      <a:pos x="430" y="1033"/>
                    </a:cxn>
                    <a:cxn ang="0">
                      <a:pos x="426" y="1054"/>
                    </a:cxn>
                    <a:cxn ang="0">
                      <a:pos x="427" y="1090"/>
                    </a:cxn>
                    <a:cxn ang="0">
                      <a:pos x="426" y="1172"/>
                    </a:cxn>
                    <a:cxn ang="0">
                      <a:pos x="403" y="1379"/>
                    </a:cxn>
                    <a:cxn ang="0">
                      <a:pos x="389" y="1392"/>
                    </a:cxn>
                  </a:cxnLst>
                  <a:rect l="0" t="0" r="r" b="b"/>
                  <a:pathLst>
                    <a:path w="438" h="1392">
                      <a:moveTo>
                        <a:pt x="389" y="1392"/>
                      </a:moveTo>
                      <a:cubicBezTo>
                        <a:pt x="388" y="1392"/>
                        <a:pt x="388" y="1392"/>
                        <a:pt x="387" y="1392"/>
                      </a:cubicBezTo>
                      <a:cubicBezTo>
                        <a:pt x="379" y="1391"/>
                        <a:pt x="373" y="1384"/>
                        <a:pt x="374" y="1376"/>
                      </a:cubicBezTo>
                      <a:cubicBezTo>
                        <a:pt x="375" y="1374"/>
                        <a:pt x="392" y="1218"/>
                        <a:pt x="397" y="1169"/>
                      </a:cubicBezTo>
                      <a:cubicBezTo>
                        <a:pt x="400" y="1137"/>
                        <a:pt x="399" y="1115"/>
                        <a:pt x="398" y="1091"/>
                      </a:cubicBezTo>
                      <a:cubicBezTo>
                        <a:pt x="397" y="1079"/>
                        <a:pt x="397" y="1067"/>
                        <a:pt x="397" y="1054"/>
                      </a:cubicBezTo>
                      <a:cubicBezTo>
                        <a:pt x="397" y="1037"/>
                        <a:pt x="400" y="1028"/>
                        <a:pt x="403" y="1022"/>
                      </a:cubicBezTo>
                      <a:cubicBezTo>
                        <a:pt x="405" y="1015"/>
                        <a:pt x="408" y="1010"/>
                        <a:pt x="399" y="974"/>
                      </a:cubicBezTo>
                      <a:cubicBezTo>
                        <a:pt x="382" y="911"/>
                        <a:pt x="265" y="605"/>
                        <a:pt x="237" y="550"/>
                      </a:cubicBezTo>
                      <a:cubicBezTo>
                        <a:pt x="218" y="512"/>
                        <a:pt x="166" y="389"/>
                        <a:pt x="123" y="290"/>
                      </a:cubicBezTo>
                      <a:cubicBezTo>
                        <a:pt x="102" y="242"/>
                        <a:pt x="84" y="200"/>
                        <a:pt x="76" y="181"/>
                      </a:cubicBezTo>
                      <a:cubicBezTo>
                        <a:pt x="51" y="125"/>
                        <a:pt x="4" y="24"/>
                        <a:pt x="3" y="23"/>
                      </a:cubicBezTo>
                      <a:cubicBezTo>
                        <a:pt x="0" y="16"/>
                        <a:pt x="3" y="7"/>
                        <a:pt x="10" y="4"/>
                      </a:cubicBezTo>
                      <a:cubicBezTo>
                        <a:pt x="17" y="0"/>
                        <a:pt x="26" y="3"/>
                        <a:pt x="30" y="11"/>
                      </a:cubicBezTo>
                      <a:cubicBezTo>
                        <a:pt x="30" y="12"/>
                        <a:pt x="78" y="113"/>
                        <a:pt x="103" y="169"/>
                      </a:cubicBezTo>
                      <a:cubicBezTo>
                        <a:pt x="111" y="188"/>
                        <a:pt x="129" y="230"/>
                        <a:pt x="150" y="279"/>
                      </a:cubicBezTo>
                      <a:cubicBezTo>
                        <a:pt x="190" y="372"/>
                        <a:pt x="245" y="499"/>
                        <a:pt x="263" y="536"/>
                      </a:cubicBezTo>
                      <a:cubicBezTo>
                        <a:pt x="292" y="594"/>
                        <a:pt x="410" y="900"/>
                        <a:pt x="427" y="967"/>
                      </a:cubicBezTo>
                      <a:cubicBezTo>
                        <a:pt x="438" y="1009"/>
                        <a:pt x="435" y="1020"/>
                        <a:pt x="430" y="1033"/>
                      </a:cubicBezTo>
                      <a:cubicBezTo>
                        <a:pt x="428" y="1038"/>
                        <a:pt x="426" y="1042"/>
                        <a:pt x="426" y="1054"/>
                      </a:cubicBezTo>
                      <a:cubicBezTo>
                        <a:pt x="426" y="1067"/>
                        <a:pt x="426" y="1079"/>
                        <a:pt x="427" y="1090"/>
                      </a:cubicBezTo>
                      <a:cubicBezTo>
                        <a:pt x="428" y="1114"/>
                        <a:pt x="429" y="1138"/>
                        <a:pt x="426" y="1172"/>
                      </a:cubicBezTo>
                      <a:cubicBezTo>
                        <a:pt x="421" y="1220"/>
                        <a:pt x="404" y="1378"/>
                        <a:pt x="403" y="1379"/>
                      </a:cubicBezTo>
                      <a:cubicBezTo>
                        <a:pt x="403" y="1387"/>
                        <a:pt x="396" y="1392"/>
                        <a:pt x="389" y="1392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2" name="Freeform 40"/>
                <p:cNvSpPr>
                  <a:spLocks/>
                </p:cNvSpPr>
                <p:nvPr/>
              </p:nvSpPr>
              <p:spPr bwMode="gray">
                <a:xfrm>
                  <a:off x="-3981450" y="-858838"/>
                  <a:ext cx="1458913" cy="4967288"/>
                </a:xfrm>
                <a:custGeom>
                  <a:avLst/>
                  <a:gdLst/>
                  <a:ahLst/>
                  <a:cxnLst>
                    <a:cxn ang="0">
                      <a:pos x="48" y="1325"/>
                    </a:cxn>
                    <a:cxn ang="0">
                      <a:pos x="33" y="1310"/>
                    </a:cxn>
                    <a:cxn ang="0">
                      <a:pos x="27" y="1125"/>
                    </a:cxn>
                    <a:cxn ang="0">
                      <a:pos x="6" y="1089"/>
                    </a:cxn>
                    <a:cxn ang="0">
                      <a:pos x="0" y="1082"/>
                    </a:cxn>
                    <a:cxn ang="0">
                      <a:pos x="2" y="1074"/>
                    </a:cxn>
                    <a:cxn ang="0">
                      <a:pos x="18" y="1011"/>
                    </a:cxn>
                    <a:cxn ang="0">
                      <a:pos x="17" y="1006"/>
                    </a:cxn>
                    <a:cxn ang="0">
                      <a:pos x="17" y="918"/>
                    </a:cxn>
                    <a:cxn ang="0">
                      <a:pos x="143" y="594"/>
                    </a:cxn>
                    <a:cxn ang="0">
                      <a:pos x="203" y="428"/>
                    </a:cxn>
                    <a:cxn ang="0">
                      <a:pos x="277" y="224"/>
                    </a:cxn>
                    <a:cxn ang="0">
                      <a:pos x="359" y="12"/>
                    </a:cxn>
                    <a:cxn ang="0">
                      <a:pos x="377" y="3"/>
                    </a:cxn>
                    <a:cxn ang="0">
                      <a:pos x="386" y="22"/>
                    </a:cxn>
                    <a:cxn ang="0">
                      <a:pos x="304" y="236"/>
                    </a:cxn>
                    <a:cxn ang="0">
                      <a:pos x="230" y="437"/>
                    </a:cxn>
                    <a:cxn ang="0">
                      <a:pos x="170" y="605"/>
                    </a:cxn>
                    <a:cxn ang="0">
                      <a:pos x="45" y="925"/>
                    </a:cxn>
                    <a:cxn ang="0">
                      <a:pos x="45" y="999"/>
                    </a:cxn>
                    <a:cxn ang="0">
                      <a:pos x="47" y="1007"/>
                    </a:cxn>
                    <a:cxn ang="0">
                      <a:pos x="33" y="1074"/>
                    </a:cxn>
                    <a:cxn ang="0">
                      <a:pos x="56" y="1118"/>
                    </a:cxn>
                    <a:cxn ang="0">
                      <a:pos x="62" y="1310"/>
                    </a:cxn>
                    <a:cxn ang="0">
                      <a:pos x="48" y="1325"/>
                    </a:cxn>
                  </a:cxnLst>
                  <a:rect l="0" t="0" r="r" b="b"/>
                  <a:pathLst>
                    <a:path w="389" h="1325">
                      <a:moveTo>
                        <a:pt x="48" y="1325"/>
                      </a:moveTo>
                      <a:cubicBezTo>
                        <a:pt x="39" y="1325"/>
                        <a:pt x="33" y="1318"/>
                        <a:pt x="33" y="1310"/>
                      </a:cubicBezTo>
                      <a:cubicBezTo>
                        <a:pt x="33" y="1236"/>
                        <a:pt x="31" y="1142"/>
                        <a:pt x="27" y="1125"/>
                      </a:cubicBezTo>
                      <a:cubicBezTo>
                        <a:pt x="23" y="1104"/>
                        <a:pt x="7" y="1089"/>
                        <a:pt x="6" y="1089"/>
                      </a:cubicBezTo>
                      <a:cubicBezTo>
                        <a:pt x="0" y="1082"/>
                        <a:pt x="0" y="1082"/>
                        <a:pt x="0" y="1082"/>
                      </a:cubicBezTo>
                      <a:cubicBezTo>
                        <a:pt x="2" y="1074"/>
                        <a:pt x="2" y="1074"/>
                        <a:pt x="2" y="1074"/>
                      </a:cubicBezTo>
                      <a:cubicBezTo>
                        <a:pt x="10" y="1049"/>
                        <a:pt x="18" y="1018"/>
                        <a:pt x="18" y="1011"/>
                      </a:cubicBezTo>
                      <a:cubicBezTo>
                        <a:pt x="18" y="1010"/>
                        <a:pt x="17" y="1008"/>
                        <a:pt x="17" y="1006"/>
                      </a:cubicBezTo>
                      <a:cubicBezTo>
                        <a:pt x="13" y="992"/>
                        <a:pt x="6" y="963"/>
                        <a:pt x="17" y="918"/>
                      </a:cubicBezTo>
                      <a:cubicBezTo>
                        <a:pt x="29" y="866"/>
                        <a:pt x="116" y="654"/>
                        <a:pt x="143" y="594"/>
                      </a:cubicBezTo>
                      <a:cubicBezTo>
                        <a:pt x="155" y="566"/>
                        <a:pt x="178" y="499"/>
                        <a:pt x="203" y="428"/>
                      </a:cubicBezTo>
                      <a:cubicBezTo>
                        <a:pt x="231" y="345"/>
                        <a:pt x="261" y="259"/>
                        <a:pt x="277" y="224"/>
                      </a:cubicBezTo>
                      <a:cubicBezTo>
                        <a:pt x="306" y="161"/>
                        <a:pt x="358" y="14"/>
                        <a:pt x="359" y="12"/>
                      </a:cubicBezTo>
                      <a:cubicBezTo>
                        <a:pt x="361" y="4"/>
                        <a:pt x="370" y="0"/>
                        <a:pt x="377" y="3"/>
                      </a:cubicBezTo>
                      <a:cubicBezTo>
                        <a:pt x="385" y="6"/>
                        <a:pt x="389" y="14"/>
                        <a:pt x="386" y="22"/>
                      </a:cubicBezTo>
                      <a:cubicBezTo>
                        <a:pt x="384" y="28"/>
                        <a:pt x="333" y="172"/>
                        <a:pt x="304" y="236"/>
                      </a:cubicBezTo>
                      <a:cubicBezTo>
                        <a:pt x="288" y="270"/>
                        <a:pt x="259" y="355"/>
                        <a:pt x="230" y="437"/>
                      </a:cubicBezTo>
                      <a:cubicBezTo>
                        <a:pt x="206" y="509"/>
                        <a:pt x="182" y="577"/>
                        <a:pt x="170" y="605"/>
                      </a:cubicBezTo>
                      <a:cubicBezTo>
                        <a:pt x="144" y="664"/>
                        <a:pt x="57" y="875"/>
                        <a:pt x="45" y="925"/>
                      </a:cubicBezTo>
                      <a:cubicBezTo>
                        <a:pt x="36" y="963"/>
                        <a:pt x="42" y="986"/>
                        <a:pt x="45" y="999"/>
                      </a:cubicBezTo>
                      <a:cubicBezTo>
                        <a:pt x="46" y="1002"/>
                        <a:pt x="47" y="1005"/>
                        <a:pt x="47" y="1007"/>
                      </a:cubicBezTo>
                      <a:cubicBezTo>
                        <a:pt x="49" y="1018"/>
                        <a:pt x="41" y="1048"/>
                        <a:pt x="33" y="1074"/>
                      </a:cubicBezTo>
                      <a:cubicBezTo>
                        <a:pt x="40" y="1083"/>
                        <a:pt x="51" y="1098"/>
                        <a:pt x="56" y="1118"/>
                      </a:cubicBezTo>
                      <a:cubicBezTo>
                        <a:pt x="62" y="1142"/>
                        <a:pt x="62" y="1261"/>
                        <a:pt x="62" y="1310"/>
                      </a:cubicBezTo>
                      <a:cubicBezTo>
                        <a:pt x="62" y="1318"/>
                        <a:pt x="56" y="1325"/>
                        <a:pt x="48" y="1325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3" name="Freeform 43"/>
                <p:cNvSpPr>
                  <a:spLocks/>
                </p:cNvSpPr>
                <p:nvPr/>
              </p:nvSpPr>
              <p:spPr bwMode="gray">
                <a:xfrm>
                  <a:off x="-6831013" y="-1009650"/>
                  <a:ext cx="4300538" cy="266700"/>
                </a:xfrm>
                <a:custGeom>
                  <a:avLst/>
                  <a:gdLst/>
                  <a:ahLst/>
                  <a:cxnLst>
                    <a:cxn ang="0">
                      <a:pos x="761" y="71"/>
                    </a:cxn>
                    <a:cxn ang="0">
                      <a:pos x="692" y="56"/>
                    </a:cxn>
                    <a:cxn ang="0">
                      <a:pos x="606" y="32"/>
                    </a:cxn>
                    <a:cxn ang="0">
                      <a:pos x="417" y="24"/>
                    </a:cxn>
                    <a:cxn ang="0">
                      <a:pos x="396" y="26"/>
                    </a:cxn>
                    <a:cxn ang="0">
                      <a:pos x="322" y="28"/>
                    </a:cxn>
                    <a:cxn ang="0">
                      <a:pos x="274" y="26"/>
                    </a:cxn>
                    <a:cxn ang="0">
                      <a:pos x="121" y="28"/>
                    </a:cxn>
                    <a:cxn ang="0">
                      <a:pos x="10" y="62"/>
                    </a:cxn>
                    <a:cxn ang="0">
                      <a:pos x="0" y="49"/>
                    </a:cxn>
                    <a:cxn ang="0">
                      <a:pos x="121" y="12"/>
                    </a:cxn>
                    <a:cxn ang="0">
                      <a:pos x="274" y="10"/>
                    </a:cxn>
                    <a:cxn ang="0">
                      <a:pos x="323" y="12"/>
                    </a:cxn>
                    <a:cxn ang="0">
                      <a:pos x="395" y="10"/>
                    </a:cxn>
                    <a:cxn ang="0">
                      <a:pos x="415" y="8"/>
                    </a:cxn>
                    <a:cxn ang="0">
                      <a:pos x="609" y="16"/>
                    </a:cxn>
                    <a:cxn ang="0">
                      <a:pos x="697" y="41"/>
                    </a:cxn>
                    <a:cxn ang="0">
                      <a:pos x="788" y="53"/>
                    </a:cxn>
                    <a:cxn ang="0">
                      <a:pos x="857" y="40"/>
                    </a:cxn>
                    <a:cxn ang="0">
                      <a:pos x="949" y="26"/>
                    </a:cxn>
                    <a:cxn ang="0">
                      <a:pos x="1128" y="44"/>
                    </a:cxn>
                    <a:cxn ang="0">
                      <a:pos x="1147" y="59"/>
                    </a:cxn>
                    <a:cxn ang="0">
                      <a:pos x="1133" y="67"/>
                    </a:cxn>
                    <a:cxn ang="0">
                      <a:pos x="1133" y="67"/>
                    </a:cxn>
                    <a:cxn ang="0">
                      <a:pos x="1120" y="58"/>
                    </a:cxn>
                    <a:cxn ang="0">
                      <a:pos x="950" y="42"/>
                    </a:cxn>
                    <a:cxn ang="0">
                      <a:pos x="860" y="55"/>
                    </a:cxn>
                    <a:cxn ang="0">
                      <a:pos x="790" y="69"/>
                    </a:cxn>
                    <a:cxn ang="0">
                      <a:pos x="761" y="71"/>
                    </a:cxn>
                  </a:cxnLst>
                  <a:rect l="0" t="0" r="r" b="b"/>
                  <a:pathLst>
                    <a:path w="1147" h="71">
                      <a:moveTo>
                        <a:pt x="761" y="71"/>
                      </a:moveTo>
                      <a:cubicBezTo>
                        <a:pt x="733" y="71"/>
                        <a:pt x="715" y="64"/>
                        <a:pt x="692" y="56"/>
                      </a:cubicBezTo>
                      <a:cubicBezTo>
                        <a:pt x="672" y="48"/>
                        <a:pt x="646" y="39"/>
                        <a:pt x="606" y="32"/>
                      </a:cubicBezTo>
                      <a:cubicBezTo>
                        <a:pt x="518" y="16"/>
                        <a:pt x="478" y="19"/>
                        <a:pt x="417" y="24"/>
                      </a:cubicBezTo>
                      <a:cubicBezTo>
                        <a:pt x="410" y="25"/>
                        <a:pt x="403" y="25"/>
                        <a:pt x="396" y="26"/>
                      </a:cubicBezTo>
                      <a:cubicBezTo>
                        <a:pt x="347" y="30"/>
                        <a:pt x="341" y="29"/>
                        <a:pt x="322" y="28"/>
                      </a:cubicBezTo>
                      <a:cubicBezTo>
                        <a:pt x="312" y="27"/>
                        <a:pt x="299" y="26"/>
                        <a:pt x="274" y="26"/>
                      </a:cubicBezTo>
                      <a:cubicBezTo>
                        <a:pt x="202" y="24"/>
                        <a:pt x="195" y="24"/>
                        <a:pt x="121" y="28"/>
                      </a:cubicBezTo>
                      <a:cubicBezTo>
                        <a:pt x="52" y="32"/>
                        <a:pt x="10" y="61"/>
                        <a:pt x="10" y="62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2" y="47"/>
                        <a:pt x="46" y="16"/>
                        <a:pt x="121" y="12"/>
                      </a:cubicBezTo>
                      <a:cubicBezTo>
                        <a:pt x="194" y="8"/>
                        <a:pt x="203" y="8"/>
                        <a:pt x="274" y="10"/>
                      </a:cubicBezTo>
                      <a:cubicBezTo>
                        <a:pt x="299" y="11"/>
                        <a:pt x="313" y="11"/>
                        <a:pt x="323" y="12"/>
                      </a:cubicBezTo>
                      <a:cubicBezTo>
                        <a:pt x="341" y="13"/>
                        <a:pt x="347" y="14"/>
                        <a:pt x="395" y="10"/>
                      </a:cubicBezTo>
                      <a:cubicBezTo>
                        <a:pt x="402" y="9"/>
                        <a:pt x="409" y="9"/>
                        <a:pt x="415" y="8"/>
                      </a:cubicBezTo>
                      <a:cubicBezTo>
                        <a:pt x="478" y="3"/>
                        <a:pt x="519" y="0"/>
                        <a:pt x="609" y="16"/>
                      </a:cubicBezTo>
                      <a:cubicBezTo>
                        <a:pt x="651" y="23"/>
                        <a:pt x="677" y="33"/>
                        <a:pt x="697" y="41"/>
                      </a:cubicBezTo>
                      <a:cubicBezTo>
                        <a:pt x="727" y="51"/>
                        <a:pt x="746" y="59"/>
                        <a:pt x="788" y="53"/>
                      </a:cubicBezTo>
                      <a:cubicBezTo>
                        <a:pt x="819" y="49"/>
                        <a:pt x="838" y="44"/>
                        <a:pt x="857" y="40"/>
                      </a:cubicBezTo>
                      <a:cubicBezTo>
                        <a:pt x="881" y="34"/>
                        <a:pt x="903" y="28"/>
                        <a:pt x="949" y="26"/>
                      </a:cubicBezTo>
                      <a:cubicBezTo>
                        <a:pt x="1028" y="22"/>
                        <a:pt x="1113" y="35"/>
                        <a:pt x="1128" y="44"/>
                      </a:cubicBezTo>
                      <a:cubicBezTo>
                        <a:pt x="1141" y="52"/>
                        <a:pt x="1146" y="57"/>
                        <a:pt x="1147" y="59"/>
                      </a:cubicBezTo>
                      <a:cubicBezTo>
                        <a:pt x="1133" y="67"/>
                        <a:pt x="1133" y="67"/>
                        <a:pt x="1133" y="67"/>
                      </a:cubicBezTo>
                      <a:cubicBezTo>
                        <a:pt x="1133" y="67"/>
                        <a:pt x="1133" y="67"/>
                        <a:pt x="1133" y="67"/>
                      </a:cubicBezTo>
                      <a:cubicBezTo>
                        <a:pt x="1133" y="67"/>
                        <a:pt x="1131" y="64"/>
                        <a:pt x="1120" y="58"/>
                      </a:cubicBezTo>
                      <a:cubicBezTo>
                        <a:pt x="1109" y="51"/>
                        <a:pt x="1028" y="38"/>
                        <a:pt x="950" y="42"/>
                      </a:cubicBezTo>
                      <a:cubicBezTo>
                        <a:pt x="906" y="44"/>
                        <a:pt x="885" y="49"/>
                        <a:pt x="860" y="55"/>
                      </a:cubicBezTo>
                      <a:cubicBezTo>
                        <a:pt x="842" y="60"/>
                        <a:pt x="822" y="65"/>
                        <a:pt x="790" y="69"/>
                      </a:cubicBezTo>
                      <a:cubicBezTo>
                        <a:pt x="779" y="70"/>
                        <a:pt x="770" y="71"/>
                        <a:pt x="761" y="7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4" name="Freeform 45"/>
                <p:cNvSpPr>
                  <a:spLocks/>
                </p:cNvSpPr>
                <p:nvPr/>
              </p:nvSpPr>
              <p:spPr bwMode="gray">
                <a:xfrm>
                  <a:off x="-9578975" y="-5805488"/>
                  <a:ext cx="9899650" cy="12438063"/>
                </a:xfrm>
                <a:custGeom>
                  <a:avLst/>
                  <a:gdLst/>
                  <a:ahLst/>
                  <a:cxnLst>
                    <a:cxn ang="0">
                      <a:pos x="1838" y="3314"/>
                    </a:cxn>
                    <a:cxn ang="0">
                      <a:pos x="1914" y="3299"/>
                    </a:cxn>
                    <a:cxn ang="0">
                      <a:pos x="2043" y="3116"/>
                    </a:cxn>
                    <a:cxn ang="0">
                      <a:pos x="2141" y="2579"/>
                    </a:cxn>
                    <a:cxn ang="0">
                      <a:pos x="2640" y="1254"/>
                    </a:cxn>
                    <a:cxn ang="0">
                      <a:pos x="2640" y="1254"/>
                    </a:cxn>
                    <a:cxn ang="0">
                      <a:pos x="2640" y="1254"/>
                    </a:cxn>
                    <a:cxn ang="0">
                      <a:pos x="2640" y="1254"/>
                    </a:cxn>
                    <a:cxn ang="0">
                      <a:pos x="2271" y="412"/>
                    </a:cxn>
                    <a:cxn ang="0">
                      <a:pos x="1385" y="0"/>
                    </a:cxn>
                    <a:cxn ang="0">
                      <a:pos x="1" y="1317"/>
                    </a:cxn>
                    <a:cxn ang="0">
                      <a:pos x="429" y="2440"/>
                    </a:cxn>
                    <a:cxn ang="0">
                      <a:pos x="599" y="2986"/>
                    </a:cxn>
                    <a:cxn ang="0">
                      <a:pos x="749" y="3306"/>
                    </a:cxn>
                    <a:cxn ang="0">
                      <a:pos x="1839" y="3314"/>
                    </a:cxn>
                    <a:cxn ang="0">
                      <a:pos x="1838" y="3314"/>
                    </a:cxn>
                    <a:cxn ang="0">
                      <a:pos x="1839" y="3311"/>
                    </a:cxn>
                    <a:cxn ang="0">
                      <a:pos x="750" y="3305"/>
                    </a:cxn>
                    <a:cxn ang="0">
                      <a:pos x="751" y="3303"/>
                    </a:cxn>
                    <a:cxn ang="0">
                      <a:pos x="602" y="2986"/>
                    </a:cxn>
                    <a:cxn ang="0">
                      <a:pos x="431" y="2439"/>
                    </a:cxn>
                    <a:cxn ang="0">
                      <a:pos x="3" y="1318"/>
                    </a:cxn>
                    <a:cxn ang="0">
                      <a:pos x="1385" y="3"/>
                    </a:cxn>
                    <a:cxn ang="0">
                      <a:pos x="2269" y="414"/>
                    </a:cxn>
                    <a:cxn ang="0">
                      <a:pos x="2638" y="1254"/>
                    </a:cxn>
                    <a:cxn ang="0">
                      <a:pos x="2637" y="1254"/>
                    </a:cxn>
                    <a:cxn ang="0">
                      <a:pos x="2138" y="2578"/>
                    </a:cxn>
                    <a:cxn ang="0">
                      <a:pos x="2040" y="3115"/>
                    </a:cxn>
                    <a:cxn ang="0">
                      <a:pos x="1912" y="3296"/>
                    </a:cxn>
                    <a:cxn ang="0">
                      <a:pos x="1844" y="3313"/>
                    </a:cxn>
                    <a:cxn ang="0">
                      <a:pos x="1840" y="3311"/>
                    </a:cxn>
                    <a:cxn ang="0">
                      <a:pos x="1840" y="3311"/>
                    </a:cxn>
                    <a:cxn ang="0">
                      <a:pos x="1839" y="3311"/>
                    </a:cxn>
                  </a:cxnLst>
                  <a:rect l="0" t="0" r="r" b="b"/>
                  <a:pathLst>
                    <a:path w="2640" h="3317">
                      <a:moveTo>
                        <a:pt x="1839" y="3313"/>
                      </a:moveTo>
                      <a:cubicBezTo>
                        <a:pt x="1838" y="3314"/>
                        <a:pt x="1838" y="3314"/>
                        <a:pt x="1838" y="3314"/>
                      </a:cubicBezTo>
                      <a:cubicBezTo>
                        <a:pt x="1838" y="3314"/>
                        <a:pt x="1845" y="3317"/>
                        <a:pt x="1856" y="3317"/>
                      </a:cubicBezTo>
                      <a:cubicBezTo>
                        <a:pt x="1869" y="3317"/>
                        <a:pt x="1888" y="3313"/>
                        <a:pt x="1914" y="3299"/>
                      </a:cubicBezTo>
                      <a:cubicBezTo>
                        <a:pt x="1945" y="3280"/>
                        <a:pt x="1980" y="3233"/>
                        <a:pt x="2008" y="3185"/>
                      </a:cubicBezTo>
                      <a:cubicBezTo>
                        <a:pt x="2022" y="3161"/>
                        <a:pt x="2034" y="3137"/>
                        <a:pt x="2043" y="3116"/>
                      </a:cubicBezTo>
                      <a:cubicBezTo>
                        <a:pt x="2052" y="3095"/>
                        <a:pt x="2057" y="3077"/>
                        <a:pt x="2058" y="3066"/>
                      </a:cubicBezTo>
                      <a:cubicBezTo>
                        <a:pt x="2066" y="2885"/>
                        <a:pt x="2090" y="2701"/>
                        <a:pt x="2141" y="2579"/>
                      </a:cubicBezTo>
                      <a:cubicBezTo>
                        <a:pt x="2198" y="2440"/>
                        <a:pt x="2322" y="2266"/>
                        <a:pt x="2433" y="2048"/>
                      </a:cubicBezTo>
                      <a:cubicBezTo>
                        <a:pt x="2543" y="1830"/>
                        <a:pt x="2640" y="1568"/>
                        <a:pt x="2640" y="1254"/>
                      </a:cubicBezTo>
                      <a:cubicBezTo>
                        <a:pt x="2640" y="1254"/>
                        <a:pt x="2640" y="1254"/>
                        <a:pt x="2640" y="1254"/>
                      </a:cubicBezTo>
                      <a:cubicBezTo>
                        <a:pt x="2640" y="1254"/>
                        <a:pt x="2640" y="1254"/>
                        <a:pt x="2640" y="1254"/>
                      </a:cubicBezTo>
                      <a:cubicBezTo>
                        <a:pt x="2640" y="1254"/>
                        <a:pt x="2640" y="1254"/>
                        <a:pt x="2640" y="1254"/>
                      </a:cubicBezTo>
                      <a:cubicBezTo>
                        <a:pt x="2640" y="1254"/>
                        <a:pt x="2640" y="1254"/>
                        <a:pt x="2640" y="1254"/>
                      </a:cubicBezTo>
                      <a:cubicBezTo>
                        <a:pt x="2640" y="1254"/>
                        <a:pt x="2640" y="1254"/>
                        <a:pt x="2640" y="1254"/>
                      </a:cubicBezTo>
                      <a:cubicBezTo>
                        <a:pt x="2640" y="1254"/>
                        <a:pt x="2640" y="1254"/>
                        <a:pt x="2640" y="1254"/>
                      </a:cubicBezTo>
                      <a:cubicBezTo>
                        <a:pt x="2640" y="1254"/>
                        <a:pt x="2640" y="1254"/>
                        <a:pt x="2640" y="1254"/>
                      </a:cubicBezTo>
                      <a:cubicBezTo>
                        <a:pt x="2640" y="965"/>
                        <a:pt x="2497" y="653"/>
                        <a:pt x="2271" y="412"/>
                      </a:cubicBezTo>
                      <a:cubicBezTo>
                        <a:pt x="2044" y="172"/>
                        <a:pt x="1735" y="3"/>
                        <a:pt x="1400" y="0"/>
                      </a:cubicBezTo>
                      <a:cubicBezTo>
                        <a:pt x="1395" y="0"/>
                        <a:pt x="1390" y="0"/>
                        <a:pt x="1385" y="0"/>
                      </a:cubicBezTo>
                      <a:cubicBezTo>
                        <a:pt x="848" y="0"/>
                        <a:pt x="504" y="222"/>
                        <a:pt x="294" y="497"/>
                      </a:cubicBezTo>
                      <a:cubicBezTo>
                        <a:pt x="83" y="773"/>
                        <a:pt x="6" y="1102"/>
                        <a:pt x="1" y="1317"/>
                      </a:cubicBezTo>
                      <a:cubicBezTo>
                        <a:pt x="0" y="1324"/>
                        <a:pt x="0" y="1331"/>
                        <a:pt x="0" y="1338"/>
                      </a:cubicBezTo>
                      <a:cubicBezTo>
                        <a:pt x="0" y="1663"/>
                        <a:pt x="180" y="2018"/>
                        <a:pt x="429" y="2440"/>
                      </a:cubicBezTo>
                      <a:cubicBezTo>
                        <a:pt x="556" y="2656"/>
                        <a:pt x="586" y="2775"/>
                        <a:pt x="594" y="2865"/>
                      </a:cubicBezTo>
                      <a:cubicBezTo>
                        <a:pt x="598" y="2910"/>
                        <a:pt x="596" y="2948"/>
                        <a:pt x="599" y="2986"/>
                      </a:cubicBezTo>
                      <a:cubicBezTo>
                        <a:pt x="601" y="3024"/>
                        <a:pt x="608" y="3064"/>
                        <a:pt x="627" y="3112"/>
                      </a:cubicBezTo>
                      <a:cubicBezTo>
                        <a:pt x="683" y="3247"/>
                        <a:pt x="749" y="3306"/>
                        <a:pt x="749" y="3306"/>
                      </a:cubicBezTo>
                      <a:cubicBezTo>
                        <a:pt x="750" y="3306"/>
                        <a:pt x="750" y="3306"/>
                        <a:pt x="750" y="3306"/>
                      </a:cubicBezTo>
                      <a:cubicBezTo>
                        <a:pt x="1839" y="3314"/>
                        <a:pt x="1839" y="3314"/>
                        <a:pt x="1839" y="3314"/>
                      </a:cubicBezTo>
                      <a:cubicBezTo>
                        <a:pt x="1839" y="3313"/>
                        <a:pt x="1839" y="3313"/>
                        <a:pt x="1839" y="3313"/>
                      </a:cubicBezTo>
                      <a:cubicBezTo>
                        <a:pt x="1838" y="3314"/>
                        <a:pt x="1838" y="3314"/>
                        <a:pt x="1838" y="3314"/>
                      </a:cubicBezTo>
                      <a:cubicBezTo>
                        <a:pt x="1839" y="3313"/>
                        <a:pt x="1839" y="3313"/>
                        <a:pt x="1839" y="3313"/>
                      </a:cubicBezTo>
                      <a:cubicBezTo>
                        <a:pt x="1839" y="3311"/>
                        <a:pt x="1839" y="3311"/>
                        <a:pt x="1839" y="3311"/>
                      </a:cubicBezTo>
                      <a:cubicBezTo>
                        <a:pt x="750" y="3303"/>
                        <a:pt x="750" y="3303"/>
                        <a:pt x="750" y="3303"/>
                      </a:cubicBezTo>
                      <a:cubicBezTo>
                        <a:pt x="750" y="3305"/>
                        <a:pt x="750" y="3305"/>
                        <a:pt x="750" y="3305"/>
                      </a:cubicBezTo>
                      <a:cubicBezTo>
                        <a:pt x="751" y="3304"/>
                        <a:pt x="751" y="3304"/>
                        <a:pt x="751" y="3304"/>
                      </a:cubicBezTo>
                      <a:cubicBezTo>
                        <a:pt x="751" y="3304"/>
                        <a:pt x="751" y="3304"/>
                        <a:pt x="751" y="3303"/>
                      </a:cubicBezTo>
                      <a:cubicBezTo>
                        <a:pt x="743" y="3296"/>
                        <a:pt x="682" y="3237"/>
                        <a:pt x="630" y="3111"/>
                      </a:cubicBezTo>
                      <a:cubicBezTo>
                        <a:pt x="611" y="3063"/>
                        <a:pt x="604" y="3024"/>
                        <a:pt x="602" y="2986"/>
                      </a:cubicBezTo>
                      <a:cubicBezTo>
                        <a:pt x="598" y="2929"/>
                        <a:pt x="603" y="2873"/>
                        <a:pt x="585" y="2791"/>
                      </a:cubicBezTo>
                      <a:cubicBezTo>
                        <a:pt x="567" y="2709"/>
                        <a:pt x="527" y="2600"/>
                        <a:pt x="431" y="2439"/>
                      </a:cubicBezTo>
                      <a:cubicBezTo>
                        <a:pt x="183" y="2017"/>
                        <a:pt x="3" y="1662"/>
                        <a:pt x="3" y="1338"/>
                      </a:cubicBezTo>
                      <a:cubicBezTo>
                        <a:pt x="3" y="1331"/>
                        <a:pt x="3" y="1324"/>
                        <a:pt x="3" y="1318"/>
                      </a:cubicBezTo>
                      <a:cubicBezTo>
                        <a:pt x="9" y="1103"/>
                        <a:pt x="86" y="774"/>
                        <a:pt x="296" y="499"/>
                      </a:cubicBezTo>
                      <a:cubicBezTo>
                        <a:pt x="506" y="224"/>
                        <a:pt x="849" y="3"/>
                        <a:pt x="1385" y="3"/>
                      </a:cubicBezTo>
                      <a:cubicBezTo>
                        <a:pt x="1390" y="3"/>
                        <a:pt x="1395" y="3"/>
                        <a:pt x="1400" y="3"/>
                      </a:cubicBezTo>
                      <a:cubicBezTo>
                        <a:pt x="1734" y="6"/>
                        <a:pt x="2043" y="174"/>
                        <a:pt x="2269" y="414"/>
                      </a:cubicBezTo>
                      <a:cubicBezTo>
                        <a:pt x="2494" y="654"/>
                        <a:pt x="2637" y="966"/>
                        <a:pt x="2637" y="1254"/>
                      </a:cubicBezTo>
                      <a:cubicBezTo>
                        <a:pt x="2638" y="1254"/>
                        <a:pt x="2638" y="1254"/>
                        <a:pt x="2638" y="1254"/>
                      </a:cubicBezTo>
                      <a:cubicBezTo>
                        <a:pt x="2637" y="1254"/>
                        <a:pt x="2637" y="1254"/>
                        <a:pt x="2637" y="1254"/>
                      </a:cubicBezTo>
                      <a:cubicBezTo>
                        <a:pt x="2637" y="1254"/>
                        <a:pt x="2637" y="1254"/>
                        <a:pt x="2637" y="1254"/>
                      </a:cubicBezTo>
                      <a:cubicBezTo>
                        <a:pt x="2637" y="1568"/>
                        <a:pt x="2541" y="1829"/>
                        <a:pt x="2430" y="2046"/>
                      </a:cubicBezTo>
                      <a:cubicBezTo>
                        <a:pt x="2320" y="2264"/>
                        <a:pt x="2195" y="2438"/>
                        <a:pt x="2138" y="2578"/>
                      </a:cubicBezTo>
                      <a:cubicBezTo>
                        <a:pt x="2088" y="2700"/>
                        <a:pt x="2063" y="2885"/>
                        <a:pt x="2055" y="3066"/>
                      </a:cubicBezTo>
                      <a:cubicBezTo>
                        <a:pt x="2054" y="3077"/>
                        <a:pt x="2049" y="3094"/>
                        <a:pt x="2040" y="3115"/>
                      </a:cubicBezTo>
                      <a:cubicBezTo>
                        <a:pt x="2027" y="3146"/>
                        <a:pt x="2007" y="3184"/>
                        <a:pt x="1984" y="3219"/>
                      </a:cubicBezTo>
                      <a:cubicBezTo>
                        <a:pt x="1960" y="3253"/>
                        <a:pt x="1935" y="3282"/>
                        <a:pt x="1912" y="3296"/>
                      </a:cubicBezTo>
                      <a:cubicBezTo>
                        <a:pt x="1887" y="3311"/>
                        <a:pt x="1869" y="3314"/>
                        <a:pt x="1856" y="3314"/>
                      </a:cubicBezTo>
                      <a:cubicBezTo>
                        <a:pt x="1851" y="3314"/>
                        <a:pt x="1847" y="3313"/>
                        <a:pt x="1844" y="3313"/>
                      </a:cubicBezTo>
                      <a:cubicBezTo>
                        <a:pt x="1842" y="3312"/>
                        <a:pt x="1841" y="3312"/>
                        <a:pt x="1841" y="3312"/>
                      </a:cubicBezTo>
                      <a:cubicBezTo>
                        <a:pt x="1840" y="3311"/>
                        <a:pt x="1840" y="3311"/>
                        <a:pt x="1840" y="3311"/>
                      </a:cubicBezTo>
                      <a:cubicBezTo>
                        <a:pt x="1840" y="3311"/>
                        <a:pt x="1840" y="3311"/>
                        <a:pt x="1840" y="3311"/>
                      </a:cubicBezTo>
                      <a:cubicBezTo>
                        <a:pt x="1840" y="3311"/>
                        <a:pt x="1840" y="3311"/>
                        <a:pt x="1840" y="3311"/>
                      </a:cubicBezTo>
                      <a:cubicBezTo>
                        <a:pt x="1839" y="3311"/>
                        <a:pt x="1839" y="3311"/>
                        <a:pt x="1839" y="3311"/>
                      </a:cubicBezTo>
                      <a:cubicBezTo>
                        <a:pt x="1839" y="3311"/>
                        <a:pt x="1839" y="3311"/>
                        <a:pt x="1839" y="3311"/>
                      </a:cubicBezTo>
                      <a:lnTo>
                        <a:pt x="1839" y="331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/>
              </p:nvSpPr>
              <p:spPr bwMode="gray">
                <a:xfrm>
                  <a:off x="-9602788" y="-5808663"/>
                  <a:ext cx="9915525" cy="12495213"/>
                </a:xfrm>
                <a:custGeom>
                  <a:avLst/>
                  <a:gdLst/>
                  <a:ahLst/>
                  <a:cxnLst>
                    <a:cxn ang="0">
                      <a:pos x="1845" y="3319"/>
                    </a:cxn>
                    <a:cxn ang="0">
                      <a:pos x="1919" y="3303"/>
                    </a:cxn>
                    <a:cxn ang="0">
                      <a:pos x="2062" y="3072"/>
                    </a:cxn>
                    <a:cxn ang="0">
                      <a:pos x="2145" y="2584"/>
                    </a:cxn>
                    <a:cxn ang="0">
                      <a:pos x="2644" y="1260"/>
                    </a:cxn>
                    <a:cxn ang="0">
                      <a:pos x="1406" y="8"/>
                    </a:cxn>
                    <a:cxn ang="0">
                      <a:pos x="8" y="1324"/>
                    </a:cxn>
                    <a:cxn ang="0">
                      <a:pos x="436" y="2445"/>
                    </a:cxn>
                    <a:cxn ang="0">
                      <a:pos x="635" y="3117"/>
                    </a:cxn>
                    <a:cxn ang="0">
                      <a:pos x="756" y="3311"/>
                    </a:cxn>
                    <a:cxn ang="0">
                      <a:pos x="1845" y="3319"/>
                    </a:cxn>
                  </a:cxnLst>
                  <a:rect l="0" t="0" r="r" b="b"/>
                  <a:pathLst>
                    <a:path w="2644" h="3332">
                      <a:moveTo>
                        <a:pt x="1845" y="3319"/>
                      </a:moveTo>
                      <a:cubicBezTo>
                        <a:pt x="1845" y="3319"/>
                        <a:pt x="1871" y="3332"/>
                        <a:pt x="1919" y="3303"/>
                      </a:cubicBezTo>
                      <a:cubicBezTo>
                        <a:pt x="1981" y="3266"/>
                        <a:pt x="2060" y="3115"/>
                        <a:pt x="2062" y="3072"/>
                      </a:cubicBezTo>
                      <a:cubicBezTo>
                        <a:pt x="2070" y="2891"/>
                        <a:pt x="2095" y="2707"/>
                        <a:pt x="2145" y="2584"/>
                      </a:cubicBezTo>
                      <a:cubicBezTo>
                        <a:pt x="2259" y="2306"/>
                        <a:pt x="2644" y="1887"/>
                        <a:pt x="2644" y="1260"/>
                      </a:cubicBezTo>
                      <a:cubicBezTo>
                        <a:pt x="2644" y="682"/>
                        <a:pt x="2074" y="13"/>
                        <a:pt x="1406" y="8"/>
                      </a:cubicBezTo>
                      <a:cubicBezTo>
                        <a:pt x="320" y="0"/>
                        <a:pt x="18" y="891"/>
                        <a:pt x="8" y="1324"/>
                      </a:cubicBezTo>
                      <a:cubicBezTo>
                        <a:pt x="0" y="1654"/>
                        <a:pt x="182" y="2014"/>
                        <a:pt x="436" y="2445"/>
                      </a:cubicBezTo>
                      <a:cubicBezTo>
                        <a:pt x="690" y="2877"/>
                        <a:pt x="556" y="2925"/>
                        <a:pt x="635" y="3117"/>
                      </a:cubicBezTo>
                      <a:cubicBezTo>
                        <a:pt x="690" y="3252"/>
                        <a:pt x="756" y="3311"/>
                        <a:pt x="756" y="3311"/>
                      </a:cubicBezTo>
                      <a:lnTo>
                        <a:pt x="1845" y="3319"/>
                      </a:lnTo>
                      <a:close/>
                    </a:path>
                  </a:pathLst>
                </a:custGeom>
                <a:gradFill>
                  <a:gsLst>
                    <a:gs pos="98000">
                      <a:srgbClr val="000000">
                        <a:alpha val="0"/>
                      </a:srgbClr>
                    </a:gs>
                    <a:gs pos="100000">
                      <a:srgbClr val="000000">
                        <a:alpha val="60000"/>
                      </a:srgbClr>
                    </a:gs>
                  </a:gsLst>
                  <a:lin ang="54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</p:grp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30"/>
          <a:stretch/>
        </p:blipFill>
        <p:spPr bwMode="auto">
          <a:xfrm>
            <a:off x="6156176" y="620688"/>
            <a:ext cx="3784836" cy="5005005"/>
          </a:xfrm>
          <a:prstGeom prst="rect">
            <a:avLst/>
          </a:prstGeom>
          <a:noFill/>
          <a:effectLst>
            <a:outerShdw blurRad="76200" dir="102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Прямоугольник 93"/>
          <p:cNvSpPr/>
          <p:nvPr/>
        </p:nvSpPr>
        <p:spPr>
          <a:xfrm>
            <a:off x="323528" y="4293096"/>
            <a:ext cx="6552728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Независимая оценка  качества </a:t>
            </a:r>
            <a:r>
              <a:rPr lang="ru-RU" b="1" dirty="0" smtClean="0"/>
              <a:t>организации информирования граждан</a:t>
            </a:r>
            <a:r>
              <a:rPr lang="ru-RU" dirty="0" smtClean="0"/>
              <a:t> через сайт учреждений проводилась на основании </a:t>
            </a:r>
            <a:r>
              <a:rPr lang="ru-RU" b="1" dirty="0" smtClean="0"/>
              <a:t>47 критериев </a:t>
            </a:r>
            <a:r>
              <a:rPr lang="ru-RU" dirty="0" err="1" smtClean="0"/>
              <a:t>клиентоориентированности</a:t>
            </a:r>
            <a:r>
              <a:rPr lang="ru-RU" dirty="0" smtClean="0"/>
              <a:t> содержания Интернет-ресурса, сгруппированных в </a:t>
            </a:r>
            <a:r>
              <a:rPr lang="ru-RU" b="1" dirty="0" smtClean="0"/>
              <a:t>6 блоков</a:t>
            </a:r>
            <a:r>
              <a:rPr lang="ru-RU" dirty="0" smtClean="0"/>
              <a:t>. </a:t>
            </a:r>
            <a:endParaRPr lang="ru-RU" dirty="0"/>
          </a:p>
        </p:txBody>
      </p:sp>
      <p:graphicFrame>
        <p:nvGraphicFramePr>
          <p:cNvPr id="111" name="SmartArt Placeholder 4"/>
          <p:cNvGraphicFramePr>
            <a:graphicFrameLocks/>
          </p:cNvGraphicFramePr>
          <p:nvPr/>
        </p:nvGraphicFramePr>
        <p:xfrm>
          <a:off x="251520" y="5373216"/>
          <a:ext cx="8712968" cy="148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24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>Рейтинг очных способов предоставления информации.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496944" cy="2736304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8496944" cy="27363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342900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Рейтинг оценки комфортности организации предоставления социальных услуг.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529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/>
              <a:t>Рейтинг готовности работать с людьми со специальными потребностями  учреждениями, оказывающих социальные услуги в сфере здравоохранения.</a:t>
            </a:r>
            <a:endParaRPr lang="ru-RU" sz="1800" b="1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40960" cy="24482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342900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Рейтинг оценки доброжелательности персонала учреждения здравоохранения.</a:t>
            </a:r>
            <a:endParaRPr lang="ru-RU" b="1" dirty="0"/>
          </a:p>
        </p:txBody>
      </p:sp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8640960" cy="2905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023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5"/>
          <p:cNvSpPr>
            <a:spLocks noChangeArrowheads="1"/>
          </p:cNvSpPr>
          <p:nvPr/>
        </p:nvSpPr>
        <p:spPr bwMode="gray">
          <a:xfrm>
            <a:off x="0" y="1196752"/>
            <a:ext cx="9143999" cy="566124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5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238539"/>
            <a:ext cx="8497092" cy="1030221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Основания создания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независимой системы оценки качества работы организаций, 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оказывающих социальные услуги</a:t>
            </a:r>
            <a:endParaRPr lang="de-DE" noProof="1" smtClean="0"/>
          </a:p>
        </p:txBody>
      </p:sp>
      <p:grpSp>
        <p:nvGrpSpPr>
          <p:cNvPr id="2" name="Gruppieren 24"/>
          <p:cNvGrpSpPr/>
          <p:nvPr/>
        </p:nvGrpSpPr>
        <p:grpSpPr>
          <a:xfrm>
            <a:off x="323850" y="1555749"/>
            <a:ext cx="8496300" cy="3810310"/>
            <a:chOff x="323850" y="1555749"/>
            <a:chExt cx="8496300" cy="4246564"/>
          </a:xfrm>
        </p:grpSpPr>
        <p:grpSp>
          <p:nvGrpSpPr>
            <p:cNvPr id="3" name="Gruppieren 31"/>
            <p:cNvGrpSpPr/>
            <p:nvPr/>
          </p:nvGrpSpPr>
          <p:grpSpPr bwMode="gray">
            <a:xfrm>
              <a:off x="756783" y="2560787"/>
              <a:ext cx="6835598" cy="1076828"/>
              <a:chOff x="756783" y="2560787"/>
              <a:chExt cx="6835598" cy="1076828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gray">
              <a:xfrm>
                <a:off x="756783" y="2560787"/>
                <a:ext cx="316243" cy="642415"/>
                <a:chOff x="553" y="1792"/>
                <a:chExt cx="187" cy="349"/>
              </a:xfrm>
            </p:grpSpPr>
            <p:sp>
              <p:nvSpPr>
                <p:cNvPr id="12" name="Line 7"/>
                <p:cNvSpPr>
                  <a:spLocks noChangeShapeType="1"/>
                </p:cNvSpPr>
                <p:nvPr/>
              </p:nvSpPr>
              <p:spPr bwMode="gray">
                <a:xfrm>
                  <a:off x="553" y="2136"/>
                  <a:ext cx="187" cy="0"/>
                </a:xfrm>
                <a:prstGeom prst="line">
                  <a:avLst/>
                </a:prstGeom>
                <a:solidFill>
                  <a:srgbClr val="FFFFFF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  <a:miter lim="800000"/>
                  <a:headEnd/>
                  <a:tailEnd type="triangle"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/>
                <a:p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Line 8"/>
                <p:cNvSpPr>
                  <a:spLocks noChangeShapeType="1"/>
                </p:cNvSpPr>
                <p:nvPr/>
              </p:nvSpPr>
              <p:spPr bwMode="gray">
                <a:xfrm>
                  <a:off x="553" y="1792"/>
                  <a:ext cx="0" cy="349"/>
                </a:xfrm>
                <a:prstGeom prst="line">
                  <a:avLst/>
                </a:prstGeom>
                <a:solidFill>
                  <a:srgbClr val="FFFFFF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/>
                <a:p>
                  <a:endParaRPr lang="en-GB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5" name="AutoShape 13"/>
              <p:cNvSpPr>
                <a:spLocks noChangeArrowheads="1"/>
              </p:cNvSpPr>
              <p:nvPr/>
            </p:nvSpPr>
            <p:spPr bwMode="gray">
              <a:xfrm>
                <a:off x="1073027" y="2722772"/>
                <a:ext cx="6519354" cy="914843"/>
              </a:xfrm>
              <a:prstGeom prst="homePlate">
                <a:avLst>
                  <a:gd name="adj" fmla="val 48981"/>
                </a:avLst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324000" tIns="0" rIns="0" bIns="0" anchor="ctr"/>
              <a:lstStyle/>
              <a:p>
                <a:pPr defTabSz="801688" eaLnBrk="0" hangingPunct="0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  <a:defRPr/>
                </a:pPr>
                <a:r>
                  <a:rPr lang="ru-RU" sz="1600" b="1" noProof="1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charset="0"/>
                  </a:rPr>
                  <a:t>Послание Президента Российской Федерации Федеральному Собранию Российской Федерации от 12 декабря 2012 года</a:t>
                </a:r>
                <a:endParaRPr lang="de-DE" sz="1600" b="1" noProof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0" name="Oval 18"/>
              <p:cNvSpPr>
                <a:spLocks noChangeArrowheads="1"/>
              </p:cNvSpPr>
              <p:nvPr/>
            </p:nvSpPr>
            <p:spPr bwMode="gray">
              <a:xfrm>
                <a:off x="924205" y="2638098"/>
                <a:ext cx="360000" cy="360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algn="ctr" defTabSz="801688" eaLnBrk="0" hangingPunct="0">
                  <a:defRPr/>
                </a:pPr>
                <a:r>
                  <a:rPr lang="en-GB" sz="2400" b="1" noProof="1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</p:grpSp>
        <p:grpSp>
          <p:nvGrpSpPr>
            <p:cNvPr id="5" name="Gruppieren 30"/>
            <p:cNvGrpSpPr/>
            <p:nvPr/>
          </p:nvGrpSpPr>
          <p:grpSpPr bwMode="gray">
            <a:xfrm>
              <a:off x="323850" y="1555749"/>
              <a:ext cx="6668175" cy="995835"/>
              <a:chOff x="323850" y="1555749"/>
              <a:chExt cx="6668175" cy="995835"/>
            </a:xfrm>
          </p:grpSpPr>
          <p:sp>
            <p:nvSpPr>
              <p:cNvPr id="14" name="AutoShape 12"/>
              <p:cNvSpPr>
                <a:spLocks noChangeArrowheads="1"/>
              </p:cNvSpPr>
              <p:nvPr/>
            </p:nvSpPr>
            <p:spPr bwMode="gray">
              <a:xfrm>
                <a:off x="472672" y="1636741"/>
                <a:ext cx="6519353" cy="914843"/>
              </a:xfrm>
              <a:prstGeom prst="homePlate">
                <a:avLst>
                  <a:gd name="adj" fmla="val 48981"/>
                </a:avLst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324000" tIns="0" rIns="0" bIns="0" anchor="ctr"/>
              <a:lstStyle/>
              <a:p>
                <a:pPr defTabSz="801688" eaLnBrk="0" hangingPunct="0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  <a:defRPr/>
                </a:pPr>
                <a:r>
                  <a:rPr lang="ru-RU" sz="1600" b="1" noProof="1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charset="0"/>
                  </a:rPr>
                  <a:t>Указ Президента Российской Федерации от 7 мая 2012 года       № 597 «О мероприятиях по реализации государственной социальной политики» (подпункт«к» пункта 1</a:t>
                </a:r>
                <a:r>
                  <a:rPr lang="ru-RU" sz="1600" b="1" noProof="1" smtClean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charset="0"/>
                  </a:rPr>
                  <a:t>)</a:t>
                </a:r>
                <a:endParaRPr lang="ru-RU" sz="1600" b="1" noProof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1" name="Oval 19"/>
              <p:cNvSpPr>
                <a:spLocks noChangeArrowheads="1"/>
              </p:cNvSpPr>
              <p:nvPr/>
            </p:nvSpPr>
            <p:spPr bwMode="gray">
              <a:xfrm>
                <a:off x="323850" y="1555749"/>
                <a:ext cx="360000" cy="360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algn="ctr" defTabSz="801688" eaLnBrk="0" hangingPunct="0">
                  <a:defRPr/>
                </a:pPr>
                <a:r>
                  <a:rPr lang="en-GB" sz="2400" b="1" noProof="1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</p:grpSp>
        <p:grpSp>
          <p:nvGrpSpPr>
            <p:cNvPr id="6" name="Gruppieren 32"/>
            <p:cNvGrpSpPr/>
            <p:nvPr/>
          </p:nvGrpSpPr>
          <p:grpSpPr bwMode="gray">
            <a:xfrm>
              <a:off x="1379124" y="3637615"/>
              <a:ext cx="6827141" cy="1086030"/>
              <a:chOff x="1379124" y="3637615"/>
              <a:chExt cx="6827141" cy="1086030"/>
            </a:xfrm>
          </p:grpSpPr>
          <p:sp>
            <p:nvSpPr>
              <p:cNvPr id="16" name="AutoShape 14"/>
              <p:cNvSpPr>
                <a:spLocks noChangeArrowheads="1"/>
              </p:cNvSpPr>
              <p:nvPr/>
            </p:nvSpPr>
            <p:spPr bwMode="gray">
              <a:xfrm>
                <a:off x="1686912" y="3808802"/>
                <a:ext cx="6519353" cy="914843"/>
              </a:xfrm>
              <a:prstGeom prst="homePlate">
                <a:avLst>
                  <a:gd name="adj" fmla="val 48981"/>
                </a:avLst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324000" tIns="0" rIns="0" bIns="0" anchor="ctr"/>
              <a:lstStyle/>
              <a:p>
                <a:pPr indent="-190500" defTabSz="801688" eaLnBrk="0" hangingPunct="0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  <a:defRPr/>
                </a:pPr>
                <a:r>
                  <a:rPr lang="ru-RU" sz="1600" b="1" noProof="1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charset="0"/>
                  </a:rPr>
                  <a:t>Постановление Правительства РФ от 30 марта 2013 года №286 «О формировании независимой системы оценки качества работы организаций, оказывающих социальные услуги»</a:t>
                </a:r>
              </a:p>
            </p:txBody>
          </p:sp>
          <p:sp>
            <p:nvSpPr>
              <p:cNvPr id="19" name="Oval 17"/>
              <p:cNvSpPr>
                <a:spLocks noChangeArrowheads="1"/>
              </p:cNvSpPr>
              <p:nvPr/>
            </p:nvSpPr>
            <p:spPr bwMode="gray">
              <a:xfrm>
                <a:off x="1538090" y="3722288"/>
                <a:ext cx="360000" cy="360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algn="ctr" defTabSz="801688" eaLnBrk="0" hangingPunct="0">
                  <a:defRPr/>
                </a:pPr>
                <a:r>
                  <a:rPr lang="en-GB" sz="2400" b="1" noProof="1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grpSp>
            <p:nvGrpSpPr>
              <p:cNvPr id="7" name="Group 20"/>
              <p:cNvGrpSpPr>
                <a:grpSpLocks/>
              </p:cNvGrpSpPr>
              <p:nvPr/>
            </p:nvGrpSpPr>
            <p:grpSpPr bwMode="gray">
              <a:xfrm>
                <a:off x="1379124" y="3637615"/>
                <a:ext cx="316243" cy="642414"/>
                <a:chOff x="553" y="1792"/>
                <a:chExt cx="187" cy="349"/>
              </a:xfrm>
            </p:grpSpPr>
            <p:sp>
              <p:nvSpPr>
                <p:cNvPr id="23" name="Line 21"/>
                <p:cNvSpPr>
                  <a:spLocks noChangeShapeType="1"/>
                </p:cNvSpPr>
                <p:nvPr/>
              </p:nvSpPr>
              <p:spPr bwMode="gray">
                <a:xfrm>
                  <a:off x="553" y="2136"/>
                  <a:ext cx="187" cy="0"/>
                </a:xfrm>
                <a:prstGeom prst="line">
                  <a:avLst/>
                </a:prstGeom>
                <a:solidFill>
                  <a:srgbClr val="FFFFFF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  <a:miter lim="800000"/>
                  <a:headEnd/>
                  <a:tailEnd type="triangle"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/>
                <a:p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Line 22"/>
                <p:cNvSpPr>
                  <a:spLocks noChangeShapeType="1"/>
                </p:cNvSpPr>
                <p:nvPr/>
              </p:nvSpPr>
              <p:spPr bwMode="gray">
                <a:xfrm>
                  <a:off x="553" y="1792"/>
                  <a:ext cx="0" cy="349"/>
                </a:xfrm>
                <a:prstGeom prst="line">
                  <a:avLst/>
                </a:prstGeom>
                <a:solidFill>
                  <a:srgbClr val="FFFFFF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/>
                <a:p>
                  <a:endParaRPr lang="en-GB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8" name="Gruppieren 33"/>
            <p:cNvGrpSpPr/>
            <p:nvPr/>
          </p:nvGrpSpPr>
          <p:grpSpPr bwMode="gray">
            <a:xfrm>
              <a:off x="1984553" y="4723645"/>
              <a:ext cx="6835597" cy="1078668"/>
              <a:chOff x="1984553" y="4723645"/>
              <a:chExt cx="6835597" cy="1078668"/>
            </a:xfrm>
          </p:grpSpPr>
          <p:sp>
            <p:nvSpPr>
              <p:cNvPr id="17" name="AutoShape 15"/>
              <p:cNvSpPr>
                <a:spLocks noChangeArrowheads="1"/>
              </p:cNvSpPr>
              <p:nvPr/>
            </p:nvSpPr>
            <p:spPr bwMode="gray">
              <a:xfrm>
                <a:off x="2300796" y="4887470"/>
                <a:ext cx="6519354" cy="914843"/>
              </a:xfrm>
              <a:prstGeom prst="homePlate">
                <a:avLst>
                  <a:gd name="adj" fmla="val 48981"/>
                </a:avLst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324000" tIns="0" rIns="0" bIns="0" anchor="ctr"/>
              <a:lstStyle/>
              <a:p>
                <a:pPr indent="-190500" defTabSz="801688" eaLnBrk="0" hangingPunct="0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  <a:defRPr/>
                </a:pPr>
                <a:r>
                  <a:rPr lang="ru-RU" sz="1600" b="1" noProof="1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charset="0"/>
                  </a:rPr>
                  <a:t>Распоряжение Правительства РФ от 30 марта 2013 № 487-р </a:t>
                </a:r>
                <a:endParaRPr lang="ru-RU" sz="1600" b="1" noProof="1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charset="0"/>
                </a:endParaRPr>
              </a:p>
              <a:p>
                <a:pPr indent="-190500" defTabSz="801688" eaLnBrk="0" hangingPunct="0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  <a:defRPr/>
                </a:pPr>
                <a:r>
                  <a:rPr lang="ru-RU" sz="1200" i="1" dirty="0"/>
                  <a:t>Утверждает План мероприятий по формированию независимой системы оценки качества работы организаций, оказывающих социальные услуги, на </a:t>
                </a:r>
                <a:r>
                  <a:rPr lang="ru-RU" sz="1200" i="1" dirty="0" smtClean="0"/>
                  <a:t>2013-2015</a:t>
                </a:r>
                <a:endParaRPr lang="ru-RU" sz="1200" b="1" noProof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" name="Oval 16"/>
              <p:cNvSpPr>
                <a:spLocks noChangeArrowheads="1"/>
              </p:cNvSpPr>
              <p:nvPr/>
            </p:nvSpPr>
            <p:spPr bwMode="gray">
              <a:xfrm>
                <a:off x="2151974" y="4806478"/>
                <a:ext cx="360000" cy="360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/>
              <a:p>
                <a:pPr algn="ctr" defTabSz="801688" eaLnBrk="0" hangingPunct="0">
                  <a:defRPr/>
                </a:pPr>
                <a:r>
                  <a:rPr lang="en-GB" sz="2400" b="1" noProof="1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grpSp>
            <p:nvGrpSpPr>
              <p:cNvPr id="9" name="Group 23"/>
              <p:cNvGrpSpPr>
                <a:grpSpLocks/>
              </p:cNvGrpSpPr>
              <p:nvPr/>
            </p:nvGrpSpPr>
            <p:grpSpPr bwMode="gray">
              <a:xfrm>
                <a:off x="1984553" y="4723645"/>
                <a:ext cx="316243" cy="642414"/>
                <a:chOff x="553" y="1792"/>
                <a:chExt cx="187" cy="349"/>
              </a:xfrm>
            </p:grpSpPr>
            <p:sp>
              <p:nvSpPr>
                <p:cNvPr id="26" name="Line 24"/>
                <p:cNvSpPr>
                  <a:spLocks noChangeShapeType="1"/>
                </p:cNvSpPr>
                <p:nvPr/>
              </p:nvSpPr>
              <p:spPr bwMode="gray">
                <a:xfrm>
                  <a:off x="553" y="2136"/>
                  <a:ext cx="187" cy="0"/>
                </a:xfrm>
                <a:prstGeom prst="line">
                  <a:avLst/>
                </a:prstGeom>
                <a:solidFill>
                  <a:srgbClr val="FFFFFF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  <a:miter lim="800000"/>
                  <a:headEnd/>
                  <a:tailEnd type="triangle"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/>
                <a:p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Line 25"/>
                <p:cNvSpPr>
                  <a:spLocks noChangeShapeType="1"/>
                </p:cNvSpPr>
                <p:nvPr/>
              </p:nvSpPr>
              <p:spPr bwMode="gray">
                <a:xfrm>
                  <a:off x="553" y="1792"/>
                  <a:ext cx="0" cy="349"/>
                </a:xfrm>
                <a:prstGeom prst="line">
                  <a:avLst/>
                </a:prstGeom>
                <a:solidFill>
                  <a:srgbClr val="FFFFFF"/>
                </a:solidFill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/>
                <a:p>
                  <a:endParaRPr lang="en-GB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9" name="AutoShape 15"/>
          <p:cNvSpPr>
            <a:spLocks noChangeArrowheads="1"/>
          </p:cNvSpPr>
          <p:nvPr/>
        </p:nvSpPr>
        <p:spPr bwMode="gray">
          <a:xfrm>
            <a:off x="2624646" y="5661248"/>
            <a:ext cx="6519354" cy="1008112"/>
          </a:xfrm>
          <a:prstGeom prst="homePlate">
            <a:avLst>
              <a:gd name="adj" fmla="val 48981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324000" tIns="0" rIns="0" bIns="0" anchor="ctr"/>
          <a:lstStyle/>
          <a:p>
            <a:pPr indent="-190500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ru-RU" sz="1600" b="1" noProof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Приказ Минздрава РФ от 31 октября </a:t>
            </a:r>
            <a:r>
              <a:rPr lang="ru-RU" sz="1600" b="1" noProof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2013 № </a:t>
            </a:r>
            <a:r>
              <a:rPr lang="ru-RU" sz="1600" b="1" noProof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810а «Об организации работы по формированию независимой системы оценки качества работы государственных (муниципальных) учреждений, оказывающих услуги в сфере здравоохранения»</a:t>
            </a:r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gray">
          <a:xfrm>
            <a:off x="2331974" y="5373522"/>
            <a:ext cx="0" cy="576418"/>
          </a:xfrm>
          <a:prstGeom prst="line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gray">
          <a:xfrm>
            <a:off x="2353852" y="5955166"/>
            <a:ext cx="316243" cy="0"/>
          </a:xfrm>
          <a:prstGeom prst="line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 type="triangle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2" name="Oval 16"/>
          <p:cNvSpPr>
            <a:spLocks noChangeArrowheads="1"/>
          </p:cNvSpPr>
          <p:nvPr/>
        </p:nvSpPr>
        <p:spPr bwMode="gray">
          <a:xfrm>
            <a:off x="2511974" y="5500222"/>
            <a:ext cx="360000" cy="323017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ru-RU" sz="2400" b="1" noProof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5</a:t>
            </a:r>
            <a:endParaRPr lang="en-GB" sz="2400" b="1" noProof="1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376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smtClean="0"/>
              <a:t>Рейтинг оценка посетителями поликлиник качества работы учреждений, исходя из опыта своего взаимодействия с ними</a:t>
            </a:r>
            <a:endParaRPr lang="ru-RU" sz="1600" b="1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3"/>
            <a:ext cx="8640960" cy="2736304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251520" y="3789040"/>
          <a:ext cx="864096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234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Совокупные рейтинги качества работы учреждений здравоохранения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3528" y="980728"/>
          <a:ext cx="8568951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664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Рейтинг сайтов учреждений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l="17677" t="22270" r="24800" b="13226"/>
          <a:stretch>
            <a:fillRect/>
          </a:stretch>
        </p:blipFill>
        <p:spPr bwMode="auto">
          <a:xfrm>
            <a:off x="323528" y="908720"/>
            <a:ext cx="856895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1556792"/>
            <a:ext cx="20162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Как видно даже четверка лидеров набрала лишь половину из возможных 47 баллов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01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>Средняя степень информационного наполнения всех сайтов по блокам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l="8177" t="23046" r="4914" b="11824"/>
          <a:stretch>
            <a:fillRect/>
          </a:stretch>
        </p:blipFill>
        <p:spPr bwMode="auto">
          <a:xfrm>
            <a:off x="323528" y="908720"/>
            <a:ext cx="820891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250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116632"/>
            <a:ext cx="2880320" cy="6397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dirty="0" smtClean="0"/>
              <a:t>Рекомендации по улучшению качества сайтов</a:t>
            </a:r>
            <a:endParaRPr lang="ru-RU" sz="1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51520" y="836713"/>
            <a:ext cx="2880320" cy="58326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Сайты учреждений, на основании проведенной оценки, должны быть подвергнуты внутреннему аудиту (техническому и содержательному) и по его результатам должны быть доработаны, с тем, чтобы свести к минимуму все выявленные информационные дефициты. 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Министерству здравоохранения Пермского края разработать и утвердить, единый информационный стандарт в отношении содержания сайтов медицинских учреждений, который бы способствовал синхронизации единой государственной информационной системы в сфере здравоохранения.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Одним из критериев эффективности работы учреждения должно стать постоянное увеличение доли пользователей, получающих сведения и записавшихся на приём к врачу через интернет. 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203848" y="116632"/>
            <a:ext cx="5760640" cy="6397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>Рекомендации по  необходимым действиям для повышения качества работы учреждений</a:t>
            </a:r>
            <a:endParaRPr lang="ru-RU" sz="18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3203848" y="836712"/>
            <a:ext cx="5760639" cy="58326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buFont typeface="+mj-lt"/>
              <a:buAutoNum type="arabicPeriod"/>
            </a:pPr>
            <a:r>
              <a:rPr lang="ru-RU" sz="1200" dirty="0" smtClean="0"/>
              <a:t>Провести для сотрудников регистратур и окон приема семинары о правах пациента, в том числе в связи с принятием Федерального закон от 21.11.2011 N 323-ФЗ "Об основах охраны здоровья граждан Российской Федерации".</a:t>
            </a:r>
          </a:p>
          <a:p>
            <a:pPr lvl="0">
              <a:buFont typeface="+mj-lt"/>
              <a:buAutoNum type="arabicPeriod"/>
            </a:pPr>
            <a:r>
              <a:rPr lang="ru-RU" sz="1200" dirty="0" smtClean="0"/>
              <a:t>Составить стандарт организации телефонного консультирования.</a:t>
            </a:r>
          </a:p>
          <a:p>
            <a:pPr lvl="0">
              <a:buFont typeface="+mj-lt"/>
              <a:buAutoNum type="arabicPeriod"/>
            </a:pPr>
            <a:r>
              <a:rPr lang="ru-RU" sz="1200" dirty="0" smtClean="0"/>
              <a:t>Подготовить расширенный чек-лист о том, что должно быть представлено на информационных страдах учреждений здравоохранения. На основании данного </a:t>
            </a:r>
            <a:r>
              <a:rPr lang="ru-RU" sz="1200" dirty="0" err="1" smtClean="0"/>
              <a:t>чек-листа</a:t>
            </a:r>
            <a:r>
              <a:rPr lang="ru-RU" sz="1200" dirty="0" smtClean="0"/>
              <a:t>, руководителю или иному должностному лицу провести анализ информационной среды учреждения. </a:t>
            </a:r>
          </a:p>
          <a:p>
            <a:pPr lvl="0">
              <a:buFont typeface="+mj-lt"/>
              <a:buAutoNum type="arabicPeriod"/>
            </a:pPr>
            <a:r>
              <a:rPr lang="ru-RU" sz="1200" dirty="0" smtClean="0"/>
              <a:t>Представлять информационные материалы не только в качестве выписок из НПА, но и в простой и доступной форме соразмерной гражданам, не обладающим специализированными знаниями. Для это возможно использовать практику описания действия пациента в качестве алгоритма (по шаговая инструкция) .</a:t>
            </a:r>
          </a:p>
          <a:p>
            <a:pPr lvl="0">
              <a:buFont typeface="+mj-lt"/>
              <a:buAutoNum type="arabicPeriod"/>
            </a:pPr>
            <a:r>
              <a:rPr lang="ru-RU" sz="1200" dirty="0" smtClean="0"/>
              <a:t>Разработать НПА, устанавливающий стандарт комфортности организации предоставления услуг в учреждениях здравоохранения.</a:t>
            </a:r>
          </a:p>
          <a:p>
            <a:pPr lvl="0">
              <a:buFont typeface="+mj-lt"/>
              <a:buAutoNum type="arabicPeriod"/>
            </a:pPr>
            <a:r>
              <a:rPr lang="ru-RU" sz="1200" dirty="0" smtClean="0"/>
              <a:t>При организации внешнего и внутреннего благоустройства учитывать специфику учреждений и потребности пациентов (например, установка креплений для детских колясок и санок в детских поликлиниках), </a:t>
            </a:r>
          </a:p>
          <a:p>
            <a:pPr lvl="0">
              <a:buFont typeface="+mj-lt"/>
              <a:buAutoNum type="arabicPeriod"/>
            </a:pPr>
            <a:r>
              <a:rPr lang="ru-RU" sz="1200" dirty="0" smtClean="0"/>
              <a:t>Продолжить работу по созданию доступной среды для </a:t>
            </a:r>
            <a:r>
              <a:rPr lang="ru-RU" sz="1200" dirty="0" err="1" smtClean="0"/>
              <a:t>маломобильных</a:t>
            </a:r>
            <a:r>
              <a:rPr lang="ru-RU" sz="1200" dirty="0" smtClean="0"/>
              <a:t> лиц населения. Важно не только формальное наличие пандуса при входе в учреждение, а пандус, которым можно воспользоваться. </a:t>
            </a:r>
          </a:p>
          <a:p>
            <a:pPr lvl="0">
              <a:buFont typeface="+mj-lt"/>
              <a:buAutoNum type="arabicPeriod"/>
            </a:pPr>
            <a:r>
              <a:rPr lang="ru-RU" sz="1200" dirty="0" smtClean="0"/>
              <a:t>Использовать каналы обратной связи (ящики жалоб и предложений, обращения через официальные сайты) для выявления барьеров и неудобств, с которыми сталкиваются пациенты при получении услуг.</a:t>
            </a:r>
          </a:p>
          <a:p>
            <a:pPr lvl="0">
              <a:buFont typeface="+mj-lt"/>
              <a:buAutoNum type="arabicPeriod"/>
            </a:pPr>
            <a:r>
              <a:rPr lang="ru-RU" sz="1200" dirty="0" smtClean="0"/>
              <a:t>Разработать стандарт отношения к пациенту (этический кодекс) для всех уровней  медицинского персонала учреждений здравоохранения;</a:t>
            </a:r>
          </a:p>
          <a:p>
            <a:pPr>
              <a:buFont typeface="+mj-lt"/>
              <a:buAutoNum type="arabicPeriod"/>
            </a:pPr>
            <a:r>
              <a:rPr lang="ru-RU" sz="1200" dirty="0" smtClean="0"/>
              <a:t> Наладить канал обратной связи между пациентом и учреждением с целью выяснения удовлетворенности качеством взаимодействия с медицинским персоналом.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31578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851" y="260647"/>
            <a:ext cx="8497092" cy="1080121"/>
          </a:xfrm>
        </p:spPr>
        <p:txBody>
          <a:bodyPr>
            <a:noAutofit/>
          </a:bodyPr>
          <a:lstStyle/>
          <a:p>
            <a:r>
              <a:rPr lang="ru-RU" sz="2400" dirty="0" smtClean="0"/>
              <a:t>Где получить актуальную информацию в части формирования независимой системы оценки учреждений здравоохранения Пермского края?</a:t>
            </a: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23849" y="1554954"/>
            <a:ext cx="8497093" cy="511440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Актуальная информация размещена на сайтах:</a:t>
            </a: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http://www.rosmintrud.ru/nsok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/>
              <a:t>www.permkrai.ru/nsoksu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>
                <a:hlinkClick r:id="rId3"/>
              </a:rPr>
              <a:t>http://minzdrav.permkrai.ru/otkrytoje_ministerstvo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000" dirty="0" smtClean="0"/>
              <a:t>Общественный совет при Министерстве здравоохранения Пермского края</a:t>
            </a:r>
          </a:p>
          <a:p>
            <a:r>
              <a:rPr lang="ru-RU" sz="2000" dirty="0" smtClean="0"/>
              <a:t>Общественный совет </a:t>
            </a:r>
            <a:r>
              <a:rPr lang="ru-RU" sz="2000" dirty="0"/>
              <a:t>по проведению независимой оценки качества государственных (муниципальных) учреждений, предоставляющих социальные услуги населению в Пермском </a:t>
            </a:r>
            <a:r>
              <a:rPr lang="ru-RU" sz="2000" dirty="0" smtClean="0"/>
              <a:t>крае</a:t>
            </a:r>
          </a:p>
          <a:p>
            <a:pPr marL="0" indent="0">
              <a:buNone/>
            </a:pPr>
            <a:r>
              <a:rPr lang="ru-RU" sz="2000" i="1" dirty="0" smtClean="0"/>
              <a:t>Сопредседатели - </a:t>
            </a:r>
            <a:r>
              <a:rPr lang="ru-RU" sz="2000" i="1" dirty="0" err="1" smtClean="0"/>
              <a:t>Кочурова</a:t>
            </a:r>
            <a:r>
              <a:rPr lang="ru-RU" sz="2000" i="1" dirty="0" smtClean="0"/>
              <a:t> </a:t>
            </a:r>
            <a:r>
              <a:rPr lang="ru-RU" sz="2000" i="1" dirty="0"/>
              <a:t>Н.Г.,  Маковецкая С.Г. </a:t>
            </a:r>
            <a:endParaRPr lang="ru-RU" sz="2000" i="1" dirty="0" smtClean="0"/>
          </a:p>
          <a:p>
            <a:r>
              <a:rPr lang="ru-RU" sz="2000" dirty="0" smtClean="0"/>
              <a:t>Рабочая группа </a:t>
            </a:r>
            <a:r>
              <a:rPr lang="ru-RU" sz="2000" dirty="0"/>
              <a:t>по </a:t>
            </a:r>
            <a:r>
              <a:rPr lang="ru-RU" sz="2000" dirty="0" smtClean="0"/>
              <a:t>проведению независимой </a:t>
            </a:r>
            <a:r>
              <a:rPr lang="ru-RU" sz="2000" dirty="0"/>
              <a:t>оценки качества государственных </a:t>
            </a:r>
            <a:r>
              <a:rPr lang="ru-RU" sz="2000" dirty="0" smtClean="0"/>
              <a:t>(муниципальных</a:t>
            </a:r>
            <a:r>
              <a:rPr lang="ru-RU" sz="2000" dirty="0"/>
              <a:t>) учреждений </a:t>
            </a:r>
            <a:r>
              <a:rPr lang="ru-RU" sz="2000" dirty="0" smtClean="0"/>
              <a:t>здравоохранения в Пермском крае </a:t>
            </a:r>
          </a:p>
          <a:p>
            <a:pPr marL="0" indent="0">
              <a:buNone/>
            </a:pPr>
            <a:r>
              <a:rPr lang="ru-RU" sz="2000" i="1" dirty="0" smtClean="0"/>
              <a:t>Руководитель - Грищукова </a:t>
            </a:r>
            <a:r>
              <a:rPr lang="ru-RU" sz="2000" i="1" dirty="0"/>
              <a:t>Т.В. </a:t>
            </a:r>
            <a:r>
              <a:rPr lang="ru-RU" sz="2000" dirty="0" smtClean="0"/>
              <a:t>– </a:t>
            </a:r>
            <a:r>
              <a:rPr lang="en-US" sz="2000" dirty="0" smtClean="0">
                <a:hlinkClick r:id="rId4"/>
              </a:rPr>
              <a:t>tg@grany-center.org</a:t>
            </a:r>
            <a:endParaRPr lang="en-US" sz="2000" dirty="0" smtClean="0"/>
          </a:p>
          <a:p>
            <a:r>
              <a:rPr lang="ru-RU" sz="2000" dirty="0" smtClean="0"/>
              <a:t>Сайт Центра ГРАНИ </a:t>
            </a:r>
            <a:r>
              <a:rPr lang="en-US" sz="2000" dirty="0" smtClean="0">
                <a:hlinkClick r:id="rId5"/>
              </a:rPr>
              <a:t>www.grany-center.org</a:t>
            </a:r>
            <a:endParaRPr lang="ru-RU" sz="2000" dirty="0" smtClean="0"/>
          </a:p>
          <a:p>
            <a:pPr marL="0" indent="0">
              <a:buNone/>
            </a:pP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20547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4563175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 bwMode="auto">
          <a:xfrm flipH="1">
            <a:off x="-2" y="4563175"/>
            <a:ext cx="9144001" cy="2294826"/>
          </a:xfrm>
          <a:prstGeom prst="rect">
            <a:avLst/>
          </a:prstGeom>
          <a:gradFill flip="none" rotWithShape="1">
            <a:gsLst>
              <a:gs pos="0">
                <a:srgbClr val="D7D7D7"/>
              </a:gs>
              <a:gs pos="64000">
                <a:srgbClr val="FFFF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647702" y="4815762"/>
            <a:ext cx="7856218" cy="1133517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Autofit/>
          </a:bodyPr>
          <a:lstStyle>
            <a:lvl1pPr>
              <a:lnSpc>
                <a:spcPct val="90000"/>
              </a:lnSpc>
              <a:defRPr sz="4400">
                <a:solidFill>
                  <a:schemeClr val="tx1"/>
                </a:solidFill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ru-RU" b="1" dirty="0" smtClean="0"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en-U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hteck 15"/>
          <p:cNvSpPr/>
          <p:nvPr/>
        </p:nvSpPr>
        <p:spPr bwMode="auto">
          <a:xfrm rot="10800000" flipH="1" flipV="1">
            <a:off x="-1" y="4383174"/>
            <a:ext cx="9144000" cy="18000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501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7"/>
          <p:cNvGrpSpPr/>
          <p:nvPr/>
        </p:nvGrpSpPr>
        <p:grpSpPr bwMode="gray">
          <a:xfrm>
            <a:off x="0" y="5080466"/>
            <a:ext cx="9144000" cy="922412"/>
            <a:chOff x="0" y="4221088"/>
            <a:chExt cx="9144000" cy="922412"/>
          </a:xfrm>
        </p:grpSpPr>
        <p:sp>
          <p:nvSpPr>
            <p:cNvPr id="80" name="Rechteck 79"/>
            <p:cNvSpPr/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flip="none" rotWithShape="1">
              <a:gsLst>
                <a:gs pos="0">
                  <a:srgbClr val="262626">
                    <a:alpha val="44706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Rechteck 80"/>
            <p:cNvSpPr/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flip="none" rotWithShape="1">
              <a:gsLst>
                <a:gs pos="0">
                  <a:srgbClr val="262626">
                    <a:alpha val="44706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270649" y="12675"/>
            <a:ext cx="8497092" cy="616455"/>
          </a:xfrm>
        </p:spPr>
        <p:txBody>
          <a:bodyPr/>
          <a:lstStyle/>
          <a:p>
            <a:r>
              <a:rPr lang="ru-RU" dirty="0" smtClean="0"/>
              <a:t>Оценка качества работы учреждений</a:t>
            </a:r>
            <a:endParaRPr lang="en-US" dirty="0"/>
          </a:p>
        </p:txBody>
      </p:sp>
      <p:grpSp>
        <p:nvGrpSpPr>
          <p:cNvPr id="5" name="Gruppieren 70"/>
          <p:cNvGrpSpPr/>
          <p:nvPr/>
        </p:nvGrpSpPr>
        <p:grpSpPr>
          <a:xfrm>
            <a:off x="1403648" y="836712"/>
            <a:ext cx="6951536" cy="5651170"/>
            <a:chOff x="2041172" y="1504631"/>
            <a:chExt cx="5092658" cy="4399288"/>
          </a:xfrm>
        </p:grpSpPr>
        <p:pic>
          <p:nvPicPr>
            <p:cNvPr id="74" name="Picture 103"/>
            <p:cNvPicPr>
              <a:picLocks noChangeAspect="1" noChangeArrowheads="1"/>
            </p:cNvPicPr>
            <p:nvPr/>
          </p:nvPicPr>
          <p:blipFill>
            <a:blip r:embed="rId3" cstate="print">
              <a:lum bright="-2000"/>
            </a:blip>
            <a:srcRect/>
            <a:stretch>
              <a:fillRect/>
            </a:stretch>
          </p:blipFill>
          <p:spPr bwMode="gray">
            <a:xfrm>
              <a:off x="2041172" y="5567600"/>
              <a:ext cx="2364573" cy="336319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  <p:pic>
          <p:nvPicPr>
            <p:cNvPr id="75" name="Picture 103"/>
            <p:cNvPicPr>
              <a:picLocks noChangeAspect="1" noChangeArrowheads="1"/>
            </p:cNvPicPr>
            <p:nvPr/>
          </p:nvPicPr>
          <p:blipFill>
            <a:blip r:embed="rId3" cstate="print">
              <a:lum bright="-2000"/>
            </a:blip>
            <a:srcRect/>
            <a:stretch>
              <a:fillRect/>
            </a:stretch>
          </p:blipFill>
          <p:spPr bwMode="gray">
            <a:xfrm>
              <a:off x="4769257" y="5567600"/>
              <a:ext cx="2364573" cy="336319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  <p:grpSp>
          <p:nvGrpSpPr>
            <p:cNvPr id="6" name="Gruppieren 36"/>
            <p:cNvGrpSpPr/>
            <p:nvPr/>
          </p:nvGrpSpPr>
          <p:grpSpPr bwMode="gray">
            <a:xfrm>
              <a:off x="2281240" y="1578373"/>
              <a:ext cx="4582394" cy="4211317"/>
              <a:chOff x="2281240" y="1578373"/>
              <a:chExt cx="4582394" cy="421131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Träne 21"/>
              <p:cNvSpPr/>
              <p:nvPr/>
            </p:nvSpPr>
            <p:spPr bwMode="gray">
              <a:xfrm rot="18900000" flipH="1">
                <a:off x="5023566" y="3949147"/>
                <a:ext cx="1840068" cy="1840068"/>
              </a:xfrm>
              <a:prstGeom prst="teardrop">
                <a:avLst>
                  <a:gd name="adj" fmla="val 104865"/>
                </a:avLst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Träne 22"/>
              <p:cNvSpPr/>
              <p:nvPr/>
            </p:nvSpPr>
            <p:spPr bwMode="gray">
              <a:xfrm rot="4500000" flipH="1">
                <a:off x="2281240" y="3949619"/>
                <a:ext cx="1840068" cy="1840068"/>
              </a:xfrm>
              <a:prstGeom prst="teardrop">
                <a:avLst>
                  <a:gd name="adj" fmla="val 104865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Träne 24"/>
              <p:cNvSpPr/>
              <p:nvPr/>
            </p:nvSpPr>
            <p:spPr bwMode="gray">
              <a:xfrm rot="11700000" flipH="1">
                <a:off x="3649148" y="1578373"/>
                <a:ext cx="1840068" cy="1840068"/>
              </a:xfrm>
              <a:prstGeom prst="teardrop">
                <a:avLst>
                  <a:gd name="adj" fmla="val 104865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Träne 17"/>
              <p:cNvSpPr/>
              <p:nvPr/>
            </p:nvSpPr>
            <p:spPr bwMode="gray">
              <a:xfrm rot="17100000">
                <a:off x="5019398" y="3949622"/>
                <a:ext cx="1840068" cy="1840068"/>
              </a:xfrm>
              <a:prstGeom prst="teardrop">
                <a:avLst>
                  <a:gd name="adj" fmla="val 104865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Träne 19"/>
              <p:cNvSpPr/>
              <p:nvPr/>
            </p:nvSpPr>
            <p:spPr bwMode="gray">
              <a:xfrm rot="9900000">
                <a:off x="3649148" y="1578373"/>
                <a:ext cx="1840068" cy="1840068"/>
              </a:xfrm>
              <a:prstGeom prst="teardrop">
                <a:avLst>
                  <a:gd name="adj" fmla="val 104865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Träne 20"/>
              <p:cNvSpPr/>
              <p:nvPr/>
            </p:nvSpPr>
            <p:spPr bwMode="gray">
              <a:xfrm rot="2700000">
                <a:off x="2283624" y="3949149"/>
                <a:ext cx="1840068" cy="1840068"/>
              </a:xfrm>
              <a:prstGeom prst="teardrop">
                <a:avLst>
                  <a:gd name="adj" fmla="val 104865"/>
                </a:avLst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Pfeil nach rechts 33"/>
              <p:cNvSpPr/>
              <p:nvPr/>
            </p:nvSpPr>
            <p:spPr bwMode="gray">
              <a:xfrm rot="14400000">
                <a:off x="5133004" y="3565126"/>
                <a:ext cx="234911" cy="211212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Pfeil nach rechts 34"/>
              <p:cNvSpPr/>
              <p:nvPr/>
            </p:nvSpPr>
            <p:spPr bwMode="gray">
              <a:xfrm rot="7200000" flipV="1">
                <a:off x="3772278" y="3565125"/>
                <a:ext cx="234911" cy="211212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Pfeil nach rechts 35"/>
              <p:cNvSpPr/>
              <p:nvPr/>
            </p:nvSpPr>
            <p:spPr bwMode="gray">
              <a:xfrm rot="10800000" flipH="1" flipV="1">
                <a:off x="4456173" y="4763577"/>
                <a:ext cx="234911" cy="211212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7" name="Ellipse 16"/>
            <p:cNvSpPr/>
            <p:nvPr/>
          </p:nvSpPr>
          <p:spPr bwMode="gray">
            <a:xfrm>
              <a:off x="4143375" y="3654425"/>
              <a:ext cx="863600" cy="8636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ts val="7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100" b="1" noProof="1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7" name="Ellipse 26"/>
            <p:cNvSpPr/>
            <p:nvPr/>
          </p:nvSpPr>
          <p:spPr bwMode="gray">
            <a:xfrm>
              <a:off x="2543258" y="4208783"/>
              <a:ext cx="1320800" cy="13208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Ellipse 15"/>
            <p:cNvSpPr/>
            <p:nvPr/>
          </p:nvSpPr>
          <p:spPr bwMode="gray">
            <a:xfrm>
              <a:off x="2768683" y="4434208"/>
              <a:ext cx="869950" cy="869950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1600" b="1" noProof="1" smtClean="0">
                  <a:latin typeface="Calibri"/>
                  <a:cs typeface="Arial" charset="0"/>
                </a:rPr>
                <a:t>Ведомственная </a:t>
              </a:r>
            </a:p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1600" b="1" noProof="1" smtClean="0">
                  <a:latin typeface="Calibri"/>
                  <a:cs typeface="Arial" charset="0"/>
                </a:rPr>
                <a:t>оценка</a:t>
              </a:r>
              <a:endParaRPr lang="en-US" sz="1600" b="1" noProof="1">
                <a:latin typeface="Calibri"/>
                <a:cs typeface="Arial" charset="0"/>
              </a:endParaRPr>
            </a:p>
          </p:txBody>
        </p:sp>
        <p:sp>
          <p:nvSpPr>
            <p:cNvPr id="28" name="Ellipse 27"/>
            <p:cNvSpPr/>
            <p:nvPr/>
          </p:nvSpPr>
          <p:spPr bwMode="gray">
            <a:xfrm>
              <a:off x="5279032" y="4209256"/>
              <a:ext cx="1320800" cy="1320800"/>
            </a:xfrm>
            <a:prstGeom prst="ellipse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Ellipse 14"/>
            <p:cNvSpPr/>
            <p:nvPr/>
          </p:nvSpPr>
          <p:spPr bwMode="gray">
            <a:xfrm>
              <a:off x="5504457" y="4434681"/>
              <a:ext cx="869950" cy="86995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1600" b="1" noProof="1" smtClean="0">
                  <a:latin typeface="Calibri"/>
                  <a:cs typeface="Arial" charset="0"/>
                </a:rPr>
                <a:t>Независимая </a:t>
              </a:r>
            </a:p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1600" b="1" noProof="1" smtClean="0">
                  <a:latin typeface="Calibri"/>
                  <a:cs typeface="Arial" charset="0"/>
                </a:rPr>
                <a:t>система </a:t>
              </a:r>
            </a:p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1600" b="1" noProof="1" smtClean="0">
                  <a:latin typeface="Calibri"/>
                  <a:cs typeface="Arial" charset="0"/>
                </a:rPr>
                <a:t>оценки</a:t>
              </a:r>
              <a:endParaRPr lang="en-US" sz="1600" b="1" noProof="1">
                <a:latin typeface="Calibri"/>
                <a:cs typeface="Arial" charset="0"/>
              </a:endParaRPr>
            </a:p>
          </p:txBody>
        </p:sp>
        <p:sp>
          <p:nvSpPr>
            <p:cNvPr id="29" name="Ellipse 28"/>
            <p:cNvSpPr/>
            <p:nvPr/>
          </p:nvSpPr>
          <p:spPr bwMode="gray">
            <a:xfrm>
              <a:off x="3908782" y="1838007"/>
              <a:ext cx="1320800" cy="1320800"/>
            </a:xfrm>
            <a:prstGeom prst="ellipse">
              <a:avLst/>
            </a:prstGeom>
            <a:noFill/>
            <a:ln w="1905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Ellipse 13"/>
            <p:cNvSpPr/>
            <p:nvPr/>
          </p:nvSpPr>
          <p:spPr bwMode="gray">
            <a:xfrm>
              <a:off x="4134207" y="2063432"/>
              <a:ext cx="869950" cy="86995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1600" b="1" noProof="1" smtClean="0">
                  <a:latin typeface="Calibri"/>
                  <a:cs typeface="Arial" charset="0"/>
                </a:rPr>
                <a:t>Контрольно-</a:t>
              </a:r>
            </a:p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1600" b="1" noProof="1" smtClean="0">
                  <a:latin typeface="Calibri"/>
                  <a:cs typeface="Arial" charset="0"/>
                </a:rPr>
                <a:t>надзорные </a:t>
              </a:r>
            </a:p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1600" b="1" noProof="1" smtClean="0">
                  <a:latin typeface="Calibri"/>
                  <a:cs typeface="Arial" charset="0"/>
                </a:rPr>
                <a:t>органы</a:t>
              </a:r>
              <a:endParaRPr lang="en-US" sz="1600" b="1" noProof="1">
                <a:latin typeface="Calibri"/>
                <a:cs typeface="Arial" charset="0"/>
              </a:endParaRPr>
            </a:p>
          </p:txBody>
        </p:sp>
        <p:sp>
          <p:nvSpPr>
            <p:cNvPr id="38" name="Ellipse 37"/>
            <p:cNvSpPr/>
            <p:nvPr/>
          </p:nvSpPr>
          <p:spPr bwMode="gray">
            <a:xfrm>
              <a:off x="4812625" y="1840388"/>
              <a:ext cx="169268" cy="16926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100" b="1" noProof="1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39" name="Ellipse 38"/>
            <p:cNvSpPr/>
            <p:nvPr/>
          </p:nvSpPr>
          <p:spPr bwMode="gray">
            <a:xfrm>
              <a:off x="5006975" y="2009656"/>
              <a:ext cx="169268" cy="16926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100" b="1" noProof="1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40" name="Ellipse 39"/>
            <p:cNvSpPr/>
            <p:nvPr/>
          </p:nvSpPr>
          <p:spPr bwMode="gray">
            <a:xfrm>
              <a:off x="5130800" y="2250163"/>
              <a:ext cx="169268" cy="16926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100" b="1" noProof="1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41" name="Ellipse 40"/>
            <p:cNvSpPr/>
            <p:nvPr/>
          </p:nvSpPr>
          <p:spPr bwMode="gray">
            <a:xfrm>
              <a:off x="5099844" y="2659738"/>
              <a:ext cx="169268" cy="16926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100" b="1" noProof="1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42" name="Ellipse 41"/>
            <p:cNvSpPr/>
            <p:nvPr/>
          </p:nvSpPr>
          <p:spPr bwMode="gray">
            <a:xfrm>
              <a:off x="4275932" y="3033595"/>
              <a:ext cx="169268" cy="16926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100" b="1" noProof="1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43" name="Ellipse 42"/>
            <p:cNvSpPr/>
            <p:nvPr/>
          </p:nvSpPr>
          <p:spPr bwMode="gray">
            <a:xfrm>
              <a:off x="3617237" y="2111850"/>
              <a:ext cx="169268" cy="16926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100" b="1" noProof="1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44" name="Ellipse 43"/>
            <p:cNvSpPr/>
            <p:nvPr/>
          </p:nvSpPr>
          <p:spPr bwMode="gray">
            <a:xfrm>
              <a:off x="4117300" y="1568925"/>
              <a:ext cx="169268" cy="16926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100" b="1" noProof="1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45" name="Ellipse 44"/>
            <p:cNvSpPr/>
            <p:nvPr/>
          </p:nvSpPr>
          <p:spPr bwMode="gray">
            <a:xfrm>
              <a:off x="4857869" y="1573687"/>
              <a:ext cx="169268" cy="16926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100" b="1" noProof="1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46" name="Ellipse 45"/>
            <p:cNvSpPr/>
            <p:nvPr/>
          </p:nvSpPr>
          <p:spPr bwMode="gray">
            <a:xfrm>
              <a:off x="4629269" y="1504631"/>
              <a:ext cx="169268" cy="16926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100" b="1" noProof="1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47" name="Ellipse 46"/>
            <p:cNvSpPr/>
            <p:nvPr/>
          </p:nvSpPr>
          <p:spPr bwMode="gray">
            <a:xfrm>
              <a:off x="5405557" y="2473799"/>
              <a:ext cx="169268" cy="16926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100" b="1" noProof="1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48" name="Ellipse 47"/>
            <p:cNvSpPr/>
            <p:nvPr/>
          </p:nvSpPr>
          <p:spPr bwMode="gray">
            <a:xfrm>
              <a:off x="2753637" y="3927950"/>
              <a:ext cx="169268" cy="16926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100" b="1" noProof="1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49" name="Ellipse 48"/>
            <p:cNvSpPr/>
            <p:nvPr/>
          </p:nvSpPr>
          <p:spPr bwMode="gray">
            <a:xfrm>
              <a:off x="3229887" y="4137500"/>
              <a:ext cx="169268" cy="16926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100" b="1" noProof="1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50" name="Ellipse 49"/>
            <p:cNvSpPr/>
            <p:nvPr/>
          </p:nvSpPr>
          <p:spPr bwMode="gray">
            <a:xfrm>
              <a:off x="3744237" y="4599463"/>
              <a:ext cx="169268" cy="16926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100" b="1" noProof="1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51" name="Ellipse 50"/>
            <p:cNvSpPr/>
            <p:nvPr/>
          </p:nvSpPr>
          <p:spPr bwMode="gray">
            <a:xfrm>
              <a:off x="2634574" y="4332763"/>
              <a:ext cx="169268" cy="16926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100" b="1" noProof="1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52" name="Ellipse 51"/>
            <p:cNvSpPr/>
            <p:nvPr/>
          </p:nvSpPr>
          <p:spPr bwMode="gray">
            <a:xfrm>
              <a:off x="2510749" y="4532788"/>
              <a:ext cx="169268" cy="16926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100" b="1" noProof="1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53" name="Ellipse 52"/>
            <p:cNvSpPr/>
            <p:nvPr/>
          </p:nvSpPr>
          <p:spPr bwMode="gray">
            <a:xfrm>
              <a:off x="2453599" y="4747101"/>
              <a:ext cx="169268" cy="16926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100" b="1" noProof="1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54" name="Ellipse 53"/>
            <p:cNvSpPr/>
            <p:nvPr/>
          </p:nvSpPr>
          <p:spPr bwMode="gray">
            <a:xfrm>
              <a:off x="2701249" y="5290026"/>
              <a:ext cx="169268" cy="16926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100" b="1" noProof="1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55" name="Ellipse 54"/>
            <p:cNvSpPr/>
            <p:nvPr/>
          </p:nvSpPr>
          <p:spPr bwMode="gray">
            <a:xfrm>
              <a:off x="3029861" y="5428138"/>
              <a:ext cx="169268" cy="16926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100" b="1" noProof="1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56" name="Ellipse 55"/>
            <p:cNvSpPr/>
            <p:nvPr/>
          </p:nvSpPr>
          <p:spPr bwMode="gray">
            <a:xfrm>
              <a:off x="3934737" y="5270975"/>
              <a:ext cx="169268" cy="16926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100" b="1" noProof="1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57" name="Ellipse 56"/>
            <p:cNvSpPr/>
            <p:nvPr/>
          </p:nvSpPr>
          <p:spPr bwMode="gray">
            <a:xfrm>
              <a:off x="4115712" y="5090000"/>
              <a:ext cx="169268" cy="16926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100" b="1" noProof="1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58" name="Ellipse 57"/>
            <p:cNvSpPr/>
            <p:nvPr/>
          </p:nvSpPr>
          <p:spPr bwMode="gray">
            <a:xfrm>
              <a:off x="4777700" y="4551838"/>
              <a:ext cx="169268" cy="16926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100" b="1" noProof="1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59" name="Ellipse 58"/>
            <p:cNvSpPr/>
            <p:nvPr/>
          </p:nvSpPr>
          <p:spPr bwMode="gray">
            <a:xfrm>
              <a:off x="6206450" y="4232751"/>
              <a:ext cx="169268" cy="169268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100" b="1" noProof="1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60" name="Ellipse 59"/>
            <p:cNvSpPr/>
            <p:nvPr/>
          </p:nvSpPr>
          <p:spPr bwMode="gray">
            <a:xfrm>
              <a:off x="6287413" y="5270976"/>
              <a:ext cx="169268" cy="169268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100" b="1" noProof="1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61" name="Ellipse 60"/>
            <p:cNvSpPr/>
            <p:nvPr/>
          </p:nvSpPr>
          <p:spPr bwMode="gray">
            <a:xfrm>
              <a:off x="5999957" y="3867033"/>
              <a:ext cx="169268" cy="16926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100" b="1" noProof="1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62" name="Ellipse 61"/>
            <p:cNvSpPr/>
            <p:nvPr/>
          </p:nvSpPr>
          <p:spPr bwMode="gray">
            <a:xfrm>
              <a:off x="6761957" y="4638558"/>
              <a:ext cx="169268" cy="16926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100" b="1" noProof="1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63" name="Ellipse 62"/>
            <p:cNvSpPr/>
            <p:nvPr/>
          </p:nvSpPr>
          <p:spPr bwMode="gray">
            <a:xfrm>
              <a:off x="3564849" y="2492850"/>
              <a:ext cx="169268" cy="16926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100" b="1" noProof="1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64" name="Ellipse 63"/>
            <p:cNvSpPr/>
            <p:nvPr/>
          </p:nvSpPr>
          <p:spPr bwMode="gray">
            <a:xfrm>
              <a:off x="3612474" y="2745263"/>
              <a:ext cx="169268" cy="16926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100" b="1" noProof="1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65" name="Ellipse 64"/>
            <p:cNvSpPr/>
            <p:nvPr/>
          </p:nvSpPr>
          <p:spPr bwMode="gray">
            <a:xfrm>
              <a:off x="3674386" y="2988150"/>
              <a:ext cx="169268" cy="16926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100" b="1" noProof="1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66" name="Ellipse 65"/>
            <p:cNvSpPr/>
            <p:nvPr/>
          </p:nvSpPr>
          <p:spPr bwMode="gray">
            <a:xfrm>
              <a:off x="3736299" y="3240562"/>
              <a:ext cx="169268" cy="16926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100" b="1" noProof="1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67" name="Ellipse 66"/>
            <p:cNvSpPr/>
            <p:nvPr/>
          </p:nvSpPr>
          <p:spPr bwMode="gray">
            <a:xfrm>
              <a:off x="6757194" y="4895733"/>
              <a:ext cx="169268" cy="16926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100" b="1" noProof="1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68" name="Ellipse 67"/>
            <p:cNvSpPr/>
            <p:nvPr/>
          </p:nvSpPr>
          <p:spPr bwMode="gray">
            <a:xfrm>
              <a:off x="6700044" y="5114808"/>
              <a:ext cx="169268" cy="16926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100" b="1" noProof="1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69" name="Ellipse 68"/>
            <p:cNvSpPr/>
            <p:nvPr/>
          </p:nvSpPr>
          <p:spPr bwMode="gray">
            <a:xfrm>
              <a:off x="5447506" y="5600583"/>
              <a:ext cx="169268" cy="16926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100" b="1" noProof="1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70" name="Ellipse 69"/>
            <p:cNvSpPr/>
            <p:nvPr/>
          </p:nvSpPr>
          <p:spPr bwMode="gray">
            <a:xfrm>
              <a:off x="5695156" y="5686308"/>
              <a:ext cx="169268" cy="16926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0"/>
            <a:lstStyle/>
            <a:p>
              <a:pPr indent="-190500" algn="ctr" fontAlgn="auto">
                <a:lnSpc>
                  <a:spcPct val="95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100" b="1" noProof="1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986606" y="3691271"/>
            <a:ext cx="1625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Система оценки учреждений</a:t>
            </a:r>
          </a:p>
          <a:p>
            <a:pPr algn="ctr"/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2381" y="5034752"/>
            <a:ext cx="2946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/>
              <a:t>потребительская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экспертная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384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850" y="238539"/>
            <a:ext cx="8497092" cy="1246245"/>
          </a:xfrm>
        </p:spPr>
        <p:txBody>
          <a:bodyPr/>
          <a:lstStyle/>
          <a:p>
            <a:r>
              <a:rPr lang="ru-RU" dirty="0" smtClean="0"/>
              <a:t>Цели </a:t>
            </a:r>
            <a:br>
              <a:rPr lang="ru-RU" dirty="0" smtClean="0"/>
            </a:br>
            <a:r>
              <a:rPr lang="ru-RU" sz="2400" dirty="0" smtClean="0"/>
              <a:t>независимой системы оценки </a:t>
            </a:r>
            <a:r>
              <a:rPr lang="ru-RU" sz="24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качества работы </a:t>
            </a:r>
            <a:r>
              <a:rPr lang="ru-RU" sz="2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медицинских организаций</a:t>
            </a:r>
            <a:endParaRPr lang="en-US" sz="2400" dirty="0"/>
          </a:p>
        </p:txBody>
      </p:sp>
      <p:grpSp>
        <p:nvGrpSpPr>
          <p:cNvPr id="4" name="Gruppieren 37"/>
          <p:cNvGrpSpPr/>
          <p:nvPr/>
        </p:nvGrpSpPr>
        <p:grpSpPr bwMode="gray">
          <a:xfrm>
            <a:off x="0" y="2579091"/>
            <a:ext cx="9144000" cy="922412"/>
            <a:chOff x="0" y="4221088"/>
            <a:chExt cx="9144000" cy="922412"/>
          </a:xfrm>
        </p:grpSpPr>
        <p:sp>
          <p:nvSpPr>
            <p:cNvPr id="39" name="Rechteck 38"/>
            <p:cNvSpPr/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flip="none" rotWithShape="1">
              <a:gsLst>
                <a:gs pos="0">
                  <a:srgbClr val="262626">
                    <a:alpha val="44706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Rechteck 39"/>
            <p:cNvSpPr/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flip="none" rotWithShape="1">
              <a:gsLst>
                <a:gs pos="0">
                  <a:srgbClr val="262626">
                    <a:alpha val="44706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uppieren 48"/>
          <p:cNvGrpSpPr/>
          <p:nvPr/>
        </p:nvGrpSpPr>
        <p:grpSpPr bwMode="gray">
          <a:xfrm>
            <a:off x="649483" y="670336"/>
            <a:ext cx="8497733" cy="6684644"/>
            <a:chOff x="481843" y="670336"/>
            <a:chExt cx="8497733" cy="6684644"/>
          </a:xfrm>
        </p:grpSpPr>
        <p:grpSp>
          <p:nvGrpSpPr>
            <p:cNvPr id="6" name="Gruppieren 15"/>
            <p:cNvGrpSpPr/>
            <p:nvPr/>
          </p:nvGrpSpPr>
          <p:grpSpPr bwMode="gray">
            <a:xfrm>
              <a:off x="772160" y="670336"/>
              <a:ext cx="3733800" cy="6684644"/>
              <a:chOff x="981076" y="1687831"/>
              <a:chExt cx="3733800" cy="6684644"/>
            </a:xfrm>
            <a:effectLst>
              <a:outerShdw blurRad="88900" sx="102000" sy="102000" algn="ctr" rotWithShape="0">
                <a:prstClr val="black">
                  <a:alpha val="69000"/>
                </a:prstClr>
              </a:outerShdw>
            </a:effectLst>
            <a:scene3d>
              <a:camera prst="perspectiveRelaxed" fov="3000000">
                <a:rot lat="17973603" lon="0" rev="0"/>
              </a:camera>
              <a:lightRig rig="balanced" dir="t"/>
            </a:scene3d>
          </p:grpSpPr>
          <p:sp>
            <p:nvSpPr>
              <p:cNvPr id="6150" name="Freeform 6"/>
              <p:cNvSpPr>
                <a:spLocks/>
              </p:cNvSpPr>
              <p:nvPr/>
            </p:nvSpPr>
            <p:spPr bwMode="gray">
              <a:xfrm>
                <a:off x="981076" y="1687831"/>
                <a:ext cx="3733800" cy="1996664"/>
              </a:xfrm>
              <a:custGeom>
                <a:avLst/>
                <a:gdLst/>
                <a:ahLst/>
                <a:cxnLst>
                  <a:cxn ang="0">
                    <a:pos x="1039" y="150"/>
                  </a:cxn>
                  <a:cxn ang="0">
                    <a:pos x="866" y="0"/>
                  </a:cxn>
                  <a:cxn ang="0">
                    <a:pos x="866" y="150"/>
                  </a:cxn>
                  <a:cxn ang="0">
                    <a:pos x="45" y="150"/>
                  </a:cxn>
                  <a:cxn ang="0">
                    <a:pos x="0" y="195"/>
                  </a:cxn>
                  <a:cxn ang="0">
                    <a:pos x="0" y="396"/>
                  </a:cxn>
                  <a:cxn ang="0">
                    <a:pos x="0" y="452"/>
                  </a:cxn>
                  <a:cxn ang="0">
                    <a:pos x="0" y="498"/>
                  </a:cxn>
                  <a:cxn ang="0">
                    <a:pos x="173" y="648"/>
                  </a:cxn>
                  <a:cxn ang="0">
                    <a:pos x="346" y="498"/>
                  </a:cxn>
                  <a:cxn ang="0">
                    <a:pos x="1167" y="498"/>
                  </a:cxn>
                  <a:cxn ang="0">
                    <a:pos x="1212" y="452"/>
                  </a:cxn>
                  <a:cxn ang="0">
                    <a:pos x="1212" y="230"/>
                  </a:cxn>
                  <a:cxn ang="0">
                    <a:pos x="1212" y="195"/>
                  </a:cxn>
                  <a:cxn ang="0">
                    <a:pos x="1212" y="0"/>
                  </a:cxn>
                  <a:cxn ang="0">
                    <a:pos x="1039" y="150"/>
                  </a:cxn>
                </a:cxnLst>
                <a:rect l="0" t="0" r="r" b="b"/>
                <a:pathLst>
                  <a:path w="1212" h="648">
                    <a:moveTo>
                      <a:pt x="1039" y="150"/>
                    </a:moveTo>
                    <a:cubicBezTo>
                      <a:pt x="866" y="0"/>
                      <a:pt x="866" y="0"/>
                      <a:pt x="866" y="0"/>
                    </a:cubicBezTo>
                    <a:cubicBezTo>
                      <a:pt x="866" y="150"/>
                      <a:pt x="866" y="150"/>
                      <a:pt x="866" y="150"/>
                    </a:cubicBezTo>
                    <a:cubicBezTo>
                      <a:pt x="45" y="150"/>
                      <a:pt x="45" y="150"/>
                      <a:pt x="45" y="150"/>
                    </a:cubicBezTo>
                    <a:cubicBezTo>
                      <a:pt x="20" y="150"/>
                      <a:pt x="0" y="170"/>
                      <a:pt x="0" y="195"/>
                    </a:cubicBezTo>
                    <a:cubicBezTo>
                      <a:pt x="0" y="396"/>
                      <a:pt x="0" y="396"/>
                      <a:pt x="0" y="396"/>
                    </a:cubicBezTo>
                    <a:cubicBezTo>
                      <a:pt x="0" y="452"/>
                      <a:pt x="0" y="452"/>
                      <a:pt x="0" y="452"/>
                    </a:cubicBezTo>
                    <a:cubicBezTo>
                      <a:pt x="0" y="498"/>
                      <a:pt x="0" y="498"/>
                      <a:pt x="0" y="498"/>
                    </a:cubicBezTo>
                    <a:cubicBezTo>
                      <a:pt x="173" y="648"/>
                      <a:pt x="173" y="648"/>
                      <a:pt x="173" y="648"/>
                    </a:cubicBezTo>
                    <a:cubicBezTo>
                      <a:pt x="346" y="498"/>
                      <a:pt x="346" y="498"/>
                      <a:pt x="346" y="498"/>
                    </a:cubicBezTo>
                    <a:cubicBezTo>
                      <a:pt x="1167" y="498"/>
                      <a:pt x="1167" y="498"/>
                      <a:pt x="1167" y="498"/>
                    </a:cubicBezTo>
                    <a:cubicBezTo>
                      <a:pt x="1192" y="498"/>
                      <a:pt x="1212" y="478"/>
                      <a:pt x="1212" y="452"/>
                    </a:cubicBezTo>
                    <a:cubicBezTo>
                      <a:pt x="1212" y="230"/>
                      <a:pt x="1212" y="230"/>
                      <a:pt x="1212" y="230"/>
                    </a:cubicBezTo>
                    <a:cubicBezTo>
                      <a:pt x="1212" y="195"/>
                      <a:pt x="1212" y="195"/>
                      <a:pt x="1212" y="195"/>
                    </a:cubicBezTo>
                    <a:cubicBezTo>
                      <a:pt x="1212" y="0"/>
                      <a:pt x="1212" y="0"/>
                      <a:pt x="1212" y="0"/>
                    </a:cubicBezTo>
                    <a:lnTo>
                      <a:pt x="1039" y="15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sp3d extrusionH="152400">
                <a:bevelT w="3175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gray">
              <a:xfrm flipH="1">
                <a:off x="981076" y="3249931"/>
                <a:ext cx="3733800" cy="1996664"/>
              </a:xfrm>
              <a:custGeom>
                <a:avLst/>
                <a:gdLst/>
                <a:ahLst/>
                <a:cxnLst>
                  <a:cxn ang="0">
                    <a:pos x="1039" y="150"/>
                  </a:cxn>
                  <a:cxn ang="0">
                    <a:pos x="866" y="0"/>
                  </a:cxn>
                  <a:cxn ang="0">
                    <a:pos x="866" y="150"/>
                  </a:cxn>
                  <a:cxn ang="0">
                    <a:pos x="45" y="150"/>
                  </a:cxn>
                  <a:cxn ang="0">
                    <a:pos x="0" y="195"/>
                  </a:cxn>
                  <a:cxn ang="0">
                    <a:pos x="0" y="396"/>
                  </a:cxn>
                  <a:cxn ang="0">
                    <a:pos x="0" y="452"/>
                  </a:cxn>
                  <a:cxn ang="0">
                    <a:pos x="0" y="498"/>
                  </a:cxn>
                  <a:cxn ang="0">
                    <a:pos x="173" y="648"/>
                  </a:cxn>
                  <a:cxn ang="0">
                    <a:pos x="346" y="498"/>
                  </a:cxn>
                  <a:cxn ang="0">
                    <a:pos x="1167" y="498"/>
                  </a:cxn>
                  <a:cxn ang="0">
                    <a:pos x="1212" y="452"/>
                  </a:cxn>
                  <a:cxn ang="0">
                    <a:pos x="1212" y="230"/>
                  </a:cxn>
                  <a:cxn ang="0">
                    <a:pos x="1212" y="195"/>
                  </a:cxn>
                  <a:cxn ang="0">
                    <a:pos x="1212" y="0"/>
                  </a:cxn>
                  <a:cxn ang="0">
                    <a:pos x="1039" y="150"/>
                  </a:cxn>
                </a:cxnLst>
                <a:rect l="0" t="0" r="r" b="b"/>
                <a:pathLst>
                  <a:path w="1212" h="648">
                    <a:moveTo>
                      <a:pt x="1039" y="150"/>
                    </a:moveTo>
                    <a:cubicBezTo>
                      <a:pt x="866" y="0"/>
                      <a:pt x="866" y="0"/>
                      <a:pt x="866" y="0"/>
                    </a:cubicBezTo>
                    <a:cubicBezTo>
                      <a:pt x="866" y="150"/>
                      <a:pt x="866" y="150"/>
                      <a:pt x="866" y="150"/>
                    </a:cubicBezTo>
                    <a:cubicBezTo>
                      <a:pt x="45" y="150"/>
                      <a:pt x="45" y="150"/>
                      <a:pt x="45" y="150"/>
                    </a:cubicBezTo>
                    <a:cubicBezTo>
                      <a:pt x="20" y="150"/>
                      <a:pt x="0" y="170"/>
                      <a:pt x="0" y="195"/>
                    </a:cubicBezTo>
                    <a:cubicBezTo>
                      <a:pt x="0" y="396"/>
                      <a:pt x="0" y="396"/>
                      <a:pt x="0" y="396"/>
                    </a:cubicBezTo>
                    <a:cubicBezTo>
                      <a:pt x="0" y="452"/>
                      <a:pt x="0" y="452"/>
                      <a:pt x="0" y="452"/>
                    </a:cubicBezTo>
                    <a:cubicBezTo>
                      <a:pt x="0" y="498"/>
                      <a:pt x="0" y="498"/>
                      <a:pt x="0" y="498"/>
                    </a:cubicBezTo>
                    <a:cubicBezTo>
                      <a:pt x="173" y="648"/>
                      <a:pt x="173" y="648"/>
                      <a:pt x="173" y="648"/>
                    </a:cubicBezTo>
                    <a:cubicBezTo>
                      <a:pt x="346" y="498"/>
                      <a:pt x="346" y="498"/>
                      <a:pt x="346" y="498"/>
                    </a:cubicBezTo>
                    <a:cubicBezTo>
                      <a:pt x="1167" y="498"/>
                      <a:pt x="1167" y="498"/>
                      <a:pt x="1167" y="498"/>
                    </a:cubicBezTo>
                    <a:cubicBezTo>
                      <a:pt x="1192" y="498"/>
                      <a:pt x="1212" y="478"/>
                      <a:pt x="1212" y="452"/>
                    </a:cubicBezTo>
                    <a:cubicBezTo>
                      <a:pt x="1212" y="230"/>
                      <a:pt x="1212" y="230"/>
                      <a:pt x="1212" y="230"/>
                    </a:cubicBezTo>
                    <a:cubicBezTo>
                      <a:pt x="1212" y="195"/>
                      <a:pt x="1212" y="195"/>
                      <a:pt x="1212" y="195"/>
                    </a:cubicBezTo>
                    <a:cubicBezTo>
                      <a:pt x="1212" y="0"/>
                      <a:pt x="1212" y="0"/>
                      <a:pt x="1212" y="0"/>
                    </a:cubicBezTo>
                    <a:lnTo>
                      <a:pt x="1039" y="15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  <a:sp3d extrusionH="152400">
                <a:bevelT w="3175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gray">
              <a:xfrm>
                <a:off x="981076" y="4813711"/>
                <a:ext cx="3733800" cy="1996664"/>
              </a:xfrm>
              <a:custGeom>
                <a:avLst/>
                <a:gdLst/>
                <a:ahLst/>
                <a:cxnLst>
                  <a:cxn ang="0">
                    <a:pos x="1039" y="150"/>
                  </a:cxn>
                  <a:cxn ang="0">
                    <a:pos x="866" y="0"/>
                  </a:cxn>
                  <a:cxn ang="0">
                    <a:pos x="866" y="150"/>
                  </a:cxn>
                  <a:cxn ang="0">
                    <a:pos x="45" y="150"/>
                  </a:cxn>
                  <a:cxn ang="0">
                    <a:pos x="0" y="195"/>
                  </a:cxn>
                  <a:cxn ang="0">
                    <a:pos x="0" y="396"/>
                  </a:cxn>
                  <a:cxn ang="0">
                    <a:pos x="0" y="452"/>
                  </a:cxn>
                  <a:cxn ang="0">
                    <a:pos x="0" y="498"/>
                  </a:cxn>
                  <a:cxn ang="0">
                    <a:pos x="173" y="648"/>
                  </a:cxn>
                  <a:cxn ang="0">
                    <a:pos x="346" y="498"/>
                  </a:cxn>
                  <a:cxn ang="0">
                    <a:pos x="1167" y="498"/>
                  </a:cxn>
                  <a:cxn ang="0">
                    <a:pos x="1212" y="452"/>
                  </a:cxn>
                  <a:cxn ang="0">
                    <a:pos x="1212" y="230"/>
                  </a:cxn>
                  <a:cxn ang="0">
                    <a:pos x="1212" y="195"/>
                  </a:cxn>
                  <a:cxn ang="0">
                    <a:pos x="1212" y="0"/>
                  </a:cxn>
                  <a:cxn ang="0">
                    <a:pos x="1039" y="150"/>
                  </a:cxn>
                </a:cxnLst>
                <a:rect l="0" t="0" r="r" b="b"/>
                <a:pathLst>
                  <a:path w="1212" h="648">
                    <a:moveTo>
                      <a:pt x="1039" y="150"/>
                    </a:moveTo>
                    <a:cubicBezTo>
                      <a:pt x="866" y="0"/>
                      <a:pt x="866" y="0"/>
                      <a:pt x="866" y="0"/>
                    </a:cubicBezTo>
                    <a:cubicBezTo>
                      <a:pt x="866" y="150"/>
                      <a:pt x="866" y="150"/>
                      <a:pt x="866" y="150"/>
                    </a:cubicBezTo>
                    <a:cubicBezTo>
                      <a:pt x="45" y="150"/>
                      <a:pt x="45" y="150"/>
                      <a:pt x="45" y="150"/>
                    </a:cubicBezTo>
                    <a:cubicBezTo>
                      <a:pt x="20" y="150"/>
                      <a:pt x="0" y="170"/>
                      <a:pt x="0" y="195"/>
                    </a:cubicBezTo>
                    <a:cubicBezTo>
                      <a:pt x="0" y="396"/>
                      <a:pt x="0" y="396"/>
                      <a:pt x="0" y="396"/>
                    </a:cubicBezTo>
                    <a:cubicBezTo>
                      <a:pt x="0" y="452"/>
                      <a:pt x="0" y="452"/>
                      <a:pt x="0" y="452"/>
                    </a:cubicBezTo>
                    <a:cubicBezTo>
                      <a:pt x="0" y="498"/>
                      <a:pt x="0" y="498"/>
                      <a:pt x="0" y="498"/>
                    </a:cubicBezTo>
                    <a:cubicBezTo>
                      <a:pt x="173" y="648"/>
                      <a:pt x="173" y="648"/>
                      <a:pt x="173" y="648"/>
                    </a:cubicBezTo>
                    <a:cubicBezTo>
                      <a:pt x="346" y="498"/>
                      <a:pt x="346" y="498"/>
                      <a:pt x="346" y="498"/>
                    </a:cubicBezTo>
                    <a:cubicBezTo>
                      <a:pt x="1167" y="498"/>
                      <a:pt x="1167" y="498"/>
                      <a:pt x="1167" y="498"/>
                    </a:cubicBezTo>
                    <a:cubicBezTo>
                      <a:pt x="1192" y="498"/>
                      <a:pt x="1212" y="478"/>
                      <a:pt x="1212" y="452"/>
                    </a:cubicBezTo>
                    <a:cubicBezTo>
                      <a:pt x="1212" y="230"/>
                      <a:pt x="1212" y="230"/>
                      <a:pt x="1212" y="230"/>
                    </a:cubicBezTo>
                    <a:cubicBezTo>
                      <a:pt x="1212" y="195"/>
                      <a:pt x="1212" y="195"/>
                      <a:pt x="1212" y="195"/>
                    </a:cubicBezTo>
                    <a:cubicBezTo>
                      <a:pt x="1212" y="0"/>
                      <a:pt x="1212" y="0"/>
                      <a:pt x="1212" y="0"/>
                    </a:cubicBezTo>
                    <a:lnTo>
                      <a:pt x="1039" y="15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  <a:sp3d extrusionH="152400">
                <a:bevelT w="3175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6"/>
              <p:cNvSpPr>
                <a:spLocks/>
              </p:cNvSpPr>
              <p:nvPr/>
            </p:nvSpPr>
            <p:spPr bwMode="gray">
              <a:xfrm flipH="1">
                <a:off x="981076" y="6375811"/>
                <a:ext cx="3733800" cy="1996664"/>
              </a:xfrm>
              <a:custGeom>
                <a:avLst/>
                <a:gdLst/>
                <a:ahLst/>
                <a:cxnLst>
                  <a:cxn ang="0">
                    <a:pos x="1039" y="150"/>
                  </a:cxn>
                  <a:cxn ang="0">
                    <a:pos x="866" y="0"/>
                  </a:cxn>
                  <a:cxn ang="0">
                    <a:pos x="866" y="150"/>
                  </a:cxn>
                  <a:cxn ang="0">
                    <a:pos x="45" y="150"/>
                  </a:cxn>
                  <a:cxn ang="0">
                    <a:pos x="0" y="195"/>
                  </a:cxn>
                  <a:cxn ang="0">
                    <a:pos x="0" y="396"/>
                  </a:cxn>
                  <a:cxn ang="0">
                    <a:pos x="0" y="452"/>
                  </a:cxn>
                  <a:cxn ang="0">
                    <a:pos x="0" y="498"/>
                  </a:cxn>
                  <a:cxn ang="0">
                    <a:pos x="173" y="648"/>
                  </a:cxn>
                  <a:cxn ang="0">
                    <a:pos x="346" y="498"/>
                  </a:cxn>
                  <a:cxn ang="0">
                    <a:pos x="1167" y="498"/>
                  </a:cxn>
                  <a:cxn ang="0">
                    <a:pos x="1212" y="452"/>
                  </a:cxn>
                  <a:cxn ang="0">
                    <a:pos x="1212" y="230"/>
                  </a:cxn>
                  <a:cxn ang="0">
                    <a:pos x="1212" y="195"/>
                  </a:cxn>
                  <a:cxn ang="0">
                    <a:pos x="1212" y="0"/>
                  </a:cxn>
                  <a:cxn ang="0">
                    <a:pos x="1039" y="150"/>
                  </a:cxn>
                </a:cxnLst>
                <a:rect l="0" t="0" r="r" b="b"/>
                <a:pathLst>
                  <a:path w="1212" h="648">
                    <a:moveTo>
                      <a:pt x="1039" y="150"/>
                    </a:moveTo>
                    <a:cubicBezTo>
                      <a:pt x="866" y="0"/>
                      <a:pt x="866" y="0"/>
                      <a:pt x="866" y="0"/>
                    </a:cubicBezTo>
                    <a:cubicBezTo>
                      <a:pt x="866" y="150"/>
                      <a:pt x="866" y="150"/>
                      <a:pt x="866" y="150"/>
                    </a:cubicBezTo>
                    <a:cubicBezTo>
                      <a:pt x="45" y="150"/>
                      <a:pt x="45" y="150"/>
                      <a:pt x="45" y="150"/>
                    </a:cubicBezTo>
                    <a:cubicBezTo>
                      <a:pt x="20" y="150"/>
                      <a:pt x="0" y="170"/>
                      <a:pt x="0" y="195"/>
                    </a:cubicBezTo>
                    <a:cubicBezTo>
                      <a:pt x="0" y="396"/>
                      <a:pt x="0" y="396"/>
                      <a:pt x="0" y="396"/>
                    </a:cubicBezTo>
                    <a:cubicBezTo>
                      <a:pt x="0" y="452"/>
                      <a:pt x="0" y="452"/>
                      <a:pt x="0" y="452"/>
                    </a:cubicBezTo>
                    <a:cubicBezTo>
                      <a:pt x="0" y="498"/>
                      <a:pt x="0" y="498"/>
                      <a:pt x="0" y="498"/>
                    </a:cubicBezTo>
                    <a:cubicBezTo>
                      <a:pt x="173" y="648"/>
                      <a:pt x="173" y="648"/>
                      <a:pt x="173" y="648"/>
                    </a:cubicBezTo>
                    <a:cubicBezTo>
                      <a:pt x="346" y="498"/>
                      <a:pt x="346" y="498"/>
                      <a:pt x="346" y="498"/>
                    </a:cubicBezTo>
                    <a:cubicBezTo>
                      <a:pt x="1167" y="498"/>
                      <a:pt x="1167" y="498"/>
                      <a:pt x="1167" y="498"/>
                    </a:cubicBezTo>
                    <a:cubicBezTo>
                      <a:pt x="1192" y="498"/>
                      <a:pt x="1212" y="478"/>
                      <a:pt x="1212" y="452"/>
                    </a:cubicBezTo>
                    <a:cubicBezTo>
                      <a:pt x="1212" y="230"/>
                      <a:pt x="1212" y="230"/>
                      <a:pt x="1212" y="230"/>
                    </a:cubicBezTo>
                    <a:cubicBezTo>
                      <a:pt x="1212" y="195"/>
                      <a:pt x="1212" y="195"/>
                      <a:pt x="1212" y="195"/>
                    </a:cubicBezTo>
                    <a:cubicBezTo>
                      <a:pt x="1212" y="0"/>
                      <a:pt x="1212" y="0"/>
                      <a:pt x="1212" y="0"/>
                    </a:cubicBezTo>
                    <a:lnTo>
                      <a:pt x="1039" y="15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sp3d extrusionH="152400">
                <a:bevelT w="3175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" name="Textfeld 24"/>
            <p:cNvSpPr txBox="1"/>
            <p:nvPr/>
          </p:nvSpPr>
          <p:spPr bwMode="gray">
            <a:xfrm>
              <a:off x="1755127" y="2724858"/>
              <a:ext cx="1579984" cy="430887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prstClr val="black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Качество</a:t>
              </a:r>
            </a:p>
          </p:txBody>
        </p:sp>
        <p:sp>
          <p:nvSpPr>
            <p:cNvPr id="26" name="Textfeld 25"/>
            <p:cNvSpPr txBox="1"/>
            <p:nvPr/>
          </p:nvSpPr>
          <p:spPr bwMode="gray">
            <a:xfrm>
              <a:off x="814768" y="3461756"/>
              <a:ext cx="3571812" cy="430887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prstClr val="black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Информированность </a:t>
              </a:r>
              <a:endParaRPr lang="en-US" sz="28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27" name="Textfeld 26"/>
            <p:cNvSpPr txBox="1"/>
            <p:nvPr/>
          </p:nvSpPr>
          <p:spPr bwMode="gray">
            <a:xfrm>
              <a:off x="1209347" y="4227186"/>
              <a:ext cx="2833596" cy="430887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prstClr val="black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Стимулирование</a:t>
              </a:r>
              <a:endParaRPr lang="en-US" sz="28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28" name="Textfeld 27"/>
            <p:cNvSpPr txBox="1"/>
            <p:nvPr/>
          </p:nvSpPr>
          <p:spPr bwMode="gray">
            <a:xfrm>
              <a:off x="481843" y="5080425"/>
              <a:ext cx="4288611" cy="430887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prstClr val="black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Общественная активность</a:t>
              </a:r>
              <a:endParaRPr lang="en-US" sz="28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cxnSp>
          <p:nvCxnSpPr>
            <p:cNvPr id="41" name="Gerade Verbindung 40"/>
            <p:cNvCxnSpPr/>
            <p:nvPr/>
          </p:nvCxnSpPr>
          <p:spPr bwMode="gray">
            <a:xfrm>
              <a:off x="4218940" y="2940302"/>
              <a:ext cx="1379220" cy="0"/>
            </a:xfrm>
            <a:prstGeom prst="line">
              <a:avLst/>
            </a:prstGeom>
            <a:ln>
              <a:solidFill>
                <a:srgbClr val="59595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/>
          </p:nvCxnSpPr>
          <p:spPr bwMode="gray">
            <a:xfrm>
              <a:off x="4386580" y="3625060"/>
              <a:ext cx="1379220" cy="0"/>
            </a:xfrm>
            <a:prstGeom prst="line">
              <a:avLst/>
            </a:prstGeom>
            <a:ln>
              <a:solidFill>
                <a:srgbClr val="59595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/>
          </p:nvCxnSpPr>
          <p:spPr bwMode="gray">
            <a:xfrm>
              <a:off x="4678303" y="4658073"/>
              <a:ext cx="1379220" cy="0"/>
            </a:xfrm>
            <a:prstGeom prst="line">
              <a:avLst/>
            </a:prstGeom>
            <a:ln>
              <a:solidFill>
                <a:srgbClr val="59595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/>
          </p:nvCxnSpPr>
          <p:spPr bwMode="gray">
            <a:xfrm>
              <a:off x="4880198" y="5588458"/>
              <a:ext cx="1379220" cy="0"/>
            </a:xfrm>
            <a:prstGeom prst="line">
              <a:avLst/>
            </a:prstGeom>
            <a:ln>
              <a:solidFill>
                <a:srgbClr val="59595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feld 44"/>
            <p:cNvSpPr txBox="1"/>
            <p:nvPr/>
          </p:nvSpPr>
          <p:spPr bwMode="gray">
            <a:xfrm>
              <a:off x="5598160" y="2793736"/>
              <a:ext cx="29422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prstClr val="black"/>
                  </a:solidFill>
                </a:rPr>
                <a:t>повышение </a:t>
              </a:r>
              <a:r>
                <a:rPr lang="ru-RU" sz="1400" dirty="0">
                  <a:solidFill>
                    <a:prstClr val="black"/>
                  </a:solidFill>
                </a:rPr>
                <a:t>качества и доступности </a:t>
              </a:r>
              <a:endParaRPr lang="ru-RU" sz="1400" dirty="0" smtClean="0">
                <a:solidFill>
                  <a:prstClr val="black"/>
                </a:solidFill>
              </a:endParaRPr>
            </a:p>
            <a:p>
              <a:r>
                <a:rPr lang="ru-RU" sz="1400" dirty="0" smtClean="0">
                  <a:solidFill>
                    <a:prstClr val="black"/>
                  </a:solidFill>
                </a:rPr>
                <a:t>медицинских </a:t>
              </a:r>
              <a:r>
                <a:rPr lang="ru-RU" sz="1400" dirty="0">
                  <a:solidFill>
                    <a:prstClr val="black"/>
                  </a:solidFill>
                </a:rPr>
                <a:t>услуг для населения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46" name="Textfeld 45"/>
            <p:cNvSpPr txBox="1"/>
            <p:nvPr/>
          </p:nvSpPr>
          <p:spPr bwMode="gray">
            <a:xfrm>
              <a:off x="5765800" y="3471171"/>
              <a:ext cx="280063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prstClr val="black"/>
                  </a:solidFill>
                </a:rPr>
                <a:t>улучшение </a:t>
              </a:r>
              <a:r>
                <a:rPr lang="ru-RU" sz="1400" dirty="0">
                  <a:solidFill>
                    <a:prstClr val="black"/>
                  </a:solidFill>
                </a:rPr>
                <a:t>информированности </a:t>
              </a:r>
              <a:endParaRPr lang="ru-RU" sz="1400" dirty="0" smtClean="0">
                <a:solidFill>
                  <a:prstClr val="black"/>
                </a:solidFill>
              </a:endParaRPr>
            </a:p>
            <a:p>
              <a:r>
                <a:rPr lang="ru-RU" sz="1400" dirty="0" smtClean="0">
                  <a:solidFill>
                    <a:prstClr val="black"/>
                  </a:solidFill>
                </a:rPr>
                <a:t>потребителей </a:t>
              </a:r>
              <a:r>
                <a:rPr lang="ru-RU" sz="1400" dirty="0">
                  <a:solidFill>
                    <a:prstClr val="black"/>
                  </a:solidFill>
                </a:rPr>
                <a:t>о качестве работы </a:t>
              </a:r>
              <a:endParaRPr lang="ru-RU" sz="1400" dirty="0" smtClean="0">
                <a:solidFill>
                  <a:prstClr val="black"/>
                </a:solidFill>
              </a:endParaRPr>
            </a:p>
            <a:p>
              <a:r>
                <a:rPr lang="ru-RU" sz="1400" dirty="0" smtClean="0">
                  <a:solidFill>
                    <a:prstClr val="black"/>
                  </a:solidFill>
                </a:rPr>
                <a:t>медицинских организаций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47" name="Textfeld 46"/>
            <p:cNvSpPr txBox="1"/>
            <p:nvPr/>
          </p:nvSpPr>
          <p:spPr bwMode="gray">
            <a:xfrm>
              <a:off x="6046641" y="4317494"/>
              <a:ext cx="266451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prstClr val="black"/>
                  </a:solidFill>
                </a:rPr>
                <a:t>стимулирование организаций</a:t>
              </a:r>
            </a:p>
            <a:p>
              <a:r>
                <a:rPr lang="ru-RU" sz="1400" dirty="0" smtClean="0">
                  <a:solidFill>
                    <a:prstClr val="black"/>
                  </a:solidFill>
                </a:rPr>
                <a:t>к </a:t>
              </a:r>
              <a:r>
                <a:rPr lang="ru-RU" sz="1400" dirty="0">
                  <a:solidFill>
                    <a:prstClr val="black"/>
                  </a:solidFill>
                </a:rPr>
                <a:t>принятию мер по повышению </a:t>
              </a:r>
              <a:endParaRPr lang="ru-RU" sz="1400" dirty="0" smtClean="0">
                <a:solidFill>
                  <a:prstClr val="black"/>
                </a:solidFill>
              </a:endParaRPr>
            </a:p>
            <a:p>
              <a:r>
                <a:rPr lang="ru-RU" sz="1400" dirty="0" smtClean="0">
                  <a:solidFill>
                    <a:prstClr val="black"/>
                  </a:solidFill>
                </a:rPr>
                <a:t>качества </a:t>
              </a:r>
              <a:r>
                <a:rPr lang="ru-RU" sz="1400" dirty="0">
                  <a:solidFill>
                    <a:prstClr val="black"/>
                  </a:solidFill>
                </a:rPr>
                <a:t>и удовлетворенности </a:t>
              </a:r>
              <a:endParaRPr lang="ru-RU" sz="1400" dirty="0" smtClean="0">
                <a:solidFill>
                  <a:prstClr val="black"/>
                </a:solidFill>
              </a:endParaRPr>
            </a:p>
            <a:p>
              <a:r>
                <a:rPr lang="ru-RU" sz="1400" dirty="0" smtClean="0">
                  <a:solidFill>
                    <a:prstClr val="black"/>
                  </a:solidFill>
                </a:rPr>
                <a:t>потребителей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48" name="Textfeld 47"/>
            <p:cNvSpPr txBox="1"/>
            <p:nvPr/>
          </p:nvSpPr>
          <p:spPr bwMode="gray">
            <a:xfrm>
              <a:off x="6263640" y="5466032"/>
              <a:ext cx="27159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prstClr val="black"/>
                  </a:solidFill>
                </a:rPr>
                <a:t>Воспитание ответственного</a:t>
              </a:r>
            </a:p>
            <a:p>
              <a:r>
                <a:rPr lang="ru-RU" sz="1400" dirty="0" smtClean="0">
                  <a:solidFill>
                    <a:prstClr val="black"/>
                  </a:solidFill>
                </a:rPr>
                <a:t>потребителя, заинтересованного</a:t>
              </a:r>
            </a:p>
            <a:p>
              <a:r>
                <a:rPr lang="ru-RU" sz="1400" dirty="0" smtClean="0">
                  <a:solidFill>
                    <a:prstClr val="black"/>
                  </a:solidFill>
                </a:rPr>
                <a:t>в настройке качества услуг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980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5"/>
          <p:cNvSpPr>
            <a:spLocks noChangeArrowheads="1"/>
          </p:cNvSpPr>
          <p:nvPr/>
        </p:nvSpPr>
        <p:spPr bwMode="gray">
          <a:xfrm>
            <a:off x="251519" y="2018924"/>
            <a:ext cx="9143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215476" y="260648"/>
            <a:ext cx="8497092" cy="616455"/>
          </a:xfrm>
        </p:spPr>
        <p:txBody>
          <a:bodyPr>
            <a:noAutofit/>
          </a:bodyPr>
          <a:lstStyle/>
          <a:p>
            <a:r>
              <a:rPr lang="ru-RU" noProof="1" smtClean="0"/>
              <a:t>Использование результатов независимой оценки</a:t>
            </a:r>
            <a:endParaRPr lang="de-DE" noProof="1" smtClean="0"/>
          </a:p>
        </p:txBody>
      </p:sp>
      <p:grpSp>
        <p:nvGrpSpPr>
          <p:cNvPr id="2" name="Gruppieren 36"/>
          <p:cNvGrpSpPr/>
          <p:nvPr/>
        </p:nvGrpSpPr>
        <p:grpSpPr bwMode="gray">
          <a:xfrm>
            <a:off x="107504" y="1158267"/>
            <a:ext cx="2832526" cy="3829567"/>
            <a:chOff x="471487" y="1223446"/>
            <a:chExt cx="2074797" cy="3829567"/>
          </a:xfrm>
        </p:grpSpPr>
        <p:sp>
          <p:nvSpPr>
            <p:cNvPr id="57" name="Line 20"/>
            <p:cNvSpPr>
              <a:spLocks noChangeShapeType="1"/>
            </p:cNvSpPr>
            <p:nvPr/>
          </p:nvSpPr>
          <p:spPr bwMode="gray">
            <a:xfrm flipV="1">
              <a:off x="482547" y="1555750"/>
              <a:ext cx="0" cy="148217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52" name="Freeform 5"/>
            <p:cNvSpPr>
              <a:spLocks/>
            </p:cNvSpPr>
            <p:nvPr/>
          </p:nvSpPr>
          <p:spPr bwMode="gray">
            <a:xfrm>
              <a:off x="471487" y="4421862"/>
              <a:ext cx="1814513" cy="63115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89" y="0"/>
                </a:cxn>
                <a:cxn ang="0">
                  <a:pos x="1161" y="444"/>
                </a:cxn>
                <a:cxn ang="0">
                  <a:pos x="1" y="443"/>
                </a:cxn>
                <a:cxn ang="0">
                  <a:pos x="0" y="2"/>
                </a:cxn>
              </a:cxnLst>
              <a:rect l="0" t="0" r="r" b="b"/>
              <a:pathLst>
                <a:path w="1161" h="444">
                  <a:moveTo>
                    <a:pt x="0" y="2"/>
                  </a:moveTo>
                  <a:lnTo>
                    <a:pt x="889" y="0"/>
                  </a:lnTo>
                  <a:lnTo>
                    <a:pt x="1161" y="444"/>
                  </a:lnTo>
                  <a:lnTo>
                    <a:pt x="1" y="443"/>
                  </a:lnTo>
                  <a:lnTo>
                    <a:pt x="0" y="2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5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0" name="AutoShape 41"/>
            <p:cNvSpPr>
              <a:spLocks noChangeArrowheads="1"/>
            </p:cNvSpPr>
            <p:nvPr/>
          </p:nvSpPr>
          <p:spPr bwMode="gray">
            <a:xfrm>
              <a:off x="511175" y="3095233"/>
              <a:ext cx="1892300" cy="1500187"/>
            </a:xfrm>
            <a:prstGeom prst="homePlate">
              <a:avLst>
                <a:gd name="adj" fmla="val 30139"/>
              </a:avLst>
            </a:prstGeom>
            <a:solidFill>
              <a:srgbClr val="C8C8C8"/>
            </a:solidFill>
            <a:ln w="19050" algn="ctr"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legacyPerspectiveTopLeft">
                <a:rot lat="0" lon="20399999" rev="0"/>
              </a:camera>
              <a:lightRig rig="threePt" dir="l">
                <a:rot lat="0" lon="0" rev="2400000"/>
              </a:lightRig>
            </a:scene3d>
            <a:sp3d extrusionH="254000" prstMaterial="matte">
              <a:bevelT w="50800" h="50800"/>
              <a:bevelB w="50800" h="50800"/>
              <a:extrusionClr>
                <a:srgbClr val="C8C8C8"/>
              </a:extrusionClr>
            </a:sp3d>
          </p:spPr>
          <p:txBody>
            <a:bodyPr wrap="none" lIns="0" tIns="0" rIns="0" bIns="0" anchor="ctr">
              <a:flatTx/>
            </a:bodyPr>
            <a:lstStyle/>
            <a:p>
              <a:pPr algn="ctr"/>
              <a:r>
                <a:rPr lang="de-DE" sz="2800" b="1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8" name="Text Box 18"/>
            <p:cNvSpPr txBox="1">
              <a:spLocks noChangeArrowheads="1"/>
            </p:cNvSpPr>
            <p:nvPr/>
          </p:nvSpPr>
          <p:spPr bwMode="gray">
            <a:xfrm>
              <a:off x="482547" y="1223446"/>
              <a:ext cx="2063737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8000" tIns="0" rIns="0" bIns="0"/>
            <a:lstStyle/>
            <a:p>
              <a:pPr defTabSz="801688">
                <a:spcBef>
                  <a:spcPct val="20000"/>
                </a:spcBef>
              </a:pPr>
              <a:r>
                <a:rPr lang="ru-RU" sz="1700" dirty="0" smtClean="0">
                  <a:solidFill>
                    <a:prstClr val="black"/>
                  </a:solidFill>
                </a:rPr>
                <a:t>Принятие </a:t>
              </a:r>
              <a:r>
                <a:rPr lang="ru-RU" sz="1700" dirty="0">
                  <a:solidFill>
                    <a:prstClr val="black"/>
                  </a:solidFill>
                </a:rPr>
                <a:t>потребителями услуг обоснованного решения при выборе конкретной организации для получения необходимой услуги </a:t>
              </a:r>
            </a:p>
          </p:txBody>
        </p:sp>
      </p:grpSp>
      <p:grpSp>
        <p:nvGrpSpPr>
          <p:cNvPr id="3" name="Gruppieren 33"/>
          <p:cNvGrpSpPr/>
          <p:nvPr/>
        </p:nvGrpSpPr>
        <p:grpSpPr bwMode="gray">
          <a:xfrm>
            <a:off x="2263050" y="2843629"/>
            <a:ext cx="2885013" cy="3177659"/>
            <a:chOff x="2047877" y="2954338"/>
            <a:chExt cx="2442951" cy="2847975"/>
          </a:xfrm>
        </p:grpSpPr>
        <p:sp>
          <p:nvSpPr>
            <p:cNvPr id="53" name="AutoShape 4"/>
            <p:cNvSpPr>
              <a:spLocks noChangeArrowheads="1"/>
            </p:cNvSpPr>
            <p:nvPr/>
          </p:nvSpPr>
          <p:spPr bwMode="gray">
            <a:xfrm flipV="1">
              <a:off x="2047877" y="4317078"/>
              <a:ext cx="1985962" cy="788313"/>
            </a:xfrm>
            <a:prstGeom prst="parallelogram">
              <a:avLst>
                <a:gd name="adj" fmla="val 76450"/>
              </a:avLst>
            </a:prstGeom>
            <a:gradFill flip="none" rotWithShape="1">
              <a:gsLst>
                <a:gs pos="0">
                  <a:srgbClr val="000000">
                    <a:alpha val="15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" name="AutoShape 42"/>
            <p:cNvSpPr>
              <a:spLocks noChangeArrowheads="1"/>
            </p:cNvSpPr>
            <p:nvPr/>
          </p:nvSpPr>
          <p:spPr bwMode="gray">
            <a:xfrm>
              <a:off x="2101850" y="2954338"/>
              <a:ext cx="1809750" cy="1428750"/>
            </a:xfrm>
            <a:prstGeom prst="chevron">
              <a:avLst>
                <a:gd name="adj" fmla="val 30160"/>
              </a:avLst>
            </a:prstGeom>
            <a:solidFill>
              <a:srgbClr val="C8C8C8"/>
            </a:solidFill>
            <a:ln w="19050" algn="ctr"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legacyPerspectiveTopLeft">
                <a:rot lat="0" lon="20999999" rev="0"/>
              </a:camera>
              <a:lightRig rig="threePt" dir="l">
                <a:rot lat="0" lon="0" rev="2400000"/>
              </a:lightRig>
            </a:scene3d>
            <a:sp3d extrusionH="254000" prstMaterial="matte">
              <a:bevelT w="50800" h="50800"/>
              <a:bevelB w="50800" h="50800"/>
              <a:extrusionClr>
                <a:srgbClr val="C8C8C8"/>
              </a:extrusionClr>
            </a:sp3d>
          </p:spPr>
          <p:txBody>
            <a:bodyPr wrap="none" lIns="432000" tIns="0" rIns="72000" bIns="0" anchor="ctr">
              <a:flatTx/>
            </a:bodyPr>
            <a:lstStyle/>
            <a:p>
              <a:r>
                <a:rPr lang="de-DE" sz="2800" b="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59" name="Text Box 22"/>
            <p:cNvSpPr txBox="1">
              <a:spLocks noChangeArrowheads="1"/>
            </p:cNvSpPr>
            <p:nvPr/>
          </p:nvSpPr>
          <p:spPr bwMode="gray">
            <a:xfrm>
              <a:off x="2141328" y="4560888"/>
              <a:ext cx="2349500" cy="124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8000" tIns="0" rIns="0" bIns="0" anchor="b" anchorCtr="0"/>
            <a:lstStyle/>
            <a:p>
              <a:pPr defTabSz="801688">
                <a:spcBef>
                  <a:spcPct val="20000"/>
                </a:spcBef>
              </a:pPr>
              <a:r>
                <a:rPr lang="ru-RU" sz="1700" dirty="0" smtClean="0">
                  <a:solidFill>
                    <a:prstClr val="black"/>
                  </a:solidFill>
                </a:rPr>
                <a:t>Установление </a:t>
              </a:r>
              <a:r>
                <a:rPr lang="ru-RU" sz="1700" dirty="0">
                  <a:solidFill>
                    <a:prstClr val="black"/>
                  </a:solidFill>
                </a:rPr>
                <a:t>диалога между </a:t>
              </a:r>
              <a:r>
                <a:rPr lang="ru-RU" sz="1700" dirty="0" smtClean="0">
                  <a:solidFill>
                    <a:prstClr val="black"/>
                  </a:solidFill>
                </a:rPr>
                <a:t>медицинской организацией </a:t>
              </a:r>
              <a:r>
                <a:rPr lang="ru-RU" sz="1700" dirty="0">
                  <a:solidFill>
                    <a:prstClr val="black"/>
                  </a:solidFill>
                </a:rPr>
                <a:t>и гражданами - потребителями услуг</a:t>
              </a:r>
              <a:endParaRPr lang="en-GB" sz="1700" dirty="0">
                <a:solidFill>
                  <a:prstClr val="black"/>
                </a:solidFill>
              </a:endParaRPr>
            </a:p>
          </p:txBody>
        </p:sp>
        <p:sp>
          <p:nvSpPr>
            <p:cNvPr id="60" name="Line 23"/>
            <p:cNvSpPr>
              <a:spLocks noChangeShapeType="1"/>
            </p:cNvSpPr>
            <p:nvPr/>
          </p:nvSpPr>
          <p:spPr bwMode="gray">
            <a:xfrm flipV="1">
              <a:off x="2141328" y="4426764"/>
              <a:ext cx="0" cy="1375549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uppieren 37"/>
          <p:cNvGrpSpPr/>
          <p:nvPr/>
        </p:nvGrpSpPr>
        <p:grpSpPr bwMode="gray">
          <a:xfrm>
            <a:off x="4344977" y="1145717"/>
            <a:ext cx="2431463" cy="3835533"/>
            <a:chOff x="3671888" y="1762871"/>
            <a:chExt cx="1971675" cy="3352046"/>
          </a:xfrm>
        </p:grpSpPr>
        <p:sp>
          <p:nvSpPr>
            <p:cNvPr id="54" name="AutoShape 4"/>
            <p:cNvSpPr>
              <a:spLocks noChangeArrowheads="1"/>
            </p:cNvSpPr>
            <p:nvPr/>
          </p:nvSpPr>
          <p:spPr bwMode="gray">
            <a:xfrm flipV="1">
              <a:off x="3671888" y="4326604"/>
              <a:ext cx="1971675" cy="788313"/>
            </a:xfrm>
            <a:prstGeom prst="parallelogram">
              <a:avLst>
                <a:gd name="adj" fmla="val 76450"/>
              </a:avLst>
            </a:prstGeom>
            <a:gradFill flip="none" rotWithShape="1">
              <a:gsLst>
                <a:gs pos="0">
                  <a:srgbClr val="000000">
                    <a:alpha val="15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5" name="AutoShape 43"/>
            <p:cNvSpPr>
              <a:spLocks noChangeArrowheads="1"/>
            </p:cNvSpPr>
            <p:nvPr/>
          </p:nvSpPr>
          <p:spPr bwMode="gray">
            <a:xfrm>
              <a:off x="3673475" y="3213144"/>
              <a:ext cx="1798638" cy="1414463"/>
            </a:xfrm>
            <a:prstGeom prst="chevron">
              <a:avLst>
                <a:gd name="adj" fmla="val 30277"/>
              </a:avLst>
            </a:prstGeom>
            <a:solidFill>
              <a:srgbClr val="C8C8C8"/>
            </a:solidFill>
            <a:ln w="19050" algn="ctr"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600000" lon="0" rev="0"/>
              </a:camera>
              <a:lightRig rig="threePt" dir="t">
                <a:rot lat="0" lon="0" rev="2400000"/>
              </a:lightRig>
            </a:scene3d>
            <a:sp3d extrusionH="254000" prstMaterial="matte">
              <a:bevelT w="50800" h="50800"/>
              <a:bevelB w="50800" h="50800"/>
              <a:extrusionClr>
                <a:srgbClr val="C8C8C8"/>
              </a:extrusionClr>
            </a:sp3d>
          </p:spPr>
          <p:txBody>
            <a:bodyPr wrap="none" lIns="432000" tIns="0" rIns="72000" bIns="0" anchor="ctr">
              <a:flatTx/>
            </a:bodyPr>
            <a:lstStyle/>
            <a:p>
              <a:r>
                <a:rPr lang="de-DE" sz="2800" b="1" dirty="0" smtClean="0">
                  <a:solidFill>
                    <a:srgbClr val="000000"/>
                  </a:solidFill>
                </a:rPr>
                <a:t>3</a:t>
              </a:r>
              <a:endParaRPr lang="de-DE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61" name="Line 21"/>
            <p:cNvSpPr>
              <a:spLocks noChangeShapeType="1"/>
            </p:cNvSpPr>
            <p:nvPr/>
          </p:nvSpPr>
          <p:spPr bwMode="gray">
            <a:xfrm flipV="1">
              <a:off x="3679125" y="1762871"/>
              <a:ext cx="0" cy="1368819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gray">
            <a:xfrm>
              <a:off x="3671888" y="1762871"/>
              <a:ext cx="1958247" cy="1258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8000" tIns="0" rIns="0" bIns="0"/>
            <a:lstStyle/>
            <a:p>
              <a:pPr defTabSz="801688">
                <a:spcBef>
                  <a:spcPct val="20000"/>
                </a:spcBef>
              </a:pPr>
              <a:r>
                <a:rPr lang="ru-RU" sz="1700" dirty="0" smtClean="0">
                  <a:solidFill>
                    <a:prstClr val="black"/>
                  </a:solidFill>
                </a:rPr>
                <a:t>Разработка и реализация планов мероприятий по улучшению качества работы организаций</a:t>
              </a:r>
              <a:endParaRPr lang="en-GB" sz="17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uppieren 35"/>
          <p:cNvGrpSpPr/>
          <p:nvPr/>
        </p:nvGrpSpPr>
        <p:grpSpPr bwMode="gray">
          <a:xfrm>
            <a:off x="6527856" y="2979460"/>
            <a:ext cx="2761248" cy="2847975"/>
            <a:chOff x="5178425" y="2946400"/>
            <a:chExt cx="2456181" cy="2855913"/>
          </a:xfrm>
        </p:grpSpPr>
        <p:sp>
          <p:nvSpPr>
            <p:cNvPr id="55" name="AutoShape 4"/>
            <p:cNvSpPr>
              <a:spLocks noChangeArrowheads="1"/>
            </p:cNvSpPr>
            <p:nvPr/>
          </p:nvSpPr>
          <p:spPr bwMode="gray">
            <a:xfrm flipV="1">
              <a:off x="5276850" y="4340891"/>
              <a:ext cx="2005013" cy="788313"/>
            </a:xfrm>
            <a:prstGeom prst="parallelogram">
              <a:avLst>
                <a:gd name="adj" fmla="val 76450"/>
              </a:avLst>
            </a:prstGeom>
            <a:gradFill flip="none" rotWithShape="1">
              <a:gsLst>
                <a:gs pos="0">
                  <a:srgbClr val="000000">
                    <a:alpha val="15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2" name="_color1"/>
            <p:cNvSpPr>
              <a:spLocks noChangeArrowheads="1"/>
            </p:cNvSpPr>
            <p:nvPr/>
          </p:nvSpPr>
          <p:spPr bwMode="gray">
            <a:xfrm>
              <a:off x="5178425" y="2946400"/>
              <a:ext cx="1860550" cy="1463675"/>
            </a:xfrm>
            <a:prstGeom prst="chevron">
              <a:avLst>
                <a:gd name="adj" fmla="val 30266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</a:gradFill>
            <a:ln w="19050" algn="ctr"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legacyPerspectiveTopRight">
                <a:rot lat="0" lon="600000" rev="0"/>
              </a:camera>
              <a:lightRig rig="threePt" dir="l">
                <a:rot lat="0" lon="0" rev="2400000"/>
              </a:lightRig>
            </a:scene3d>
            <a:sp3d extrusionH="254000" prstMaterial="matte">
              <a:bevelT w="50800" h="50800"/>
              <a:bevelB w="50800" h="50800"/>
            </a:sp3d>
          </p:spPr>
          <p:txBody>
            <a:bodyPr wrap="none" lIns="432000" tIns="90000" rIns="72000" bIns="90000" anchor="ctr">
              <a:flatTx/>
            </a:bodyPr>
            <a:lstStyle/>
            <a:p>
              <a:r>
                <a:rPr lang="de-DE" sz="28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63" name="Text Box 22"/>
            <p:cNvSpPr txBox="1">
              <a:spLocks noChangeArrowheads="1"/>
            </p:cNvSpPr>
            <p:nvPr/>
          </p:nvSpPr>
          <p:spPr bwMode="gray">
            <a:xfrm>
              <a:off x="5285106" y="4560888"/>
              <a:ext cx="2349500" cy="124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8000" tIns="0" rIns="0" bIns="0" anchor="b" anchorCtr="0"/>
            <a:lstStyle/>
            <a:p>
              <a:pPr defTabSz="801688">
                <a:spcBef>
                  <a:spcPct val="20000"/>
                </a:spcBef>
              </a:pPr>
              <a:r>
                <a:rPr lang="ru-RU" sz="1700" dirty="0">
                  <a:solidFill>
                    <a:prstClr val="black"/>
                  </a:solidFill>
                </a:rPr>
                <a:t>оценка деятельности  руководителей организаций</a:t>
              </a:r>
            </a:p>
          </p:txBody>
        </p:sp>
        <p:sp>
          <p:nvSpPr>
            <p:cNvPr id="64" name="Line 23"/>
            <p:cNvSpPr>
              <a:spLocks noChangeShapeType="1"/>
            </p:cNvSpPr>
            <p:nvPr/>
          </p:nvSpPr>
          <p:spPr bwMode="gray">
            <a:xfrm flipV="1">
              <a:off x="5285106" y="4352846"/>
              <a:ext cx="0" cy="1449467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9600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7"/>
          <p:cNvGrpSpPr/>
          <p:nvPr/>
        </p:nvGrpSpPr>
        <p:grpSpPr bwMode="gray">
          <a:xfrm>
            <a:off x="0" y="4226522"/>
            <a:ext cx="9144000" cy="922412"/>
            <a:chOff x="0" y="4221088"/>
            <a:chExt cx="9144000" cy="922412"/>
          </a:xfrm>
        </p:grpSpPr>
        <p:sp>
          <p:nvSpPr>
            <p:cNvPr id="27" name="Rechteck 26"/>
            <p:cNvSpPr/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flip="none" rotWithShape="1">
              <a:gsLst>
                <a:gs pos="0">
                  <a:srgbClr val="262626">
                    <a:alpha val="44706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dirty="0">
                <a:solidFill>
                  <a:prstClr val="black"/>
                </a:solidFill>
              </a:endParaRPr>
            </a:p>
          </p:txBody>
        </p:sp>
        <p:sp>
          <p:nvSpPr>
            <p:cNvPr id="28" name="Rechteck 27"/>
            <p:cNvSpPr/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flip="none" rotWithShape="1">
              <a:gsLst>
                <a:gs pos="0">
                  <a:srgbClr val="262626">
                    <a:alpha val="44706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/>
              <a:t>Формирование и проведение независимой оценки.</a:t>
            </a:r>
            <a:endParaRPr lang="de-DE" b="0" dirty="0"/>
          </a:p>
        </p:txBody>
      </p:sp>
      <p:sp>
        <p:nvSpPr>
          <p:cNvPr id="20" name="Richtungspfeil 19"/>
          <p:cNvSpPr/>
          <p:nvPr/>
        </p:nvSpPr>
        <p:spPr bwMode="gray">
          <a:xfrm rot="5400000">
            <a:off x="-79781" y="2664056"/>
            <a:ext cx="1466060" cy="970500"/>
          </a:xfrm>
          <a:prstGeom prst="homePlate">
            <a:avLst>
              <a:gd name="adj" fmla="val 28431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none" lIns="0" tIns="0" rIns="0" bIns="0" anchor="ctr" anchorCtr="0"/>
          <a:lstStyle/>
          <a:p>
            <a:pPr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1400" b="1" noProof="1" smtClean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rPr>
              <a:t>Перечень</a:t>
            </a:r>
          </a:p>
          <a:p>
            <a:pPr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1400" b="1" noProof="1" smtClean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rPr>
              <a:t> учреждений</a:t>
            </a:r>
            <a:endParaRPr lang="de-DE" sz="1400" b="1" noProof="1">
              <a:solidFill>
                <a:prstClr val="black">
                  <a:lumMod val="75000"/>
                  <a:lumOff val="25000"/>
                </a:prstClr>
              </a:solidFill>
              <a:cs typeface="Arial" charset="0"/>
            </a:endParaRPr>
          </a:p>
        </p:txBody>
      </p:sp>
      <p:sp>
        <p:nvSpPr>
          <p:cNvPr id="21" name="Richtungspfeil 20"/>
          <p:cNvSpPr/>
          <p:nvPr/>
        </p:nvSpPr>
        <p:spPr bwMode="gray">
          <a:xfrm rot="5400000">
            <a:off x="986875" y="2649442"/>
            <a:ext cx="1466060" cy="1008112"/>
          </a:xfrm>
          <a:prstGeom prst="homePlate">
            <a:avLst>
              <a:gd name="adj" fmla="val 28431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none" lIns="0" tIns="0" rIns="0" bIns="0" anchor="ctr" anchorCtr="0"/>
          <a:lstStyle/>
          <a:p>
            <a:pPr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1400" b="1" noProof="1" smtClean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rPr>
              <a:t>Критерии</a:t>
            </a:r>
          </a:p>
          <a:p>
            <a:pPr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1400" b="1" noProof="1" smtClean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rPr>
              <a:t> независимой</a:t>
            </a:r>
          </a:p>
          <a:p>
            <a:pPr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1400" b="1" noProof="1" smtClean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rPr>
              <a:t> оценки</a:t>
            </a:r>
            <a:endParaRPr lang="de-DE" sz="1400" b="1" noProof="1">
              <a:solidFill>
                <a:prstClr val="black">
                  <a:lumMod val="75000"/>
                  <a:lumOff val="25000"/>
                </a:prstClr>
              </a:solidFill>
              <a:cs typeface="Arial" charset="0"/>
            </a:endParaRPr>
          </a:p>
        </p:txBody>
      </p:sp>
      <p:grpSp>
        <p:nvGrpSpPr>
          <p:cNvPr id="5" name="Gruppieren 24"/>
          <p:cNvGrpSpPr/>
          <p:nvPr/>
        </p:nvGrpSpPr>
        <p:grpSpPr bwMode="gray">
          <a:xfrm>
            <a:off x="89756" y="3948906"/>
            <a:ext cx="8964488" cy="695044"/>
            <a:chOff x="238782" y="3973229"/>
            <a:chExt cx="8496300" cy="69504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grpSpPr>
        <p:sp>
          <p:nvSpPr>
            <p:cNvPr id="13" name="Richtungspfeil 12"/>
            <p:cNvSpPr/>
            <p:nvPr/>
          </p:nvSpPr>
          <p:spPr bwMode="gray">
            <a:xfrm>
              <a:off x="238782" y="4047560"/>
              <a:ext cx="8496300" cy="620713"/>
            </a:xfrm>
            <a:prstGeom prst="homePlate">
              <a:avLst>
                <a:gd name="adj" fmla="val 47284"/>
              </a:avLst>
            </a:prstGeom>
            <a:gradFill flip="none"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108000" tIns="0" rIns="0" bIns="0" anchor="ctr" anchorCtr="0"/>
            <a:lstStyle/>
            <a:p>
              <a:pPr marL="190500" indent="-190500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1200" b="1" noProof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" name="Abgerundetes Rechteck 13"/>
            <p:cNvSpPr/>
            <p:nvPr/>
          </p:nvSpPr>
          <p:spPr bwMode="gray">
            <a:xfrm>
              <a:off x="2004838" y="3997551"/>
              <a:ext cx="1519480" cy="360363"/>
            </a:xfrm>
            <a:prstGeom prst="roundRect">
              <a:avLst>
                <a:gd name="adj" fmla="val 6505"/>
              </a:avLst>
            </a:prstGeom>
            <a:noFill/>
            <a:ln w="12700">
              <a:noFill/>
              <a:miter lim="800000"/>
              <a:headEnd/>
              <a:tailEnd/>
            </a:ln>
            <a:effectLst/>
            <a:scene3d>
              <a:camera prst="orthographicFront"/>
              <a:lightRig rig="balanced" dir="t"/>
            </a:scene3d>
            <a:sp3d/>
          </p:spPr>
          <p:txBody>
            <a:bodyPr lIns="0" tIns="0" rIns="0" bIns="0" anchor="ctr" anchorCtr="0"/>
            <a:lstStyle/>
            <a:p>
              <a:pPr marL="190500" indent="-190500" algn="ctr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2400" b="1" noProof="1" smtClean="0">
                <a:solidFill>
                  <a:srgbClr val="969696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Arial" charset="0"/>
              </a:endParaRPr>
            </a:p>
          </p:txBody>
        </p:sp>
        <p:sp>
          <p:nvSpPr>
            <p:cNvPr id="15" name="Abgerundetes Rechteck 14"/>
            <p:cNvSpPr/>
            <p:nvPr/>
          </p:nvSpPr>
          <p:spPr bwMode="gray">
            <a:xfrm>
              <a:off x="3614140" y="3997551"/>
              <a:ext cx="1519480" cy="360363"/>
            </a:xfrm>
            <a:prstGeom prst="roundRect">
              <a:avLst>
                <a:gd name="adj" fmla="val 6505"/>
              </a:avLst>
            </a:prstGeom>
            <a:noFill/>
            <a:ln w="12700">
              <a:noFill/>
              <a:miter lim="800000"/>
              <a:headEnd/>
              <a:tailEnd/>
            </a:ln>
            <a:effectLst/>
            <a:scene3d>
              <a:camera prst="orthographicFront"/>
              <a:lightRig rig="balanced" dir="t"/>
            </a:scene3d>
            <a:sp3d/>
          </p:spPr>
          <p:txBody>
            <a:bodyPr lIns="0" tIns="0" rIns="0" bIns="0" anchor="ctr" anchorCtr="0"/>
            <a:lstStyle/>
            <a:p>
              <a:pPr marL="190500" indent="-190500" algn="ctr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endParaRPr lang="en-US" sz="2400" b="1" noProof="1" smtClean="0">
                <a:solidFill>
                  <a:srgbClr val="969696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Arial" charset="0"/>
              </a:endParaRPr>
            </a:p>
          </p:txBody>
        </p:sp>
        <p:sp>
          <p:nvSpPr>
            <p:cNvPr id="16" name="Abgerundetes Rechteck 15"/>
            <p:cNvSpPr/>
            <p:nvPr/>
          </p:nvSpPr>
          <p:spPr bwMode="gray">
            <a:xfrm>
              <a:off x="4092884" y="3973229"/>
              <a:ext cx="2202863" cy="360363"/>
            </a:xfrm>
            <a:prstGeom prst="roundRect">
              <a:avLst>
                <a:gd name="adj" fmla="val 6505"/>
              </a:avLst>
            </a:prstGeom>
            <a:noFill/>
            <a:ln w="12700">
              <a:noFill/>
              <a:miter lim="800000"/>
              <a:headEnd/>
              <a:tailEnd/>
            </a:ln>
            <a:effectLst/>
            <a:scene3d>
              <a:camera prst="orthographicFront"/>
              <a:lightRig rig="balanced" dir="t"/>
            </a:scene3d>
            <a:sp3d/>
          </p:spPr>
          <p:txBody>
            <a:bodyPr lIns="0" tIns="0" rIns="0" bIns="0" anchor="ctr" anchorCtr="0"/>
            <a:lstStyle/>
            <a:p>
              <a:pPr marL="190500" indent="-190500" algn="ctr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2400" b="1" noProof="1" smtClean="0">
                  <a:solidFill>
                    <a:srgbClr val="969696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 </a:t>
              </a:r>
            </a:p>
            <a:p>
              <a:pPr marL="190500" indent="-190500" algn="ctr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endParaRPr lang="ru-RU" sz="2400" b="1" noProof="1" smtClean="0">
                <a:solidFill>
                  <a:srgbClr val="969696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Arial" charset="0"/>
              </a:endParaRPr>
            </a:p>
            <a:p>
              <a:pPr marL="190500" indent="-190500" algn="ctr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en-US" sz="2400" b="1" noProof="1" smtClean="0">
                  <a:solidFill>
                    <a:srgbClr val="969696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II</a:t>
              </a:r>
              <a:r>
                <a:rPr lang="ru-RU" sz="2400" b="1" noProof="1" smtClean="0">
                  <a:solidFill>
                    <a:srgbClr val="969696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 </a:t>
              </a:r>
            </a:p>
            <a:p>
              <a:pPr marL="190500" indent="-190500" algn="ctr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2400" b="1" noProof="1" smtClean="0">
                  <a:solidFill>
                    <a:srgbClr val="969696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заседение</a:t>
              </a:r>
              <a:endParaRPr lang="en-US" sz="2400" b="1" noProof="1" smtClean="0">
                <a:solidFill>
                  <a:srgbClr val="969696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Arial" charset="0"/>
              </a:endParaRPr>
            </a:p>
          </p:txBody>
        </p:sp>
        <p:sp>
          <p:nvSpPr>
            <p:cNvPr id="17" name="Abgerundetes Rechteck 16"/>
            <p:cNvSpPr/>
            <p:nvPr/>
          </p:nvSpPr>
          <p:spPr bwMode="gray">
            <a:xfrm>
              <a:off x="395535" y="3997551"/>
              <a:ext cx="3697349" cy="360363"/>
            </a:xfrm>
            <a:prstGeom prst="roundRect">
              <a:avLst>
                <a:gd name="adj" fmla="val 6505"/>
              </a:avLst>
            </a:prstGeom>
            <a:noFill/>
            <a:ln w="12700">
              <a:noFill/>
              <a:miter lim="800000"/>
              <a:headEnd/>
              <a:tailEnd/>
            </a:ln>
            <a:effectLst/>
            <a:scene3d>
              <a:camera prst="orthographicFront"/>
              <a:lightRig rig="balanced" dir="t"/>
            </a:scene3d>
            <a:sp3d/>
          </p:spPr>
          <p:txBody>
            <a:bodyPr lIns="0" tIns="0" rIns="0" bIns="0" anchor="ctr" anchorCtr="0"/>
            <a:lstStyle/>
            <a:p>
              <a:pPr marL="190500" indent="-190500" algn="ctr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endParaRPr lang="ru-RU" sz="2400" b="1" noProof="1" smtClean="0">
                <a:solidFill>
                  <a:srgbClr val="969696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Arial" charset="0"/>
              </a:endParaRPr>
            </a:p>
            <a:p>
              <a:pPr marL="190500" indent="-190500" algn="ctr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endParaRPr lang="ru-RU" sz="2400" b="1" noProof="1">
                <a:solidFill>
                  <a:srgbClr val="969696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Arial" charset="0"/>
              </a:endParaRPr>
            </a:p>
            <a:p>
              <a:pPr marL="190500" indent="-190500" algn="ctr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endParaRPr lang="ru-RU" sz="2400" b="1" noProof="1" smtClean="0">
                <a:solidFill>
                  <a:srgbClr val="969696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Arial" charset="0"/>
              </a:endParaRPr>
            </a:p>
            <a:p>
              <a:pPr marL="190500" indent="-190500" algn="ctr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en-US" sz="2400" b="1" noProof="1" smtClean="0">
                  <a:solidFill>
                    <a:srgbClr val="969696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I</a:t>
              </a:r>
              <a:r>
                <a:rPr lang="ru-RU" sz="2400" b="1" noProof="1" smtClean="0">
                  <a:solidFill>
                    <a:srgbClr val="969696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 заседение</a:t>
              </a:r>
            </a:p>
            <a:p>
              <a:pPr marL="190500" indent="-190500" algn="ctr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2400" b="1" noProof="1" smtClean="0">
                  <a:solidFill>
                    <a:srgbClr val="969696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общественного совета</a:t>
              </a:r>
            </a:p>
            <a:p>
              <a:pPr marL="190500" indent="-190500" algn="ctr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2400" b="1" noProof="1" smtClean="0">
                  <a:solidFill>
                    <a:srgbClr val="969696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 </a:t>
              </a:r>
              <a:endParaRPr lang="en-US" sz="2400" b="1" noProof="1" smtClean="0">
                <a:solidFill>
                  <a:srgbClr val="969696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Arial" charset="0"/>
              </a:endParaRPr>
            </a:p>
          </p:txBody>
        </p:sp>
        <p:sp>
          <p:nvSpPr>
            <p:cNvPr id="18" name="Abgerundetes Rechteck 17"/>
            <p:cNvSpPr/>
            <p:nvPr/>
          </p:nvSpPr>
          <p:spPr bwMode="gray">
            <a:xfrm>
              <a:off x="6104184" y="3997551"/>
              <a:ext cx="1095838" cy="360363"/>
            </a:xfrm>
            <a:prstGeom prst="roundRect">
              <a:avLst>
                <a:gd name="adj" fmla="val 6505"/>
              </a:avLst>
            </a:prstGeom>
            <a:noFill/>
            <a:ln w="12700">
              <a:noFill/>
              <a:miter lim="800000"/>
              <a:headEnd/>
              <a:tailEnd/>
            </a:ln>
            <a:effectLst/>
            <a:scene3d>
              <a:camera prst="orthographicFront"/>
              <a:lightRig rig="balanced" dir="t"/>
            </a:scene3d>
            <a:sp3d/>
          </p:spPr>
          <p:txBody>
            <a:bodyPr lIns="0" tIns="0" rIns="0" bIns="0" anchor="ctr" anchorCtr="0"/>
            <a:lstStyle/>
            <a:p>
              <a:pPr marL="190500" indent="-190500" algn="ctr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endParaRPr lang="ru-RU" sz="2400" b="1" noProof="1" smtClean="0">
                <a:solidFill>
                  <a:srgbClr val="969696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Arial" charset="0"/>
              </a:endParaRPr>
            </a:p>
            <a:p>
              <a:pPr marL="190500" indent="-190500" algn="ctr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endParaRPr lang="ru-RU" sz="2400" b="1" noProof="1">
                <a:solidFill>
                  <a:srgbClr val="969696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Arial" charset="0"/>
              </a:endParaRPr>
            </a:p>
            <a:p>
              <a:pPr marL="190500" indent="-190500" algn="ctr">
                <a:lnSpc>
                  <a:spcPct val="95000"/>
                </a:lnSpc>
                <a:spcAft>
                  <a:spcPts val="400"/>
                </a:spcAft>
                <a:buClr>
                  <a:srgbClr val="808080"/>
                </a:buClr>
                <a:defRPr/>
              </a:pPr>
              <a:r>
                <a:rPr lang="ru-RU" sz="2400" b="1" noProof="1" smtClean="0">
                  <a:solidFill>
                    <a:srgbClr val="969696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До 31.12 2013 г</a:t>
              </a:r>
              <a:endParaRPr lang="en-US" sz="2400" b="1" noProof="1" smtClean="0">
                <a:solidFill>
                  <a:srgbClr val="969696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Arial" charset="0"/>
              </a:endParaRPr>
            </a:p>
          </p:txBody>
        </p:sp>
      </p:grpSp>
      <p:sp>
        <p:nvSpPr>
          <p:cNvPr id="19" name="Richtungspfeil 20"/>
          <p:cNvSpPr/>
          <p:nvPr/>
        </p:nvSpPr>
        <p:spPr bwMode="gray">
          <a:xfrm rot="5400000">
            <a:off x="2069426" y="2631648"/>
            <a:ext cx="1466060" cy="1043700"/>
          </a:xfrm>
          <a:prstGeom prst="homePlate">
            <a:avLst>
              <a:gd name="adj" fmla="val 28431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none" lIns="0" tIns="0" rIns="0" bIns="0" anchor="ctr" anchorCtr="0"/>
          <a:lstStyle/>
          <a:p>
            <a:pPr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1400" b="1" noProof="1" smtClean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rPr>
              <a:t>Методика </a:t>
            </a:r>
          </a:p>
          <a:p>
            <a:pPr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1400" b="1" noProof="1" smtClean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rPr>
              <a:t> независимой</a:t>
            </a:r>
          </a:p>
          <a:p>
            <a:pPr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1400" b="1" noProof="1" smtClean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rPr>
              <a:t> оценки</a:t>
            </a:r>
            <a:endParaRPr lang="de-DE" sz="1400" b="1" noProof="1">
              <a:solidFill>
                <a:prstClr val="black">
                  <a:lumMod val="75000"/>
                  <a:lumOff val="25000"/>
                </a:prstClr>
              </a:solidFill>
              <a:cs typeface="Arial" charset="0"/>
            </a:endParaRPr>
          </a:p>
        </p:txBody>
      </p:sp>
      <p:sp>
        <p:nvSpPr>
          <p:cNvPr id="25" name="Richtungspfeil 20"/>
          <p:cNvSpPr/>
          <p:nvPr/>
        </p:nvSpPr>
        <p:spPr bwMode="gray">
          <a:xfrm rot="5400000">
            <a:off x="3160654" y="2660037"/>
            <a:ext cx="1466060" cy="990794"/>
          </a:xfrm>
          <a:prstGeom prst="homePlate">
            <a:avLst>
              <a:gd name="adj" fmla="val 28431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none" lIns="0" tIns="0" rIns="0" bIns="0" anchor="ctr" anchorCtr="0"/>
          <a:lstStyle/>
          <a:p>
            <a:pPr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1400" b="1" noProof="1" smtClean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rPr>
              <a:t>Порядок</a:t>
            </a:r>
          </a:p>
          <a:p>
            <a:pPr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1400" b="1" noProof="1" smtClean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rPr>
              <a:t> независимой </a:t>
            </a:r>
          </a:p>
          <a:p>
            <a:pPr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1400" b="1" noProof="1" smtClean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rPr>
              <a:t>оценки</a:t>
            </a:r>
            <a:endParaRPr lang="de-DE" sz="1400" b="1" noProof="1">
              <a:solidFill>
                <a:prstClr val="black">
                  <a:lumMod val="75000"/>
                  <a:lumOff val="25000"/>
                </a:prstClr>
              </a:solidFill>
              <a:cs typeface="Arial" charset="0"/>
            </a:endParaRPr>
          </a:p>
        </p:txBody>
      </p:sp>
      <p:sp>
        <p:nvSpPr>
          <p:cNvPr id="26" name="Richtungspfeil 20"/>
          <p:cNvSpPr/>
          <p:nvPr/>
        </p:nvSpPr>
        <p:spPr bwMode="gray">
          <a:xfrm rot="5400000">
            <a:off x="4585334" y="2649365"/>
            <a:ext cx="1466060" cy="1008112"/>
          </a:xfrm>
          <a:prstGeom prst="homePlate">
            <a:avLst>
              <a:gd name="adj" fmla="val 28431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none" lIns="0" tIns="0" rIns="0" bIns="0" anchor="ctr" anchorCtr="0"/>
          <a:lstStyle/>
          <a:p>
            <a:pPr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1400" b="1" noProof="1" smtClean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rPr>
              <a:t>Положение </a:t>
            </a:r>
          </a:p>
          <a:p>
            <a:pPr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1400" b="1" noProof="1" smtClean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rPr>
              <a:t>об </a:t>
            </a:r>
          </a:p>
          <a:p>
            <a:pPr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1400" b="1" noProof="1" smtClean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rPr>
              <a:t>общетвенном </a:t>
            </a:r>
          </a:p>
          <a:p>
            <a:pPr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1400" b="1" noProof="1" smtClean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rPr>
              <a:t>совете</a:t>
            </a:r>
            <a:endParaRPr lang="de-DE" sz="1400" b="1" noProof="1">
              <a:solidFill>
                <a:prstClr val="black">
                  <a:lumMod val="75000"/>
                  <a:lumOff val="25000"/>
                </a:prstClr>
              </a:solidFill>
              <a:cs typeface="Arial" charset="0"/>
            </a:endParaRPr>
          </a:p>
        </p:txBody>
      </p:sp>
      <p:sp>
        <p:nvSpPr>
          <p:cNvPr id="29" name="Richtungspfeil 23"/>
          <p:cNvSpPr/>
          <p:nvPr/>
        </p:nvSpPr>
        <p:spPr bwMode="gray">
          <a:xfrm rot="5400000">
            <a:off x="7657442" y="2531911"/>
            <a:ext cx="1466060" cy="1156224"/>
          </a:xfrm>
          <a:prstGeom prst="homePlate">
            <a:avLst>
              <a:gd name="adj" fmla="val 28431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none" lIns="0" tIns="0" rIns="0" bIns="0" anchor="ctr" anchorCtr="0"/>
          <a:lstStyle/>
          <a:p>
            <a:pPr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1400" b="1" noProof="1" smtClean="0">
                <a:solidFill>
                  <a:srgbClr val="FFFFFF"/>
                </a:solidFill>
                <a:cs typeface="Arial" charset="0"/>
              </a:rPr>
              <a:t>Система </a:t>
            </a:r>
          </a:p>
          <a:p>
            <a:pPr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1400" b="1" noProof="1" smtClean="0">
                <a:solidFill>
                  <a:srgbClr val="FFFFFF"/>
                </a:solidFill>
                <a:cs typeface="Arial" charset="0"/>
              </a:rPr>
              <a:t> опробирована</a:t>
            </a:r>
          </a:p>
          <a:p>
            <a:pPr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1400" b="1" noProof="1" smtClean="0">
                <a:solidFill>
                  <a:srgbClr val="FFFFFF"/>
                </a:solidFill>
                <a:cs typeface="Arial" charset="0"/>
              </a:rPr>
              <a:t> и настроена </a:t>
            </a:r>
            <a:endParaRPr lang="de-DE" sz="1400" b="1" noProof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" name="Richtungspfeil 22"/>
          <p:cNvSpPr/>
          <p:nvPr/>
        </p:nvSpPr>
        <p:spPr bwMode="gray">
          <a:xfrm rot="5400000">
            <a:off x="6123452" y="2544132"/>
            <a:ext cx="1466060" cy="1156224"/>
          </a:xfrm>
          <a:prstGeom prst="homePlate">
            <a:avLst>
              <a:gd name="adj" fmla="val 28431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none" lIns="0" tIns="0" rIns="0" bIns="0" anchor="ctr" anchorCtr="0"/>
          <a:lstStyle/>
          <a:p>
            <a:pPr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1400" b="1" noProof="1" smtClean="0">
                <a:solidFill>
                  <a:srgbClr val="FFFFFF"/>
                </a:solidFill>
                <a:cs typeface="Arial" charset="0"/>
              </a:rPr>
              <a:t>Проведение</a:t>
            </a:r>
            <a:endParaRPr lang="ru-RU" sz="1400" b="1" noProof="1">
              <a:solidFill>
                <a:srgbClr val="FFFFFF"/>
              </a:solidFill>
              <a:cs typeface="Arial" charset="0"/>
            </a:endParaRPr>
          </a:p>
          <a:p>
            <a:pPr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1400" b="1" noProof="1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sz="1400" b="1" noProof="1" smtClean="0">
                <a:solidFill>
                  <a:srgbClr val="FFFFFF"/>
                </a:solidFill>
                <a:cs typeface="Arial" charset="0"/>
              </a:rPr>
              <a:t>независимой </a:t>
            </a:r>
            <a:endParaRPr lang="ru-RU" sz="1400" b="1" noProof="1">
              <a:solidFill>
                <a:srgbClr val="FFFFFF"/>
              </a:solidFill>
              <a:cs typeface="Arial" charset="0"/>
            </a:endParaRPr>
          </a:p>
          <a:p>
            <a:pPr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1400" b="1" noProof="1" smtClean="0">
                <a:solidFill>
                  <a:srgbClr val="FFFFFF"/>
                </a:solidFill>
                <a:cs typeface="Arial" charset="0"/>
              </a:rPr>
              <a:t>оценки </a:t>
            </a:r>
            <a:r>
              <a:rPr lang="ru-RU" sz="1400" b="1" noProof="1">
                <a:solidFill>
                  <a:srgbClr val="FFFFFF"/>
                </a:solidFill>
                <a:cs typeface="Arial" charset="0"/>
              </a:rPr>
              <a:t>одного </a:t>
            </a:r>
          </a:p>
          <a:p>
            <a:pPr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1400" b="1" noProof="1">
                <a:solidFill>
                  <a:srgbClr val="FFFFFF"/>
                </a:solidFill>
                <a:cs typeface="Arial" charset="0"/>
              </a:rPr>
              <a:t>из типов</a:t>
            </a:r>
          </a:p>
          <a:p>
            <a:pPr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1400" b="1" noProof="1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sz="1400" b="1" noProof="1" smtClean="0">
                <a:solidFill>
                  <a:srgbClr val="FFFFFF"/>
                </a:solidFill>
                <a:cs typeface="Arial" charset="0"/>
              </a:rPr>
              <a:t>учреждений</a:t>
            </a:r>
            <a:endParaRPr lang="de-DE" sz="1400" b="1" noProof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" name="Abgerundetes Rechteck 17"/>
          <p:cNvSpPr/>
          <p:nvPr/>
        </p:nvSpPr>
        <p:spPr bwMode="gray">
          <a:xfrm>
            <a:off x="7754011" y="4099875"/>
            <a:ext cx="1156224" cy="360363"/>
          </a:xfrm>
          <a:prstGeom prst="roundRect">
            <a:avLst>
              <a:gd name="adj" fmla="val 6505"/>
            </a:avLst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balanced" dir="t"/>
          </a:scene3d>
          <a:sp3d/>
        </p:spPr>
        <p:txBody>
          <a:bodyPr lIns="0" tIns="0" rIns="0" bIns="0" anchor="ctr" anchorCtr="0"/>
          <a:lstStyle/>
          <a:p>
            <a:pPr marL="190500"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endParaRPr lang="ru-RU" sz="2400" b="1" noProof="1" smtClean="0">
              <a:solidFill>
                <a:srgbClr val="969696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Arial" charset="0"/>
            </a:endParaRPr>
          </a:p>
          <a:p>
            <a:pPr marL="190500"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ru-RU" sz="2400" b="1" noProof="1" smtClean="0">
                <a:solidFill>
                  <a:srgbClr val="969696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Arial" charset="0"/>
              </a:rPr>
              <a:t>2015 г.</a:t>
            </a:r>
            <a:endParaRPr lang="en-US" sz="2400" b="1" noProof="1" smtClean="0">
              <a:solidFill>
                <a:srgbClr val="969696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0" y="1412776"/>
            <a:ext cx="9143999" cy="544522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5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600" dirty="0"/>
              <a:t>Общественный совет  по проведению независимой оценки качества работы государственных учреждений, оказывающих социальные услуги в  Пермском </a:t>
            </a:r>
            <a:r>
              <a:rPr lang="ru-RU" sz="1600" dirty="0" smtClean="0"/>
              <a:t>крае вправе *: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574964"/>
              </p:ext>
            </p:extLst>
          </p:nvPr>
        </p:nvGraphicFramePr>
        <p:xfrm>
          <a:off x="457200" y="1600201"/>
          <a:ext cx="8003232" cy="42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5923979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prstClr val="black"/>
                </a:solidFill>
              </a:rPr>
              <a:t>* На </a:t>
            </a:r>
            <a:r>
              <a:rPr lang="ru-RU" sz="1200" i="1" dirty="0">
                <a:solidFill>
                  <a:prstClr val="black"/>
                </a:solidFill>
              </a:rPr>
              <a:t>основании пункт б </a:t>
            </a:r>
            <a:r>
              <a:rPr lang="ru-RU" sz="1200" i="1" dirty="0" smtClean="0">
                <a:solidFill>
                  <a:prstClr val="black"/>
                </a:solidFill>
              </a:rPr>
              <a:t>статьи </a:t>
            </a:r>
            <a:r>
              <a:rPr lang="ru-RU" sz="1200" i="1" dirty="0">
                <a:solidFill>
                  <a:prstClr val="black"/>
                </a:solidFill>
              </a:rPr>
              <a:t>5 Постановления от 30 марта 2013 г. №286  «О формировании независимой системы оценки качества работы организаций, оказывающих социальные услуги</a:t>
            </a:r>
            <a:r>
              <a:rPr lang="ru-RU" sz="1200" i="1" dirty="0" smtClean="0">
                <a:solidFill>
                  <a:prstClr val="black"/>
                </a:solidFill>
              </a:rPr>
              <a:t>».</a:t>
            </a:r>
          </a:p>
          <a:p>
            <a:r>
              <a:rPr lang="ru-RU" sz="1200" i="1" dirty="0">
                <a:solidFill>
                  <a:prstClr val="black"/>
                </a:solidFill>
              </a:rPr>
              <a:t> </a:t>
            </a:r>
            <a:endParaRPr lang="ru-RU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gray">
          <a:xfrm>
            <a:off x="0" y="2017714"/>
            <a:ext cx="9143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5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2" name="Auf der gleichen Seite des Rechtecks liegende Ecken abrunden 51"/>
          <p:cNvSpPr/>
          <p:nvPr/>
        </p:nvSpPr>
        <p:spPr bwMode="gray">
          <a:xfrm rot="5400000">
            <a:off x="868359" y="-868363"/>
            <a:ext cx="6856414" cy="8593142"/>
          </a:xfrm>
          <a:prstGeom prst="round2SameRect">
            <a:avLst>
              <a:gd name="adj1" fmla="val 1971"/>
              <a:gd name="adj2" fmla="val 0"/>
            </a:avLst>
          </a:prstGeom>
          <a:solidFill>
            <a:srgbClr val="F2F2F2"/>
          </a:solidFill>
          <a:ln w="12700">
            <a:noFill/>
            <a:round/>
            <a:headEnd/>
            <a:tailEnd/>
          </a:ln>
          <a:effectLst>
            <a:outerShdw blurRad="63500" algn="ctr" rotWithShape="0">
              <a:prstClr val="black">
                <a:alpha val="31000"/>
              </a:prstClr>
            </a:outerShdw>
          </a:effectLst>
        </p:spPr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23851" y="-1"/>
            <a:ext cx="7704533" cy="1006476"/>
          </a:xfrm>
        </p:spPr>
        <p:txBody>
          <a:bodyPr/>
          <a:lstStyle/>
          <a:p>
            <a:r>
              <a:rPr lang="ru-RU" noProof="1" smtClean="0">
                <a:solidFill>
                  <a:srgbClr val="000000"/>
                </a:solidFill>
              </a:rPr>
              <a:t>Подходы к формированию критериев</a:t>
            </a:r>
            <a:endParaRPr lang="de-DE" noProof="1">
              <a:solidFill>
                <a:srgbClr val="000000"/>
              </a:solidFill>
            </a:endParaRPr>
          </a:p>
        </p:txBody>
      </p:sp>
      <p:sp>
        <p:nvSpPr>
          <p:cNvPr id="272392" name="Rectangle 4"/>
          <p:cNvSpPr>
            <a:spLocks noChangeArrowheads="1"/>
          </p:cNvSpPr>
          <p:nvPr/>
        </p:nvSpPr>
        <p:spPr bwMode="gray">
          <a:xfrm>
            <a:off x="323851" y="827088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 eaLnBrk="0" hangingPunct="0"/>
            <a:r>
              <a:rPr lang="ru-RU" sz="2000" noProof="1" smtClean="0">
                <a:solidFill>
                  <a:srgbClr val="000000"/>
                </a:solidFill>
              </a:rPr>
              <a:t>Потребительская оценка</a:t>
            </a:r>
            <a:endParaRPr lang="de-DE" sz="2000" noProof="1">
              <a:solidFill>
                <a:srgbClr val="000000"/>
              </a:solidFill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323850" y="1672152"/>
            <a:ext cx="3972716" cy="4637168"/>
          </a:xfrm>
          <a:prstGeom prst="rect">
            <a:avLst/>
          </a:prstGeom>
          <a:gradFill flip="none" rotWithShape="1">
            <a:gsLst>
              <a:gs pos="0">
                <a:srgbClr val="D7D7D7"/>
              </a:gs>
              <a:gs pos="100000">
                <a:srgbClr val="FFFFFF"/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r>
              <a:rPr lang="ru-RU" sz="1600" b="1" noProof="1" smtClean="0">
                <a:solidFill>
                  <a:srgbClr val="404040"/>
                </a:solidFill>
                <a:cs typeface="Arial" charset="0"/>
              </a:rPr>
              <a:t>Собираем и оцениваем только ту информацию, которая может быть оценена простыми получателями услуг и доступна им</a:t>
            </a:r>
          </a:p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r>
              <a:rPr lang="ru-RU" sz="1600" b="1" noProof="1" smtClean="0">
                <a:solidFill>
                  <a:srgbClr val="404040"/>
                </a:solidFill>
                <a:cs typeface="Arial" charset="0"/>
              </a:rPr>
              <a:t>Оцениваем только то, что относится к компетенции учреждения </a:t>
            </a:r>
          </a:p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r>
              <a:rPr lang="ru-RU" sz="1600" b="1" noProof="1" smtClean="0">
                <a:solidFill>
                  <a:srgbClr val="404040"/>
                </a:solidFill>
                <a:cs typeface="Arial" charset="0"/>
              </a:rPr>
              <a:t>Выбираем наиболее важные и значимые для потребителей параметры </a:t>
            </a:r>
          </a:p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r>
              <a:rPr lang="ru-RU" sz="1600" b="1" noProof="1" smtClean="0">
                <a:solidFill>
                  <a:srgbClr val="404040"/>
                </a:solidFill>
                <a:cs typeface="Arial" charset="0"/>
              </a:rPr>
              <a:t>Оцениваем необходимый минимум – то что реально, можно и нужно изменить</a:t>
            </a:r>
          </a:p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r>
              <a:rPr lang="ru-RU" sz="1600" b="1" noProof="1" smtClean="0">
                <a:solidFill>
                  <a:srgbClr val="404040"/>
                </a:solidFill>
                <a:cs typeface="Arial" charset="0"/>
              </a:rPr>
              <a:t>Позволяют оценить процесс (н-р, процесс приема, информирования и т.п.) или уровень удовлетворенности (качеством (результатом) услуги, организацией процессов)</a:t>
            </a:r>
          </a:p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600" noProof="1">
              <a:solidFill>
                <a:srgbClr val="404040"/>
              </a:solidFill>
              <a:cs typeface="Arial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gray">
          <a:xfrm>
            <a:off x="323850" y="1340445"/>
            <a:ext cx="3972715" cy="360363"/>
          </a:xfrm>
          <a:prstGeom prst="rect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ru-RU" b="1" noProof="1" smtClean="0">
                <a:solidFill>
                  <a:srgbClr val="FFFFFF"/>
                </a:solidFill>
                <a:cs typeface="Arial" charset="0"/>
              </a:rPr>
              <a:t>Подходы к формированию</a:t>
            </a:r>
            <a:endParaRPr lang="de-DE" b="1" noProof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gray">
          <a:xfrm>
            <a:off x="4493370" y="1662015"/>
            <a:ext cx="3823045" cy="464730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7D7D7"/>
              </a:gs>
            </a:gsLst>
            <a:lin ang="5400000" scaled="1"/>
          </a:gra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9026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7"/>
          <p:cNvGrpSpPr/>
          <p:nvPr/>
        </p:nvGrpSpPr>
        <p:grpSpPr bwMode="gray">
          <a:xfrm>
            <a:off x="5959871" y="35835"/>
            <a:ext cx="3190875" cy="6858005"/>
            <a:chOff x="5953125" y="-2"/>
            <a:chExt cx="3190875" cy="6858005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gray">
            <a:xfrm>
              <a:off x="5953125" y="-2"/>
              <a:ext cx="3190875" cy="6858005"/>
            </a:xfrm>
            <a:prstGeom prst="rect">
              <a:avLst/>
            </a:prstGeom>
            <a:noFill/>
          </p:spPr>
        </p:pic>
        <p:sp>
          <p:nvSpPr>
            <p:cNvPr id="12" name="Rechteck 11"/>
            <p:cNvSpPr/>
            <p:nvPr/>
          </p:nvSpPr>
          <p:spPr bwMode="gray">
            <a:xfrm>
              <a:off x="7839075" y="-1"/>
              <a:ext cx="1304925" cy="6858003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0000">
                    <a:alpha val="32941"/>
                  </a:srgbClr>
                </a:gs>
              </a:gsLst>
              <a:lin ang="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" name="Gruppieren 29"/>
          <p:cNvGrpSpPr/>
          <p:nvPr/>
        </p:nvGrpSpPr>
        <p:grpSpPr bwMode="gray">
          <a:xfrm>
            <a:off x="-5" y="1"/>
            <a:ext cx="6652112" cy="6858002"/>
            <a:chOff x="-5" y="1"/>
            <a:chExt cx="6652112" cy="6858002"/>
          </a:xfrm>
        </p:grpSpPr>
        <p:grpSp>
          <p:nvGrpSpPr>
            <p:cNvPr id="4" name="Gruppieren 26"/>
            <p:cNvGrpSpPr/>
            <p:nvPr/>
          </p:nvGrpSpPr>
          <p:grpSpPr bwMode="gray">
            <a:xfrm>
              <a:off x="-5" y="1"/>
              <a:ext cx="6652112" cy="6858002"/>
              <a:chOff x="-5" y="1"/>
              <a:chExt cx="6652112" cy="6858002"/>
            </a:xfrm>
          </p:grpSpPr>
          <p:sp>
            <p:nvSpPr>
              <p:cNvPr id="17" name="Auf der gleichen Seite des Rechtecks liegende Ecken abrunden 16"/>
              <p:cNvSpPr/>
              <p:nvPr/>
            </p:nvSpPr>
            <p:spPr bwMode="gray">
              <a:xfrm rot="5400000">
                <a:off x="5706665" y="3059622"/>
                <a:ext cx="1514229" cy="376655"/>
              </a:xfrm>
              <a:prstGeom prst="round2SameRect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round/>
                <a:headEnd/>
                <a:tailEnd/>
              </a:ln>
              <a:effectLst>
                <a:outerShdw blurRad="63500" algn="ctr" rotWithShape="0">
                  <a:prstClr val="black">
                    <a:alpha val="31000"/>
                  </a:prstClr>
                </a:outerShdw>
              </a:effectLst>
            </p:spPr>
            <p:txBody>
              <a:bodyPr bIns="36000" rtlCol="0" anchor="ctr"/>
              <a:lstStyle/>
              <a:p>
                <a:pPr algn="ctr"/>
                <a:r>
                  <a:rPr lang="ru-RU" sz="1050" b="1" dirty="0" smtClean="0">
                    <a:solidFill>
                      <a:srgbClr val="FFFFFF"/>
                    </a:solidFill>
                    <a:effectLst>
                      <a:outerShdw blurRad="38100" dist="25400" dir="54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Здравоохранение</a:t>
                </a:r>
                <a:endParaRPr lang="de-DE" sz="1050" b="1" dirty="0">
                  <a:solidFill>
                    <a:srgbClr val="FFFFFF"/>
                  </a:solidFill>
                  <a:effectLst>
                    <a:outerShdw blurRad="38100" dist="25400" dir="54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7" name="Auf der gleichen Seite des Rechtecks liegende Ecken abrunden 6"/>
              <p:cNvSpPr/>
              <p:nvPr/>
            </p:nvSpPr>
            <p:spPr bwMode="gray">
              <a:xfrm rot="5400000">
                <a:off x="5889646" y="4442125"/>
                <a:ext cx="1167251" cy="357670"/>
              </a:xfrm>
              <a:prstGeom prst="round2Same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0"/>
              </a:gradFill>
              <a:ln w="12700">
                <a:noFill/>
                <a:round/>
                <a:headEnd/>
                <a:tailEnd/>
              </a:ln>
              <a:effectLst>
                <a:outerShdw blurRad="63500" algn="ctr" rotWithShape="0">
                  <a:prstClr val="black">
                    <a:alpha val="31000"/>
                  </a:prstClr>
                </a:outerShdw>
              </a:effectLst>
            </p:spPr>
            <p:txBody>
              <a:bodyPr bIns="72000" rtlCol="0" anchor="ctr"/>
              <a:lstStyle/>
              <a:p>
                <a:pPr algn="ctr"/>
                <a:r>
                  <a:rPr lang="ru-RU" sz="1000" b="1" dirty="0" smtClean="0">
                    <a:solidFill>
                      <a:srgbClr val="FFFFFF"/>
                    </a:solidFill>
                  </a:rPr>
                  <a:t>Культура</a:t>
                </a:r>
                <a:endParaRPr lang="de-DE" sz="10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Auf der gleichen Seite des Rechtecks liegende Ecken abrunden 7"/>
              <p:cNvSpPr/>
              <p:nvPr/>
            </p:nvSpPr>
            <p:spPr bwMode="gray">
              <a:xfrm rot="5400000">
                <a:off x="5871691" y="1640472"/>
                <a:ext cx="1203166" cy="357666"/>
              </a:xfrm>
              <a:prstGeom prst="round2Same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0"/>
              </a:gradFill>
              <a:ln w="12700">
                <a:noFill/>
                <a:round/>
                <a:headEnd/>
                <a:tailEnd/>
              </a:ln>
              <a:effectLst>
                <a:outerShdw blurRad="63500" algn="ctr" rotWithShape="0">
                  <a:prstClr val="black">
                    <a:alpha val="31000"/>
                  </a:prstClr>
                </a:outerShdw>
              </a:effectLst>
            </p:spPr>
            <p:txBody>
              <a:bodyPr bIns="72000" rtlCol="0" anchor="ctr"/>
              <a:lstStyle/>
              <a:p>
                <a:pPr algn="ctr"/>
                <a:r>
                  <a:rPr lang="ru-RU" sz="1000" b="1" dirty="0" smtClean="0">
                    <a:solidFill>
                      <a:srgbClr val="FFFFFF"/>
                    </a:solidFill>
                  </a:rPr>
                  <a:t>Образование</a:t>
                </a:r>
                <a:endParaRPr lang="de-DE" sz="10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Auf der gleichen Seite des Rechtecks liegende Ecken abrunden 8"/>
              <p:cNvSpPr/>
              <p:nvPr/>
            </p:nvSpPr>
            <p:spPr bwMode="gray">
              <a:xfrm rot="5400000">
                <a:off x="5946620" y="480376"/>
                <a:ext cx="1053305" cy="357668"/>
              </a:xfrm>
              <a:prstGeom prst="round2Same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0"/>
              </a:gradFill>
              <a:ln w="12700">
                <a:noFill/>
                <a:round/>
                <a:headEnd/>
                <a:tailEnd/>
              </a:ln>
              <a:effectLst>
                <a:outerShdw blurRad="63500" algn="ctr" rotWithShape="0">
                  <a:prstClr val="black">
                    <a:alpha val="31000"/>
                  </a:prstClr>
                </a:outerShdw>
              </a:effectLst>
            </p:spPr>
            <p:txBody>
              <a:bodyPr bIns="72000" rtlCol="0" anchor="ctr"/>
              <a:lstStyle/>
              <a:p>
                <a:pPr algn="ctr"/>
                <a:r>
                  <a:rPr lang="ru-RU" sz="1000" b="1" dirty="0" smtClean="0">
                    <a:solidFill>
                      <a:srgbClr val="FFFFFF"/>
                    </a:solidFill>
                  </a:rPr>
                  <a:t>Спорт</a:t>
                </a:r>
                <a:endParaRPr lang="de-DE" sz="10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Auf der gleichen Seite des Rechtecks liegende Ecken abrunden 15"/>
              <p:cNvSpPr/>
              <p:nvPr/>
            </p:nvSpPr>
            <p:spPr bwMode="gray">
              <a:xfrm rot="5400000">
                <a:off x="5685013" y="5846282"/>
                <a:ext cx="1576518" cy="357670"/>
              </a:xfrm>
              <a:prstGeom prst="round2Same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0"/>
              </a:gradFill>
              <a:ln w="12700">
                <a:noFill/>
                <a:round/>
                <a:headEnd/>
                <a:tailEnd/>
              </a:ln>
              <a:effectLst>
                <a:outerShdw blurRad="63500" algn="ctr" rotWithShape="0">
                  <a:prstClr val="black">
                    <a:alpha val="31000"/>
                  </a:prstClr>
                </a:outerShdw>
              </a:effectLst>
            </p:spPr>
            <p:txBody>
              <a:bodyPr bIns="72000" rtlCol="0" anchor="ctr"/>
              <a:lstStyle/>
              <a:p>
                <a:pPr algn="ctr"/>
                <a:r>
                  <a:rPr lang="ru-RU" sz="1000" b="1" dirty="0" smtClean="0">
                    <a:solidFill>
                      <a:srgbClr val="FFFFFF"/>
                    </a:solidFill>
                  </a:rPr>
                  <a:t>Социальная защита</a:t>
                </a:r>
                <a:endParaRPr lang="de-DE" sz="10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Auf der gleichen Seite des Rechtecks liegende Ecken abrunden 9"/>
              <p:cNvSpPr/>
              <p:nvPr/>
            </p:nvSpPr>
            <p:spPr bwMode="gray">
              <a:xfrm rot="5400000">
                <a:off x="-281783" y="281779"/>
                <a:ext cx="6858002" cy="6294445"/>
              </a:xfrm>
              <a:prstGeom prst="round2SameRect">
                <a:avLst>
                  <a:gd name="adj1" fmla="val 1971"/>
                  <a:gd name="adj2" fmla="val 0"/>
                </a:avLst>
              </a:prstGeom>
              <a:solidFill>
                <a:srgbClr val="F2F2F2"/>
              </a:solidFill>
              <a:ln w="12700">
                <a:noFill/>
                <a:round/>
                <a:headEnd/>
                <a:tailEnd/>
              </a:ln>
              <a:effectLst>
                <a:outerShdw blurRad="63500" algn="ctr" rotWithShape="0">
                  <a:prstClr val="black">
                    <a:alpha val="31000"/>
                  </a:prstClr>
                </a:outerShdw>
              </a:effectLst>
            </p:spPr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5" name="Gruppieren 28"/>
            <p:cNvGrpSpPr/>
            <p:nvPr/>
          </p:nvGrpSpPr>
          <p:grpSpPr bwMode="gray">
            <a:xfrm>
              <a:off x="323528" y="1555750"/>
              <a:ext cx="5629597" cy="4898305"/>
              <a:chOff x="323528" y="1555750"/>
              <a:chExt cx="5629597" cy="4898305"/>
            </a:xfrm>
          </p:grpSpPr>
          <p:grpSp>
            <p:nvGrpSpPr>
              <p:cNvPr id="6" name="Gruppieren 33"/>
              <p:cNvGrpSpPr/>
              <p:nvPr/>
            </p:nvGrpSpPr>
            <p:grpSpPr bwMode="gray">
              <a:xfrm>
                <a:off x="323849" y="1555750"/>
                <a:ext cx="2766772" cy="2233290"/>
                <a:chOff x="1504950" y="1555750"/>
                <a:chExt cx="4448174" cy="2233290"/>
              </a:xfrm>
            </p:grpSpPr>
            <p:sp>
              <p:nvSpPr>
                <p:cNvPr id="35" name="Rectangle 19"/>
                <p:cNvSpPr>
                  <a:spLocks noChangeArrowheads="1"/>
                </p:cNvSpPr>
                <p:nvPr/>
              </p:nvSpPr>
              <p:spPr bwMode="gray">
                <a:xfrm>
                  <a:off x="1504950" y="1555750"/>
                  <a:ext cx="4448174" cy="36036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12700" algn="ctr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288000" tIns="0" rIns="0" bIns="0" anchor="ctr"/>
                <a:lstStyle/>
                <a:p>
                  <a:pPr defTabSz="801688" eaLnBrk="0" hangingPunct="0">
                    <a:defRPr/>
                  </a:pPr>
                  <a:r>
                    <a:rPr lang="ru-RU" sz="1600" b="1" noProof="1" smtClean="0">
                      <a:solidFill>
                        <a:srgbClr val="FFFFFF"/>
                      </a:solidFill>
                      <a:cs typeface="Arial" charset="0"/>
                    </a:rPr>
                    <a:t>Качество информирования</a:t>
                  </a:r>
                  <a:endParaRPr lang="de-DE" sz="1600" b="1" noProof="1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36" name="Rectangle 5"/>
                <p:cNvSpPr>
                  <a:spLocks noChangeArrowheads="1"/>
                </p:cNvSpPr>
                <p:nvPr/>
              </p:nvSpPr>
              <p:spPr bwMode="gray">
                <a:xfrm>
                  <a:off x="1504950" y="1916113"/>
                  <a:ext cx="4448174" cy="187292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D7D7D7"/>
                    </a:gs>
                    <a:gs pos="100000">
                      <a:srgbClr val="FFFFFF"/>
                    </a:gs>
                  </a:gsLst>
                  <a:lin ang="16200000" scaled="1"/>
                  <a:tileRect/>
                </a:gra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08000" tIns="108000" rIns="144000" bIns="72000"/>
                <a:lstStyle/>
                <a:p>
                  <a:pPr marL="190500" indent="-190500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600" noProof="1">
                      <a:solidFill>
                        <a:srgbClr val="404040"/>
                      </a:solidFill>
                      <a:cs typeface="Arial" charset="0"/>
                    </a:rPr>
                    <a:t>доступность информации об услугах и ценах, </a:t>
                  </a:r>
                  <a:endParaRPr lang="ru-RU" sz="1600" noProof="1" smtClean="0">
                    <a:solidFill>
                      <a:srgbClr val="404040"/>
                    </a:solidFill>
                    <a:cs typeface="Arial" charset="0"/>
                  </a:endParaRPr>
                </a:p>
                <a:p>
                  <a:pPr marL="190500" indent="-190500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600" noProof="1" smtClean="0">
                      <a:solidFill>
                        <a:srgbClr val="404040"/>
                      </a:solidFill>
                      <a:cs typeface="Arial" charset="0"/>
                    </a:rPr>
                    <a:t>выполнение </a:t>
                  </a:r>
                  <a:r>
                    <a:rPr lang="ru-RU" sz="1600" noProof="1">
                      <a:solidFill>
                        <a:srgbClr val="404040"/>
                      </a:solidFill>
                      <a:cs typeface="Arial" charset="0"/>
                    </a:rPr>
                    <a:t>нормативных требований по закону, </a:t>
                  </a:r>
                  <a:endParaRPr lang="ru-RU" sz="1600" noProof="1" smtClean="0">
                    <a:solidFill>
                      <a:srgbClr val="404040"/>
                    </a:solidFill>
                    <a:cs typeface="Arial" charset="0"/>
                  </a:endParaRPr>
                </a:p>
                <a:p>
                  <a:pPr marL="190500" indent="-190500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600" noProof="1" smtClean="0">
                      <a:solidFill>
                        <a:srgbClr val="404040"/>
                      </a:solidFill>
                      <a:cs typeface="Arial" charset="0"/>
                    </a:rPr>
                    <a:t>доступность  </a:t>
                  </a:r>
                  <a:r>
                    <a:rPr lang="ru-RU" sz="1600" noProof="1">
                      <a:solidFill>
                        <a:srgbClr val="404040"/>
                      </a:solidFill>
                      <a:cs typeface="Arial" charset="0"/>
                    </a:rPr>
                    <a:t>справочных сведений, указателей</a:t>
                  </a:r>
                  <a:endParaRPr lang="de-DE" sz="1600" noProof="1">
                    <a:solidFill>
                      <a:srgbClr val="40404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" name="Gruppieren 36"/>
              <p:cNvGrpSpPr/>
              <p:nvPr/>
            </p:nvGrpSpPr>
            <p:grpSpPr bwMode="gray">
              <a:xfrm>
                <a:off x="3186353" y="1555750"/>
                <a:ext cx="2766772" cy="2233290"/>
                <a:chOff x="1504950" y="1555750"/>
                <a:chExt cx="4448174" cy="2233290"/>
              </a:xfrm>
            </p:grpSpPr>
            <p:sp>
              <p:nvSpPr>
                <p:cNvPr id="38" name="Rectangle 19"/>
                <p:cNvSpPr>
                  <a:spLocks noChangeArrowheads="1"/>
                </p:cNvSpPr>
                <p:nvPr/>
              </p:nvSpPr>
              <p:spPr bwMode="gray">
                <a:xfrm>
                  <a:off x="1504950" y="1555750"/>
                  <a:ext cx="4448174" cy="36036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7D7D7"/>
                    </a:gs>
                  </a:gsLst>
                  <a:lin ang="5400000" scaled="1"/>
                </a:gradFill>
                <a:ln w="12700" algn="ctr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288000" tIns="0" rIns="0" bIns="0" anchor="ctr"/>
                <a:lstStyle/>
                <a:p>
                  <a:pPr defTabSz="801688" eaLnBrk="0" hangingPunct="0">
                    <a:defRPr/>
                  </a:pPr>
                  <a:r>
                    <a:rPr lang="ru-RU" sz="1600" b="1" noProof="1" smtClean="0">
                      <a:solidFill>
                        <a:srgbClr val="404040"/>
                      </a:solidFill>
                      <a:cs typeface="Arial" charset="0"/>
                    </a:rPr>
                    <a:t>Уровень комфортности</a:t>
                  </a:r>
                  <a:endParaRPr lang="de-DE" sz="1600" b="1" noProof="1">
                    <a:solidFill>
                      <a:srgbClr val="404040"/>
                    </a:solidFill>
                    <a:cs typeface="Arial" charset="0"/>
                  </a:endParaRPr>
                </a:p>
              </p:txBody>
            </p:sp>
            <p:sp>
              <p:nvSpPr>
                <p:cNvPr id="39" name="Rectangle 5"/>
                <p:cNvSpPr>
                  <a:spLocks noChangeArrowheads="1"/>
                </p:cNvSpPr>
                <p:nvPr/>
              </p:nvSpPr>
              <p:spPr bwMode="gray">
                <a:xfrm>
                  <a:off x="1504950" y="1916113"/>
                  <a:ext cx="4448174" cy="187292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D7D7D7"/>
                    </a:gs>
                    <a:gs pos="100000">
                      <a:srgbClr val="FFFFFF"/>
                    </a:gs>
                  </a:gsLst>
                  <a:lin ang="16200000" scaled="1"/>
                  <a:tileRect/>
                </a:gra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08000" tIns="108000" rIns="144000" bIns="72000"/>
                <a:lstStyle/>
                <a:p>
                  <a:pPr marL="190500" indent="-190500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600" noProof="1">
                      <a:solidFill>
                        <a:srgbClr val="404040"/>
                      </a:solidFill>
                      <a:cs typeface="Arial" charset="0"/>
                    </a:rPr>
                    <a:t>чистота, </a:t>
                  </a:r>
                  <a:endParaRPr lang="ru-RU" sz="1600" noProof="1" smtClean="0">
                    <a:solidFill>
                      <a:srgbClr val="404040"/>
                    </a:solidFill>
                    <a:cs typeface="Arial" charset="0"/>
                  </a:endParaRPr>
                </a:p>
                <a:p>
                  <a:pPr marL="190500" indent="-190500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600" noProof="1" smtClean="0">
                      <a:solidFill>
                        <a:srgbClr val="404040"/>
                      </a:solidFill>
                      <a:cs typeface="Arial" charset="0"/>
                    </a:rPr>
                    <a:t>проветриваемость</a:t>
                  </a:r>
                  <a:r>
                    <a:rPr lang="ru-RU" sz="1600" noProof="1">
                      <a:solidFill>
                        <a:srgbClr val="404040"/>
                      </a:solidFill>
                      <a:cs typeface="Arial" charset="0"/>
                    </a:rPr>
                    <a:t>, </a:t>
                  </a:r>
                  <a:endParaRPr lang="ru-RU" sz="1600" noProof="1" smtClean="0">
                    <a:solidFill>
                      <a:srgbClr val="404040"/>
                    </a:solidFill>
                    <a:cs typeface="Arial" charset="0"/>
                  </a:endParaRPr>
                </a:p>
                <a:p>
                  <a:pPr marL="190500" indent="-190500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600" noProof="1" smtClean="0">
                      <a:solidFill>
                        <a:srgbClr val="404040"/>
                      </a:solidFill>
                      <a:cs typeface="Arial" charset="0"/>
                    </a:rPr>
                    <a:t>места </a:t>
                  </a:r>
                  <a:r>
                    <a:rPr lang="ru-RU" sz="1600" noProof="1">
                      <a:solidFill>
                        <a:srgbClr val="404040"/>
                      </a:solidFill>
                      <a:cs typeface="Arial" charset="0"/>
                    </a:rPr>
                    <a:t>для сидения, </a:t>
                  </a:r>
                  <a:endParaRPr lang="ru-RU" sz="1600" noProof="1" smtClean="0">
                    <a:solidFill>
                      <a:srgbClr val="404040"/>
                    </a:solidFill>
                    <a:cs typeface="Arial" charset="0"/>
                  </a:endParaRPr>
                </a:p>
                <a:p>
                  <a:pPr marL="190500" indent="-190500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600" noProof="1" smtClean="0">
                      <a:solidFill>
                        <a:srgbClr val="404040"/>
                      </a:solidFill>
                      <a:cs typeface="Arial" charset="0"/>
                    </a:rPr>
                    <a:t>туалеты,</a:t>
                  </a:r>
                </a:p>
                <a:p>
                  <a:pPr marL="190500" indent="-190500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600" noProof="1" smtClean="0">
                      <a:solidFill>
                        <a:srgbClr val="404040"/>
                      </a:solidFill>
                      <a:cs typeface="Arial" charset="0"/>
                    </a:rPr>
                    <a:t>гардероб.</a:t>
                  </a:r>
                  <a:endParaRPr lang="ru-RU" sz="1600" noProof="1">
                    <a:solidFill>
                      <a:srgbClr val="40404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3" name="Gruppieren 39"/>
              <p:cNvGrpSpPr/>
              <p:nvPr/>
            </p:nvGrpSpPr>
            <p:grpSpPr bwMode="gray">
              <a:xfrm>
                <a:off x="3186353" y="4037335"/>
                <a:ext cx="2766772" cy="2416720"/>
                <a:chOff x="1504950" y="4037335"/>
                <a:chExt cx="4448174" cy="2416720"/>
              </a:xfrm>
            </p:grpSpPr>
            <p:sp>
              <p:nvSpPr>
                <p:cNvPr id="41" name="Rectangle 19"/>
                <p:cNvSpPr>
                  <a:spLocks noChangeArrowheads="1"/>
                </p:cNvSpPr>
                <p:nvPr/>
              </p:nvSpPr>
              <p:spPr bwMode="gray">
                <a:xfrm>
                  <a:off x="1504950" y="4037335"/>
                  <a:ext cx="4448174" cy="54379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7D7D7"/>
                    </a:gs>
                  </a:gsLst>
                  <a:lin ang="5400000" scaled="1"/>
                </a:gradFill>
                <a:ln w="12700" algn="ctr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288000" tIns="0" rIns="0" bIns="0" anchor="ctr"/>
                <a:lstStyle/>
                <a:p>
                  <a:pPr defTabSz="801688" eaLnBrk="0" hangingPunct="0">
                    <a:defRPr/>
                  </a:pPr>
                  <a:r>
                    <a:rPr lang="ru-RU" sz="1600" b="1" noProof="1">
                      <a:solidFill>
                        <a:srgbClr val="404040"/>
                      </a:solidFill>
                      <a:cs typeface="Arial" charset="0"/>
                    </a:rPr>
                    <a:t>Взаимодействие с персоналом</a:t>
                  </a:r>
                  <a:endParaRPr lang="de-DE" sz="1600" b="1" noProof="1">
                    <a:solidFill>
                      <a:srgbClr val="404040"/>
                    </a:solidFill>
                    <a:cs typeface="Arial" charset="0"/>
                  </a:endParaRPr>
                </a:p>
              </p:txBody>
            </p:sp>
            <p:sp>
              <p:nvSpPr>
                <p:cNvPr id="42" name="Rectangle 5"/>
                <p:cNvSpPr>
                  <a:spLocks noChangeArrowheads="1"/>
                </p:cNvSpPr>
                <p:nvPr/>
              </p:nvSpPr>
              <p:spPr bwMode="gray">
                <a:xfrm>
                  <a:off x="1504950" y="4581128"/>
                  <a:ext cx="4448174" cy="187292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D7D7D7"/>
                    </a:gs>
                    <a:gs pos="100000">
                      <a:srgbClr val="FFFFFF"/>
                    </a:gs>
                  </a:gsLst>
                  <a:lin ang="16200000" scaled="1"/>
                  <a:tileRect/>
                </a:gra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08000" tIns="108000" rIns="144000" bIns="72000"/>
                <a:lstStyle/>
                <a:p>
                  <a:pPr marL="190500" indent="-190500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600" noProof="1">
                      <a:solidFill>
                        <a:srgbClr val="404040"/>
                      </a:solidFill>
                      <a:cs typeface="Arial" charset="0"/>
                    </a:rPr>
                    <a:t>вежливость и </a:t>
                  </a:r>
                  <a:r>
                    <a:rPr lang="ru-RU" sz="1600" noProof="1" smtClean="0">
                      <a:solidFill>
                        <a:srgbClr val="404040"/>
                      </a:solidFill>
                      <a:cs typeface="Arial" charset="0"/>
                    </a:rPr>
                    <a:t>доброжелательность</a:t>
                  </a:r>
                </a:p>
                <a:p>
                  <a:pPr marL="190500" indent="-190500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600" noProof="1" smtClean="0">
                      <a:solidFill>
                        <a:srgbClr val="404040"/>
                      </a:solidFill>
                      <a:cs typeface="Arial" charset="0"/>
                    </a:rPr>
                    <a:t>соблюдение прав</a:t>
                  </a:r>
                </a:p>
                <a:p>
                  <a:pPr marL="190500" indent="-190500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600" noProof="1" smtClean="0">
                      <a:solidFill>
                        <a:srgbClr val="404040"/>
                      </a:solidFill>
                      <a:cs typeface="Arial" charset="0"/>
                    </a:rPr>
                    <a:t>Квалификация и компетентность.</a:t>
                  </a:r>
                  <a:endParaRPr lang="de-DE" sz="1600" noProof="1">
                    <a:solidFill>
                      <a:srgbClr val="40404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8" name="Gruppieren 42"/>
              <p:cNvGrpSpPr/>
              <p:nvPr/>
            </p:nvGrpSpPr>
            <p:grpSpPr bwMode="gray">
              <a:xfrm>
                <a:off x="323528" y="4037335"/>
                <a:ext cx="2767093" cy="2416001"/>
                <a:chOff x="1504434" y="4037335"/>
                <a:chExt cx="4448690" cy="2416001"/>
              </a:xfrm>
            </p:grpSpPr>
            <p:sp>
              <p:nvSpPr>
                <p:cNvPr id="44" name="Rectangle 19"/>
                <p:cNvSpPr>
                  <a:spLocks noChangeArrowheads="1"/>
                </p:cNvSpPr>
                <p:nvPr/>
              </p:nvSpPr>
              <p:spPr bwMode="gray">
                <a:xfrm>
                  <a:off x="1504950" y="4037335"/>
                  <a:ext cx="4448174" cy="54379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7D7D7"/>
                    </a:gs>
                  </a:gsLst>
                  <a:lin ang="5400000" scaled="1"/>
                </a:gradFill>
                <a:ln w="12700" algn="ctr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288000" tIns="0" rIns="0" bIns="0" anchor="ctr"/>
                <a:lstStyle/>
                <a:p>
                  <a:pPr defTabSz="801688" eaLnBrk="0" hangingPunct="0">
                    <a:defRPr/>
                  </a:pPr>
                  <a:r>
                    <a:rPr lang="ru-RU" sz="1600" b="1" noProof="1">
                      <a:solidFill>
                        <a:srgbClr val="404040"/>
                      </a:solidFill>
                      <a:cs typeface="Arial" charset="0"/>
                    </a:rPr>
                    <a:t>Качество организации основных процессов</a:t>
                  </a:r>
                  <a:endParaRPr lang="de-DE" sz="1600" b="1" noProof="1">
                    <a:solidFill>
                      <a:srgbClr val="404040"/>
                    </a:solidFill>
                    <a:cs typeface="Arial" charset="0"/>
                  </a:endParaRPr>
                </a:p>
              </p:txBody>
            </p:sp>
            <p:sp>
              <p:nvSpPr>
                <p:cNvPr id="45" name="Rectangle 5"/>
                <p:cNvSpPr>
                  <a:spLocks noChangeArrowheads="1"/>
                </p:cNvSpPr>
                <p:nvPr/>
              </p:nvSpPr>
              <p:spPr bwMode="gray">
                <a:xfrm>
                  <a:off x="1504434" y="4581128"/>
                  <a:ext cx="4448174" cy="1872208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D7D7D7"/>
                    </a:gs>
                    <a:gs pos="100000">
                      <a:srgbClr val="FFFFFF"/>
                    </a:gs>
                  </a:gsLst>
                  <a:lin ang="16200000" scaled="1"/>
                  <a:tileRect/>
                </a:gra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08000" tIns="108000" rIns="144000" bIns="72000"/>
                <a:lstStyle/>
                <a:p>
                  <a:pPr marL="190500" indent="-190500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600" noProof="1">
                      <a:solidFill>
                        <a:srgbClr val="404040"/>
                      </a:solidFill>
                      <a:cs typeface="Arial" charset="0"/>
                    </a:rPr>
                    <a:t>организация записи на прием, </a:t>
                  </a:r>
                  <a:r>
                    <a:rPr lang="ru-RU" sz="1600" noProof="1" smtClean="0">
                      <a:solidFill>
                        <a:srgbClr val="404040"/>
                      </a:solidFill>
                      <a:cs typeface="Arial" charset="0"/>
                    </a:rPr>
                    <a:t>организации </a:t>
                  </a:r>
                  <a:r>
                    <a:rPr lang="ru-RU" sz="1600" noProof="1">
                      <a:solidFill>
                        <a:srgbClr val="404040"/>
                      </a:solidFill>
                      <a:cs typeface="Arial" charset="0"/>
                    </a:rPr>
                    <a:t>приема, </a:t>
                  </a:r>
                  <a:endParaRPr lang="ru-RU" sz="1600" noProof="1" smtClean="0">
                    <a:solidFill>
                      <a:srgbClr val="404040"/>
                    </a:solidFill>
                    <a:cs typeface="Arial" charset="0"/>
                  </a:endParaRPr>
                </a:p>
                <a:p>
                  <a:pPr marL="190500" indent="-190500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600" noProof="1" smtClean="0">
                      <a:solidFill>
                        <a:srgbClr val="404040"/>
                      </a:solidFill>
                      <a:cs typeface="Arial" charset="0"/>
                    </a:rPr>
                    <a:t>соблюдение </a:t>
                  </a:r>
                  <a:r>
                    <a:rPr lang="ru-RU" sz="1600" noProof="1">
                      <a:solidFill>
                        <a:srgbClr val="404040"/>
                      </a:solidFill>
                      <a:cs typeface="Arial" charset="0"/>
                    </a:rPr>
                    <a:t>сроков предоставления услуги и времени </a:t>
                  </a:r>
                  <a:r>
                    <a:rPr lang="ru-RU" sz="1600" noProof="1" smtClean="0">
                      <a:solidFill>
                        <a:srgbClr val="404040"/>
                      </a:solidFill>
                      <a:cs typeface="Arial" charset="0"/>
                    </a:rPr>
                    <a:t>ожидания</a:t>
                  </a:r>
                </a:p>
                <a:p>
                  <a:pPr marL="190500" indent="-190500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969696"/>
                    </a:buClr>
                    <a:buFont typeface="Wingdings" pitchFamily="2" charset="2"/>
                    <a:buChar char="§"/>
                    <a:defRPr/>
                  </a:pPr>
                  <a:r>
                    <a:rPr lang="ru-RU" sz="1600" noProof="1" smtClean="0">
                      <a:solidFill>
                        <a:srgbClr val="404040"/>
                      </a:solidFill>
                      <a:cs typeface="Arial" charset="0"/>
                    </a:rPr>
                    <a:t>Соблюдние приватности</a:t>
                  </a:r>
                  <a:endParaRPr lang="de-DE" sz="1600" noProof="1" smtClean="0">
                    <a:solidFill>
                      <a:srgbClr val="404040"/>
                    </a:solidFill>
                    <a:cs typeface="Arial" charset="0"/>
                  </a:endParaRPr>
                </a:p>
              </p:txBody>
            </p:sp>
          </p:grpSp>
        </p:grpSp>
      </p:grp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23851" y="-1"/>
            <a:ext cx="5629274" cy="1090810"/>
          </a:xfrm>
        </p:spPr>
        <p:txBody>
          <a:bodyPr/>
          <a:lstStyle/>
          <a:p>
            <a:r>
              <a:rPr lang="ru-RU" noProof="1" smtClean="0">
                <a:solidFill>
                  <a:srgbClr val="000000"/>
                </a:solidFill>
              </a:rPr>
              <a:t>Выбор критериев оценки</a:t>
            </a:r>
            <a:endParaRPr lang="de-DE" noProof="1">
              <a:solidFill>
                <a:srgbClr val="000000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gray">
          <a:xfrm>
            <a:off x="323851" y="827088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 eaLnBrk="0" hangingPunct="0"/>
            <a:r>
              <a:rPr lang="ru-RU" sz="2000" noProof="1" smtClean="0">
                <a:solidFill>
                  <a:srgbClr val="000000"/>
                </a:solidFill>
              </a:rPr>
              <a:t>Оцениваем поликлиники</a:t>
            </a:r>
            <a:endParaRPr lang="de-DE" sz="2000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03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LOAD ORDER ID " val="ed38b8de6cf56d178f3f8cc12c57660b"/>
</p:tagLst>
</file>

<file path=ppt/theme/theme1.xml><?xml version="1.0" encoding="utf-8"?>
<a:theme xmlns:a="http://schemas.openxmlformats.org/drawingml/2006/main" name="c05x">
  <a:themeElements>
    <a:clrScheme name="c05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C00000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5</Template>
  <TotalTime>764</TotalTime>
  <Words>3243</Words>
  <Application>Microsoft Office PowerPoint</Application>
  <PresentationFormat>Экран (4:3)</PresentationFormat>
  <Paragraphs>337</Paragraphs>
  <Slides>26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c05x</vt:lpstr>
      <vt:lpstr>Тема Office</vt:lpstr>
      <vt:lpstr>Презентация PowerPoint</vt:lpstr>
      <vt:lpstr>Основания создания независимой системы оценки качества работы организаций,  оказывающих социальные услуги</vt:lpstr>
      <vt:lpstr>Оценка качества работы учреждений</vt:lpstr>
      <vt:lpstr>Цели  независимой системы оценки качества работы медицинских организаций</vt:lpstr>
      <vt:lpstr>Использование результатов независимой оценки</vt:lpstr>
      <vt:lpstr> Формирование и проведение независимой оценки.</vt:lpstr>
      <vt:lpstr>Общественный совет  по проведению независимой оценки качества работы государственных учреждений, оказывающих социальные услуги в  Пермском крае вправе *:</vt:lpstr>
      <vt:lpstr>Подходы к формированию критериев</vt:lpstr>
      <vt:lpstr>Выбор критериев оценки</vt:lpstr>
      <vt:lpstr>По итогам независимой оценки </vt:lpstr>
      <vt:lpstr>Подходы к рейтингованию</vt:lpstr>
      <vt:lpstr>Оценка учреждения по итогам рейтингования</vt:lpstr>
      <vt:lpstr>Основные параметры оценки</vt:lpstr>
      <vt:lpstr>Инструментарий оценки</vt:lpstr>
      <vt:lpstr>В рамках независимой оценки исследовалось качество работы государственных (муниципальных) учреждений, оказывающих социальные услуги в сфере здравоохранения.</vt:lpstr>
      <vt:lpstr>Оценка работы электронных представительств всех взрослых и детских городских поликлиник города Перми, которые были доступны в сети Интернет в период обследования, а также сайта  городской поликлиники № 1, города Соликамска.</vt:lpstr>
      <vt:lpstr>Независимая оценка работы учреждений по организации взаимодействия с гражданами в местах представления услуг здравоохранения проводилась по 4 основным блокам критериев. </vt:lpstr>
      <vt:lpstr>Рейтинг очных способов предоставления информации.</vt:lpstr>
      <vt:lpstr>Рейтинг готовности работать с людьми со специальными потребностями  учреждениями, оказывающих социальные услуги в сфере здравоохранения.</vt:lpstr>
      <vt:lpstr>Рейтинг оценка посетителями поликлиник качества работы учреждений, исходя из опыта своего взаимодействия с ними</vt:lpstr>
      <vt:lpstr>Совокупные рейтинги качества работы учреждений здравоохранения</vt:lpstr>
      <vt:lpstr>Рейтинг сайтов учреждений</vt:lpstr>
      <vt:lpstr>Средняя степень информационного наполнения всех сайтов по блокам</vt:lpstr>
      <vt:lpstr>Презентация PowerPoint</vt:lpstr>
      <vt:lpstr>Где получить актуальную информацию в части формирования независимой системы оценки учреждений здравоохранения Пермского края?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Index Tabs</dc:title>
  <dc:creator>Центр гражданского анализа и независимых исследований (Центр ГРАНИ)</dc:creator>
  <cp:lastModifiedBy>Сергеева</cp:lastModifiedBy>
  <cp:revision>51</cp:revision>
  <dcterms:created xsi:type="dcterms:W3CDTF">2012-09-11T14:09:13Z</dcterms:created>
  <dcterms:modified xsi:type="dcterms:W3CDTF">2015-07-06T07:46:55Z</dcterms:modified>
</cp:coreProperties>
</file>