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96" r:id="rId3"/>
    <p:sldId id="299" r:id="rId4"/>
    <p:sldId id="301" r:id="rId5"/>
    <p:sldId id="297" r:id="rId6"/>
    <p:sldId id="288" r:id="rId7"/>
    <p:sldId id="289" r:id="rId8"/>
    <p:sldId id="290" r:id="rId9"/>
    <p:sldId id="305" r:id="rId10"/>
    <p:sldId id="306" r:id="rId11"/>
    <p:sldId id="307" r:id="rId12"/>
    <p:sldId id="293" r:id="rId13"/>
    <p:sldId id="295" r:id="rId14"/>
    <p:sldId id="302" r:id="rId15"/>
    <p:sldId id="300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0"/>
  </p:normalViewPr>
  <p:slideViewPr>
    <p:cSldViewPr>
      <p:cViewPr varScale="1">
        <p:scale>
          <a:sx n="105" d="100"/>
          <a:sy n="105" d="100"/>
        </p:scale>
        <p:origin x="20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2608DB9-F3F7-4DB1-A99A-E138E1D751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7EB621-B219-4B87-8826-165286752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AAF5-EF60-4A03-9909-CD5236E173C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9D05DB-5D5E-45A2-877D-AAE7FFC464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C077C-13C8-4708-BE40-733ED2AB69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38DAC-B4AB-4410-AEBE-E2135DA3F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71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44463"/>
            <a:ext cx="7286644" cy="4580681"/>
          </a:xfrm>
        </p:spPr>
        <p:txBody>
          <a:bodyPr>
            <a:noAutofit/>
          </a:bodyPr>
          <a:lstStyle/>
          <a:p>
            <a:r>
              <a:rPr 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Показания и противопоказания</a:t>
            </a:r>
            <a:r>
              <a:rPr lang="en-US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назначения технических средств реабилитации в реабилитации  больных с рассеянном склерозом</a:t>
            </a:r>
            <a:br>
              <a:rPr 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ФКУ «Главное бюро медико-социальной экспертизы по Самарской области» </a:t>
            </a:r>
            <a:br>
              <a:rPr 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Минтруда России </a:t>
            </a:r>
            <a:endParaRPr 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501122" cy="195504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Начальник организационно-методического отдела                                                      ФКУ «Главное бюро медико-социальной экспертизы по Самарской области» Минтруда России </a:t>
            </a:r>
          </a:p>
          <a:p>
            <a:r>
              <a:rPr lang="ru-RU" sz="43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Фетелава Елена Львовна</a:t>
            </a:r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1712893" cy="170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09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26009"/>
            <a:ext cx="7072362" cy="134939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едицинские показания и противопоказания для обеспечения инвалидов ТСР </a:t>
            </a:r>
            <a:b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665" y="1475407"/>
            <a:ext cx="8772670" cy="497793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 показания представлены степенью выраженности нарушений функций организма в строгом соответствии с основными видами расстройств функций организма, утвержденных приказом Минтруда России  от 17.12.2015 г. №1024н. Медицинские показания определены только степенью выраженности нарушений функций организма человека, без излишней детализации, принимая во внимание тот факт, что техническое средство должно быть реабилитационным, т.е. обеспечить компенсацию /(полную или частичную) стойких ограничений жизнедеятельности.</a:t>
            </a:r>
          </a:p>
        </p:txBody>
      </p:sp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126009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6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00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26009"/>
            <a:ext cx="7072362" cy="27865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665" y="1475407"/>
            <a:ext cx="8772670" cy="497793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 противопоказания для обеспечения инвалидов техническими средствами реабилитации представлены относительными и абсолютными противопоказаниями.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Абсолютные противопоказания – невозможность использования ТСР, либо противопоказанность использования в виду тяжести состояния при прогрессировании патологического процесса.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относительных противопоказаний не исключает возможность определения рекомендаций о нуждаемости инвалидов в ТСР. Возможность использования ТСР, при наличии медицинских показаний и наличия относительных противопоказаний, определяются при проведении медико-социальной экспертизы по результатам экспертно-реабилитационной диагностики.</a:t>
            </a:r>
          </a:p>
        </p:txBody>
      </p:sp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126009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07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5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26009"/>
            <a:ext cx="7072362" cy="78271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Реабилитация инвалидов при рассеянном склерозе</a:t>
            </a:r>
            <a:b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665" y="1475407"/>
            <a:ext cx="8772670" cy="4977930"/>
          </a:xfrm>
        </p:spPr>
        <p:txBody>
          <a:bodyPr>
            <a:normAutofit lnSpcReduction="10000"/>
          </a:bodyPr>
          <a:lstStyle/>
          <a:p>
            <a:pPr marL="514350" indent="-514350" algn="ctr">
              <a:spcAft>
                <a:spcPts val="0"/>
              </a:spcAft>
              <a:buAutoNum type="arabicPeriod"/>
            </a:pPr>
            <a:endParaRPr lang="ru-RU" sz="28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AutoNum type="arabicPeriod"/>
            </a:pP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Медицинская реабилитация -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реабилитационные услуги пациентам с рассеянным склерозом предоставляются в соответствии с индивидуальной программой реабилитации в реабилитационных центрах Самарской области.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Санаторно-курортное лечение –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фазе устойчивой клинической ремиссии, отсутствия признаков  стойкого нарастающего неврологического дефицита, отсутствия выраженных парезов, расстройств функции тазовых органов в санаторно-курортные организации климатической зоны, где проживает пациент.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126009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458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25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26009"/>
            <a:ext cx="7072362" cy="782711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764704"/>
            <a:ext cx="8634806" cy="5879005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Профессиональная  реабилитация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Противопоказанные виды и условия труда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Общие: выраженное или умеренное физическое напряжение, воздействие токсических веществ, общей вибрации, неблагоприятных метеорологических факторов (в первую очередь перегревания), частый и длительный контакт с инфекционными возбудителями.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Обусловленные особенностями стойких нарушений статодинамических функций у конкретного инвалида: недоступность профессий, требующих длительного пребывания на ногах, перемещения тяжестей, строго координированных движений, определенного ритма, напряжения зрения.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При необходимости пациентам может потребоваться изменение рабочего графика (возможность дополнительного дневного отдыха), адаптация помещения – поручни, пандусы, кондиционирование (прохладное помещение), приспособления при снижении слуха / зрения. Многие пациенты сохраняют трудоспособность в течение многих лет.</a:t>
            </a:r>
          </a:p>
        </p:txBody>
      </p:sp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126009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28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5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26009"/>
            <a:ext cx="7072362" cy="782711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204864"/>
            <a:ext cx="8634806" cy="4438845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Мероприятия социальной реабилитации или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абилитации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Физкультурно-оздоровительные мероприятия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Рекомендации о показанных и противопоказанных видах трудовой деятельности с учетом нарушенных функций организма человека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Технические средства реабилитации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126009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27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5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149" y="404664"/>
            <a:ext cx="7072362" cy="79208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Технические средства реабилитации, рекомендуемые больным </a:t>
            </a:r>
            <a:b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рассеянным склерозо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126009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20DC634-CE22-4888-A58B-91BDE7BF7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23933"/>
              </p:ext>
            </p:extLst>
          </p:nvPr>
        </p:nvGraphicFramePr>
        <p:xfrm>
          <a:off x="185665" y="1556793"/>
          <a:ext cx="8562799" cy="5357802"/>
        </p:xfrm>
        <a:graphic>
          <a:graphicData uri="http://schemas.openxmlformats.org/drawingml/2006/table">
            <a:tbl>
              <a:tblPr firstRow="1" firstCol="1" bandRow="1"/>
              <a:tblGrid>
                <a:gridCol w="8562799">
                  <a:extLst>
                    <a:ext uri="{9D8B030D-6E8A-4147-A177-3AD203B41FA5}">
                      <a16:colId xmlns:a16="http://schemas.microsoft.com/office/drawing/2014/main" val="1294066493"/>
                    </a:ext>
                  </a:extLst>
                </a:gridCol>
              </a:tblGrid>
              <a:tr h="456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ТСР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7099"/>
                  </a:ext>
                </a:extLst>
              </a:tr>
              <a:tr h="443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Трость опорная,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Трость 3-х опорная,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Трость 4-х опорная,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Костыли с опорой, ходунки, 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Кресло-коляска с ручным приводом, 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Кресло-коляска с ручным приводом прогулочная, 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Кресло-коляска активного типа, 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Приспособления для раздевания и одевания,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Абсорбирующее белье и подгузники,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Кресло-стул с санитарным оснащением,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Сиденье для ванны и др.</a:t>
                      </a:r>
                    </a:p>
                    <a:p>
                      <a:pPr algn="just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461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0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8822784" cy="4429156"/>
          </a:xfrm>
        </p:spPr>
        <p:txBody>
          <a:bodyPr>
            <a:noAutofit/>
          </a:bodyPr>
          <a:lstStyle/>
          <a:p>
            <a:r>
              <a:rPr lang="ru-RU" sz="7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Благодарю  </a:t>
            </a:r>
            <a:br>
              <a:rPr lang="ru-RU" sz="7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4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5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84E12-ADF7-471F-8D94-0EBFA294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054E4-9714-4301-9341-990D4DCF7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65" y="1600200"/>
            <a:ext cx="8778823" cy="513179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FontTx/>
              <a:buChar char="-"/>
              <a:defRPr/>
            </a:pP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Федеральный закон от 24 ноября 1995 г. №181-ФЗ «О социальной защите инвалидов в Российской Федерации» (в редакции от 01.12.2014 г. (№ 419-ФЗ)</a:t>
            </a:r>
            <a:endParaRPr lang="en-US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Char char="-"/>
              <a:defRPr/>
            </a:pP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Постановление Правительства Российской Федерации от 20 февраля 2006 г. №95 "О порядке и условиях признания лица инвалидом“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от 21.06.2018)</a:t>
            </a:r>
          </a:p>
          <a:p>
            <a:pPr marL="0" indent="0" algn="just">
              <a:buFontTx/>
              <a:buChar char="-"/>
              <a:defRPr/>
            </a:pP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7 апреля 2008 г. №240 «О порядке обеспечения инвалидов техническими средствами реабилитации и отдельных категорий граждан из числа ветеранов протезами (кроме зубных протезов), протезно-ортопедическими изделиями» (редакция от 13.01.2018)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Распоряжение Правительства Российской Федерации от 30 декабря 2005 г. №2347-р «Федеральный перечень реабилитационных мероприятий, технических средств реабилитации и услуг, предоставляемых инвалиду» ( в редакции от 10.09.2014 №1776-р)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914FD-E098-4EDD-BFD4-0E6E5A647F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126009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1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84E12-ADF7-471F-8D94-0EBFA294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054E4-9714-4301-9341-990D4DCF7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65" y="1340768"/>
            <a:ext cx="8850831" cy="5242594"/>
          </a:xfrm>
        </p:spPr>
        <p:txBody>
          <a:bodyPr>
            <a:noAutofit/>
          </a:bodyPr>
          <a:lstStyle/>
          <a:p>
            <a:pPr algn="just">
              <a:buFontTx/>
              <a:buChar char="-"/>
              <a:defRPr/>
            </a:pP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17.12.2015 г. №1024н « О классификациях и критериях, используемых при осуществлении медико-социальной экспертизы граждан ФГУ медико-социальной экспертизы»</a:t>
            </a:r>
          </a:p>
          <a:p>
            <a:pPr algn="just">
              <a:buFontTx/>
              <a:buChar char="-"/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13.06.2017 г. №486н «Об утверждении Порядка разработки и реабилитации индивидуальной программы реабилитации или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инвалида, индивидуальной программы реабилитации или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ребенка-инвалида, выдаваемых федеральными государственными учреждениями медико-социальной экспертизы, и их форм» (в редакции от 30.05.2018)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914FD-E098-4EDD-BFD4-0E6E5A647F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126009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99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84E12-ADF7-471F-8D94-0EBFA294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054E4-9714-4301-9341-990D4DCF7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65" y="1844824"/>
            <a:ext cx="8850831" cy="4032448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914FD-E098-4EDD-BFD4-0E6E5A647F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126009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34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84E12-ADF7-471F-8D94-0EBFA294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054E4-9714-4301-9341-990D4DCF7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8850830" cy="5242594"/>
          </a:xfrm>
        </p:spPr>
        <p:txBody>
          <a:bodyPr>
            <a:normAutofit fontScale="55000" lnSpcReduction="20000"/>
          </a:bodyPr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endParaRPr lang="ru-RU" dirty="0">
              <a:solidFill>
                <a:srgbClr val="FFCC66"/>
              </a:solidFill>
            </a:endParaRPr>
          </a:p>
          <a:p>
            <a:pPr marL="593725" indent="-457200" algn="just">
              <a:buFontTx/>
              <a:buChar char="-"/>
              <a:defRPr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28.12.2017 №888н «Об утверждении перечня показаний и противопоказаний для обеспечения инвалидов техническими средствами реабилитации» 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3725" indent="-457200" algn="just">
              <a:buFontTx/>
              <a:buChar char="-"/>
              <a:defRPr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13 февраля 2018 года №85н «Об утверждении Сроков пользования техническими средствами реабилитации, протезами и протезно-ортопедическими изделиями до их замены»</a:t>
            </a:r>
          </a:p>
          <a:p>
            <a:pPr marL="593725" indent="-457200" algn="just">
              <a:buFontTx/>
              <a:buChar char="-"/>
              <a:defRPr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Минтруда России от 13 февраля 2018 г. №86н  «Классификация технических средств реабилитации (изделий) в рамках федерального перечня реабилитационных мероприятий, технических средств реабилитации и услуг, предоставляемых инвалиду, утвержденного распоряжением Правительства Российской Федерации от 30 декабря 2005 г № 2347-р» </a:t>
            </a:r>
          </a:p>
          <a:p>
            <a:pPr marL="593725" indent="-457200" algn="just">
              <a:buFontTx/>
              <a:buChar char="-"/>
              <a:defRPr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914FD-E098-4EDD-BFD4-0E6E5A647F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14" y="188640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268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26009"/>
            <a:ext cx="7072362" cy="8828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836712"/>
            <a:ext cx="8634806" cy="5888463"/>
          </a:xfrm>
        </p:spPr>
        <p:txBody>
          <a:bodyPr>
            <a:normAutofit fontScale="32500" lnSpcReduction="2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7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Показания для направления </a:t>
            </a:r>
            <a:endParaRPr lang="en-US" sz="75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медико-социальную экспертизу</a:t>
            </a:r>
            <a:endParaRPr lang="ru-RU" sz="75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5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Медицинская организация направляет гражданина на медико-социальную экспертизу после проведения необходимых диагностических, лечебных и реабилитационных мероприятий при наличии данных, подтверждающих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стойкие нарушения статодинамических функций, ограничивающих такие  категории жизнедеятельности человека, как способность к самообслуживанию, самостоятельному передвижению и трудовой деятельности, умеренной, выраженной или значительно выраженной степени нарушений.</a:t>
            </a:r>
          </a:p>
        </p:txBody>
      </p:sp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126009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8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5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26009"/>
            <a:ext cx="7072362" cy="8828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475407"/>
            <a:ext cx="8706814" cy="5168302"/>
          </a:xfrm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Базовый перечень обследований</a:t>
            </a: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направлении на медико-социальную экспертизу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МРТ головного мозга.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специалиста центра рассеянного склероза СОКБ им. В.Д. </a:t>
            </a:r>
            <a:r>
              <a:rPr lang="ru-RU" sz="9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Середавина</a:t>
            </a: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невролога, офтальмолога (острота зрения, поля зрения), психиатра при необходимости и при согласии больного.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Психолого-диагностическое обследование при необходимости.</a:t>
            </a:r>
          </a:p>
          <a:p>
            <a:pPr marL="33591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126009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70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5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149" y="404664"/>
            <a:ext cx="7072362" cy="5760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установления инвалидности при рассеянном склерозе по степени выраженности нарушений статодинамических функций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126009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20DC634-CE22-4888-A58B-91BDE7BF7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837197"/>
              </p:ext>
            </p:extLst>
          </p:nvPr>
        </p:nvGraphicFramePr>
        <p:xfrm>
          <a:off x="179512" y="1340769"/>
          <a:ext cx="8747998" cy="5421372"/>
        </p:xfrm>
        <a:graphic>
          <a:graphicData uri="http://schemas.openxmlformats.org/drawingml/2006/table">
            <a:tbl>
              <a:tblPr firstRow="1" firstCol="1" bandRow="1"/>
              <a:tblGrid>
                <a:gridCol w="3888432">
                  <a:extLst>
                    <a:ext uri="{9D8B030D-6E8A-4147-A177-3AD203B41FA5}">
                      <a16:colId xmlns:a16="http://schemas.microsoft.com/office/drawing/2014/main" val="129406649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368554081"/>
                    </a:ext>
                  </a:extLst>
                </a:gridCol>
                <a:gridCol w="1164619">
                  <a:extLst>
                    <a:ext uri="{9D8B030D-6E8A-4147-A177-3AD203B41FA5}">
                      <a16:colId xmlns:a16="http://schemas.microsoft.com/office/drawing/2014/main" val="1113969796"/>
                    </a:ext>
                  </a:extLst>
                </a:gridCol>
                <a:gridCol w="2110771">
                  <a:extLst>
                    <a:ext uri="{9D8B030D-6E8A-4147-A177-3AD203B41FA5}">
                      <a16:colId xmlns:a16="http://schemas.microsoft.com/office/drawing/2014/main" val="4213530016"/>
                    </a:ext>
                  </a:extLst>
                </a:gridCol>
              </a:tblGrid>
              <a:tr h="131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Нарушения стато-динамических функций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тяжести рассеянного склероза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Шкала 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EDSS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Инвалидность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7099"/>
                  </a:ext>
                </a:extLst>
              </a:tr>
              <a:tr h="839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Незначительные</a:t>
                      </a:r>
                      <a:r>
                        <a:rPr lang="ru-RU" sz="16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нарушения моторики, незначительные нарушения функций тазовых органов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2,0-2,5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устанавливается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461984"/>
                  </a:ext>
                </a:extLst>
              </a:tr>
              <a:tr h="839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Умеренные</a:t>
                      </a:r>
                      <a:r>
                        <a:rPr lang="ru-RU" sz="16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парезы верхних и/или нижних конечностей, умеренные нарушения функций тазовых органов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3,0-4,5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931907"/>
                  </a:ext>
                </a:extLst>
              </a:tr>
              <a:tr h="839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Выраженные</a:t>
                      </a:r>
                      <a:r>
                        <a:rPr lang="ru-RU" sz="16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парезы верхних и/или нижних конечностей, выраженные нарушения функций тазовых органов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5,0-7,0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32980"/>
                  </a:ext>
                </a:extLst>
              </a:tr>
              <a:tr h="1588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Значительно выраженные </a:t>
                      </a:r>
                      <a:r>
                        <a:rPr lang="ru-RU" sz="16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парезы или параличи верхних и/или нижних конечностей, значительно выраженные нарушения функций тазовых органов (полное недержание мочи и/или кала</a:t>
                      </a: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7,5-9,5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0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26009"/>
            <a:ext cx="7072362" cy="27865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665" y="1475407"/>
            <a:ext cx="8772670" cy="4977930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10 Закона, государство гарантирует инвалидам при реабилитации получение технических средств и услуг, предусмотренных федеральным перечнем реабилитационных мероприятий, технических средств реабилитации, предоставляемых инвалиду за счет средств федерального бюджета.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п. 8 Порядка, утвержденного приказом Минтруда от 13.06.2017 №486н, срок, в течение которого рекомендовано проведение реабилитационных мероприятий, не должен превышать срока действия ИПРА инвалида (ребенка-инвалида).</a:t>
            </a:r>
          </a:p>
        </p:txBody>
      </p:sp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126009"/>
            <a:ext cx="1355703" cy="13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38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5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721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 2</vt:lpstr>
      <vt:lpstr>Тема Office</vt:lpstr>
      <vt:lpstr>Показания и противопоказания назначения технических средств реабилитации в реабилитации  больных с рассеянном склерозом  в ФКУ «Главное бюро медико-социальной экспертизы по Самарской области»  Минтруда России </vt:lpstr>
      <vt:lpstr>Нормативно-правовые документы</vt:lpstr>
      <vt:lpstr>Презентация PowerPoint</vt:lpstr>
      <vt:lpstr>Презентация PowerPoint</vt:lpstr>
      <vt:lpstr>Презентация PowerPoint</vt:lpstr>
      <vt:lpstr>   </vt:lpstr>
      <vt:lpstr>   </vt:lpstr>
      <vt:lpstr>Критерии установления инвалидности при рассеянном склерозе по степени выраженности нарушений статодинамических функций</vt:lpstr>
      <vt:lpstr>   </vt:lpstr>
      <vt:lpstr>  Медицинские показания и противопоказания для обеспечения инвалидов ТСР  </vt:lpstr>
      <vt:lpstr>   </vt:lpstr>
      <vt:lpstr>  Реабилитация инвалидов при рассеянном склерозе </vt:lpstr>
      <vt:lpstr> </vt:lpstr>
      <vt:lpstr> </vt:lpstr>
      <vt:lpstr>Технические средства реабилитации, рекомендуемые больным  с рассеянным склерозом</vt:lpstr>
      <vt:lpstr>Благодарю 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взаимодействии органов исполнительной власти Самарской области, работодателей и  ФКУ «Главное бюро медико-социальной экспертизы по Самарской области»               Минтруда России  по реализации мероприятий профессиональной  реабилитации инвалидов</dc:title>
  <dc:creator>Коммандер</dc:creator>
  <cp:lastModifiedBy>Стародубов Михаил</cp:lastModifiedBy>
  <cp:revision>168</cp:revision>
  <dcterms:created xsi:type="dcterms:W3CDTF">2017-05-27T19:17:32Z</dcterms:created>
  <dcterms:modified xsi:type="dcterms:W3CDTF">2019-05-21T08:47:14Z</dcterms:modified>
</cp:coreProperties>
</file>