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style5.xml" ContentType="application/vnd.ms-office.chartstyl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Default Extension="emf" ContentType="image/x-emf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notesSlides/notesSlide4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notesSlides/notesSlide31.xml" ContentType="application/vnd.openxmlformats-officedocument.presentationml.notesSlide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webextensions/webextension1.xml" ContentType="application/vnd.ms-office.webextension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webextensions/taskpanes.xml" ContentType="application/vnd.ms-office.webextensiontaskpan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slideLayouts/slideLayout34.xml" ContentType="application/vnd.openxmlformats-officedocument.presentationml.slideLayout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37.xml" ContentType="application/vnd.openxmlformats-officedocument.presentationml.notesSlide+xml"/>
  <Override PartName="/ppt/charts/colors5.xml" ContentType="application/vnd.ms-office.chartcolor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9.xml" ContentType="application/vnd.openxmlformats-officedocument.presentationml.tags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notesSlides/notesSlide33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11/relationships/webextensiontaskpanes" Target="ppt/webextensions/taskpanes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714" r:id="rId2"/>
    <p:sldMasterId id="2147483718" r:id="rId3"/>
  </p:sldMasterIdLst>
  <p:notesMasterIdLst>
    <p:notesMasterId r:id="rId74"/>
  </p:notesMasterIdLst>
  <p:handoutMasterIdLst>
    <p:handoutMasterId r:id="rId75"/>
  </p:handoutMasterIdLst>
  <p:sldIdLst>
    <p:sldId id="256" r:id="rId4"/>
    <p:sldId id="1457" r:id="rId5"/>
    <p:sldId id="1474" r:id="rId6"/>
    <p:sldId id="1475" r:id="rId7"/>
    <p:sldId id="1476" r:id="rId8"/>
    <p:sldId id="1477" r:id="rId9"/>
    <p:sldId id="1511" r:id="rId10"/>
    <p:sldId id="1478" r:id="rId11"/>
    <p:sldId id="1479" r:id="rId12"/>
    <p:sldId id="1480" r:id="rId13"/>
    <p:sldId id="1481" r:id="rId14"/>
    <p:sldId id="1483" r:id="rId15"/>
    <p:sldId id="1513" r:id="rId16"/>
    <p:sldId id="1512" r:id="rId17"/>
    <p:sldId id="1484" r:id="rId18"/>
    <p:sldId id="1485" r:id="rId19"/>
    <p:sldId id="1487" r:id="rId20"/>
    <p:sldId id="1488" r:id="rId21"/>
    <p:sldId id="1489" r:id="rId22"/>
    <p:sldId id="1490" r:id="rId23"/>
    <p:sldId id="1491" r:id="rId24"/>
    <p:sldId id="1486" r:id="rId25"/>
    <p:sldId id="1492" r:id="rId26"/>
    <p:sldId id="1521" r:id="rId27"/>
    <p:sldId id="1522" r:id="rId28"/>
    <p:sldId id="1523" r:id="rId29"/>
    <p:sldId id="1524" r:id="rId30"/>
    <p:sldId id="1493" r:id="rId31"/>
    <p:sldId id="1494" r:id="rId32"/>
    <p:sldId id="1495" r:id="rId33"/>
    <p:sldId id="1496" r:id="rId34"/>
    <p:sldId id="1497" r:id="rId35"/>
    <p:sldId id="1525" r:id="rId36"/>
    <p:sldId id="1499" r:id="rId37"/>
    <p:sldId id="1500" r:id="rId38"/>
    <p:sldId id="1501" r:id="rId39"/>
    <p:sldId id="1503" r:id="rId40"/>
    <p:sldId id="1504" r:id="rId41"/>
    <p:sldId id="1505" r:id="rId42"/>
    <p:sldId id="1506" r:id="rId43"/>
    <p:sldId id="1507" r:id="rId44"/>
    <p:sldId id="1530" r:id="rId45"/>
    <p:sldId id="1508" r:id="rId46"/>
    <p:sldId id="1509" r:id="rId47"/>
    <p:sldId id="1510" r:id="rId48"/>
    <p:sldId id="1526" r:id="rId49"/>
    <p:sldId id="1528" r:id="rId50"/>
    <p:sldId id="1516" r:id="rId51"/>
    <p:sldId id="1518" r:id="rId52"/>
    <p:sldId id="1519" r:id="rId53"/>
    <p:sldId id="1520" r:id="rId54"/>
    <p:sldId id="1419" r:id="rId55"/>
    <p:sldId id="1421" r:id="rId56"/>
    <p:sldId id="1422" r:id="rId57"/>
    <p:sldId id="1423" r:id="rId58"/>
    <p:sldId id="259" r:id="rId59"/>
    <p:sldId id="257" r:id="rId60"/>
    <p:sldId id="258" r:id="rId61"/>
    <p:sldId id="1455" r:id="rId62"/>
    <p:sldId id="260" r:id="rId63"/>
    <p:sldId id="1462" r:id="rId64"/>
    <p:sldId id="1463" r:id="rId65"/>
    <p:sldId id="1465" r:id="rId66"/>
    <p:sldId id="1466" r:id="rId67"/>
    <p:sldId id="1458" r:id="rId68"/>
    <p:sldId id="1461" r:id="rId69"/>
    <p:sldId id="1459" r:id="rId70"/>
    <p:sldId id="262" r:id="rId71"/>
    <p:sldId id="1464" r:id="rId72"/>
    <p:sldId id="1529" r:id="rId73"/>
  </p:sldIdLst>
  <p:sldSz cx="9144000" cy="6858000" type="screen4x3"/>
  <p:notesSz cx="6858000" cy="9144000"/>
  <p:custDataLst>
    <p:tags r:id="rId7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lova, Ekaterina [JANRU]" initials="OE[" lastIdx="15" clrIdx="0">
    <p:extLst>
      <p:ext uri="{19B8F6BF-5375-455C-9EA6-DF929625EA0E}">
        <p15:presenceInfo xmlns:p15="http://schemas.microsoft.com/office/powerpoint/2012/main" xmlns="" userId="S-1-5-21-2335664087-1377083882-2996952026-1008358" providerId="AD"/>
      </p:ext>
    </p:extLst>
  </p:cmAuthor>
  <p:cmAuthor id="2" name="Rusina, Julia [JNJRU]" initials="RJ[" lastIdx="2" clrIdx="1">
    <p:extLst>
      <p:ext uri="{19B8F6BF-5375-455C-9EA6-DF929625EA0E}">
        <p15:presenceInfo xmlns:p15="http://schemas.microsoft.com/office/powerpoint/2012/main" xmlns="" userId="S-1-5-21-2335664087-1377083882-2996952026-4765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A343"/>
    <a:srgbClr val="FF6600"/>
    <a:srgbClr val="AFEBF7"/>
    <a:srgbClr val="96E4F4"/>
    <a:srgbClr val="BDE9EF"/>
    <a:srgbClr val="EDDF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620" autoAdjust="0"/>
    <p:restoredTop sz="71667" autoAdjust="0"/>
  </p:normalViewPr>
  <p:slideViewPr>
    <p:cSldViewPr>
      <p:cViewPr varScale="1">
        <p:scale>
          <a:sx n="55" d="100"/>
          <a:sy n="55" d="100"/>
        </p:scale>
        <p:origin x="-7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tags" Target="tags/tag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notesMaster" Target="notesMasters/notesMaster1.xml"/><Relationship Id="rId79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.xlsx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291341799535494"/>
          <c:y val="0.112331333725181"/>
          <c:w val="0.79416559351604499"/>
          <c:h val="0.7683438431703674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69B3E7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9"/>
            <c:spPr>
              <a:solidFill>
                <a:srgbClr val="69B3E7"/>
              </a:solidFill>
              <a:ln>
                <a:solidFill>
                  <a:srgbClr val="69B3E7"/>
                </a:solidFill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layout>
                <c:manualLayout>
                  <c:x val="-3.5416666666666728E-2"/>
                  <c:y val="-6.5625000000000003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9A-4130-9A3B-1CFF770D973B}"/>
                </c:ext>
              </c:extLst>
            </c:dLbl>
            <c:dLbl>
              <c:idx val="1"/>
              <c:layout>
                <c:manualLayout>
                  <c:x val="-5.6249999999999863E-2"/>
                  <c:y val="-5.6249999999999863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9A-4130-9A3B-1CFF770D973B}"/>
                </c:ext>
              </c:extLst>
            </c:dLbl>
            <c:dLbl>
              <c:idx val="2"/>
              <c:layout>
                <c:manualLayout>
                  <c:x val="-5.2083333333334134E-2"/>
                  <c:y val="-5.9375000000000004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9A-4130-9A3B-1CFF770D973B}"/>
                </c:ext>
              </c:extLst>
            </c:dLbl>
            <c:dLbl>
              <c:idx val="3"/>
              <c:layout>
                <c:manualLayout>
                  <c:x val="-5.6249999999999863E-2"/>
                  <c:y val="-5.3124999999999999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latin typeface="Arial" pitchFamily="34" charset="0"/>
                      </a:rPr>
                      <a:t>1.12*</a:t>
                    </a:r>
                    <a:endParaRPr lang="en-US" dirty="0">
                      <a:latin typeface="Arial" pitchFamily="34" charset="0"/>
                    </a:endParaRPr>
                  </a:p>
                </c:rich>
              </c:tx>
              <c:dLblPos val="r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9A-4130-9A3B-1CFF770D973B}"/>
                </c:ext>
              </c:extLst>
            </c:dLbl>
            <c:dLbl>
              <c:idx val="4"/>
              <c:layout>
                <c:manualLayout>
                  <c:x val="-5.2083333333334134E-2"/>
                  <c:y val="-6.250000000000011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latin typeface="Arial" pitchFamily="34" charset="0"/>
                      </a:rPr>
                      <a:t>1.10*</a:t>
                    </a:r>
                    <a:endParaRPr lang="en-US" dirty="0">
                      <a:latin typeface="Arial" pitchFamily="34" charset="0"/>
                    </a:endParaRPr>
                  </a:p>
                </c:rich>
              </c:tx>
              <c:dLblPos val="r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9A-4130-9A3B-1CFF770D973B}"/>
                </c:ext>
              </c:extLst>
            </c:dLbl>
            <c:dLbl>
              <c:idx val="5"/>
              <c:layout>
                <c:manualLayout>
                  <c:x val="-5.4166613540398971E-2"/>
                  <c:y val="-6.179680481036953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latin typeface="Arial" pitchFamily="34" charset="0"/>
                      </a:rPr>
                      <a:t>1.13*</a:t>
                    </a:r>
                    <a:endParaRPr lang="en-US" dirty="0">
                      <a:latin typeface="Arial" pitchFamily="34" charset="0"/>
                    </a:endParaRPr>
                  </a:p>
                </c:rich>
              </c:tx>
              <c:dLblPos val="r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9A-4130-9A3B-1CFF770D973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600" b="1" i="0">
                    <a:solidFill>
                      <a:srgbClr val="69B3E7"/>
                    </a:solidFill>
                    <a:latin typeface="Helvetica Neue" charset="0"/>
                    <a:ea typeface="Helvetica Neue" charset="0"/>
                    <a:cs typeface="Helvetica Neue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≥85</c:v>
                </c:pt>
                <c:pt idx="1">
                  <c:v>&lt;80</c:v>
                </c:pt>
                <c:pt idx="2">
                  <c:v>&lt;75</c:v>
                </c:pt>
                <c:pt idx="3">
                  <c:v>&lt;70</c:v>
                </c:pt>
                <c:pt idx="4">
                  <c:v>&lt;65</c:v>
                </c:pt>
                <c:pt idx="5">
                  <c:v>&lt;60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1.03</c:v>
                </c:pt>
                <c:pt idx="2">
                  <c:v>1.05</c:v>
                </c:pt>
                <c:pt idx="3">
                  <c:v>1.1200000000000001</c:v>
                </c:pt>
                <c:pt idx="4">
                  <c:v>1.1000000000000001</c:v>
                </c:pt>
                <c:pt idx="5">
                  <c:v>1.129999999999995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69A-4130-9A3B-1CFF770D973B}"/>
            </c:ext>
          </c:extLst>
        </c:ser>
        <c:marker val="1"/>
        <c:axId val="82632064"/>
        <c:axId val="82166912"/>
      </c:lineChart>
      <c:catAx>
        <c:axId val="82632064"/>
        <c:scaling>
          <c:orientation val="minMax"/>
        </c:scaling>
        <c:axPos val="b"/>
        <c:numFmt formatCode="General" sourceLinked="1"/>
        <c:tickLblPos val="nextTo"/>
        <c:spPr>
          <a:ln w="9525">
            <a:solidFill>
              <a:srgbClr val="5B6770"/>
            </a:solidFill>
          </a:ln>
        </c:spPr>
        <c:txPr>
          <a:bodyPr/>
          <a:lstStyle/>
          <a:p>
            <a:pPr>
              <a:defRPr lang="en-US" sz="1000" b="0" i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pPr>
            <a:endParaRPr lang="ru-RU"/>
          </a:p>
        </c:txPr>
        <c:crossAx val="82166912"/>
        <c:crosses val="autoZero"/>
        <c:auto val="1"/>
        <c:lblAlgn val="ctr"/>
        <c:lblOffset val="100"/>
      </c:catAx>
      <c:valAx>
        <c:axId val="82166912"/>
        <c:scaling>
          <c:orientation val="minMax"/>
          <c:max val="1.2"/>
          <c:min val="1"/>
        </c:scaling>
        <c:axPos val="l"/>
        <c:numFmt formatCode="#,##0.00" sourceLinked="0"/>
        <c:tickLblPos val="nextTo"/>
        <c:spPr>
          <a:ln w="9525">
            <a:solidFill>
              <a:srgbClr val="5B6770"/>
            </a:solidFill>
          </a:ln>
        </c:spPr>
        <c:txPr>
          <a:bodyPr/>
          <a:lstStyle/>
          <a:p>
            <a:pPr>
              <a:defRPr lang="en-US" sz="1000" b="0" i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pPr>
            <a:endParaRPr lang="ru-RU"/>
          </a:p>
        </c:txPr>
        <c:crossAx val="82632064"/>
        <c:crosses val="autoZero"/>
        <c:crossBetween val="between"/>
        <c:majorUnit val="0.05"/>
      </c:valAx>
      <c:spPr>
        <a:noFill/>
        <a:ln w="25396">
          <a:noFill/>
        </a:ln>
      </c:spPr>
    </c:plotArea>
    <c:plotVisOnly val="1"/>
    <c:dispBlanksAs val="gap"/>
  </c:chart>
  <c:txPr>
    <a:bodyPr/>
    <a:lstStyle/>
    <a:p>
      <a:pPr>
        <a:defRPr sz="1400" b="1">
          <a:solidFill>
            <a:srgbClr val="000000"/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0388490041685967E-2"/>
          <c:y val="3.5914010816902778E-2"/>
          <c:w val="0.88529778446811791"/>
          <c:h val="0.803062414365420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Все пациенты, получавшие натализумаб</c:v>
                </c:pt>
              </c:strCache>
            </c:strRef>
          </c:tx>
          <c:spPr>
            <a:solidFill>
              <a:srgbClr val="3B81BB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3.9987204094689699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DC-46AD-B0D0-BF88E4C164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n=186 n=90</c:v>
                </c:pt>
                <c:pt idx="1">
                  <c:v>n=172 n=90</c:v>
                </c:pt>
                <c:pt idx="2">
                  <c:v>n=105 n=87</c:v>
                </c:pt>
                <c:pt idx="3">
                  <c:v>n=64 n=44</c:v>
                </c:pt>
                <c:pt idx="4">
                  <c:v>n=32 n=22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0.6770000000000006</c:v>
                </c:pt>
                <c:pt idx="1">
                  <c:v>0.70900000000000041</c:v>
                </c:pt>
                <c:pt idx="2">
                  <c:v>0.75200000000000033</c:v>
                </c:pt>
                <c:pt idx="3">
                  <c:v>0.71900000000000042</c:v>
                </c:pt>
                <c:pt idx="4">
                  <c:v>0.87500000000000033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A8-466D-AA02-7D177493CF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Получавшие натализумаб более 3х лет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7.9974408189379034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DC-46AD-B0D0-BF88E4C164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n=186 n=90</c:v>
                </c:pt>
                <c:pt idx="1">
                  <c:v>n=172 n=90</c:v>
                </c:pt>
                <c:pt idx="2">
                  <c:v>n=105 n=87</c:v>
                </c:pt>
                <c:pt idx="3">
                  <c:v>n=64 n=44</c:v>
                </c:pt>
                <c:pt idx="4">
                  <c:v>n=32 n=22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0.67800000000000038</c:v>
                </c:pt>
                <c:pt idx="1">
                  <c:v>0.75600000000000023</c:v>
                </c:pt>
                <c:pt idx="2">
                  <c:v>0.79299999999999993</c:v>
                </c:pt>
                <c:pt idx="3">
                  <c:v>0.79500000000000004</c:v>
                </c:pt>
                <c:pt idx="4">
                  <c:v>0.90900000000000003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CA8-466D-AA02-7D177493CF96}"/>
            </c:ext>
          </c:extLst>
        </c:ser>
        <c:gapWidth val="200"/>
        <c:overlap val="-27"/>
        <c:axId val="91428352"/>
        <c:axId val="91429888"/>
      </c:barChart>
      <c:catAx>
        <c:axId val="914283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91429888"/>
        <c:crosses val="autoZero"/>
        <c:auto val="1"/>
        <c:lblAlgn val="ctr"/>
        <c:lblOffset val="100"/>
      </c:catAx>
      <c:valAx>
        <c:axId val="91429888"/>
        <c:scaling>
          <c:orientation val="minMax"/>
        </c:scaling>
        <c:axPos val="l"/>
        <c:numFmt formatCode="0%" sourceLinked="1"/>
        <c:tickLblPos val="nextTo"/>
        <c:spPr>
          <a:noFill/>
          <a:ln>
            <a:solidFill>
              <a:schemeClr val="tx2">
                <a:lumMod val="1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9142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053635865199495"/>
          <c:y val="0"/>
          <c:w val="0.56420307706258443"/>
          <c:h val="9.8414040552169291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050"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2209214471476176"/>
          <c:y val="4.5761568144445416E-2"/>
          <c:w val="0.84183482757092765"/>
          <c:h val="0.7993193089577362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Все пациенты, получавшие натализумаб</c:v>
                </c:pt>
              </c:strCache>
            </c:strRef>
          </c:tx>
          <c:spPr>
            <a:solidFill>
              <a:srgbClr val="3B81BB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7.2146055428621448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29-41C8-9E24-6C8EB9FE15CD}"/>
                </c:ext>
              </c:extLst>
            </c:dLbl>
            <c:dLbl>
              <c:idx val="1"/>
              <c:layout>
                <c:manualLayout>
                  <c:x val="-1.082190831429322E-2"/>
                  <c:y val="-3.8134199590843466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29-41C8-9E24-6C8EB9FE15CD}"/>
                </c:ext>
              </c:extLst>
            </c:dLbl>
            <c:dLbl>
              <c:idx val="2"/>
              <c:layout>
                <c:manualLayout>
                  <c:x val="-3.6073027714310754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29-41C8-9E24-6C8EB9FE15CD}"/>
                </c:ext>
              </c:extLst>
            </c:dLbl>
            <c:dLbl>
              <c:idx val="3"/>
              <c:layout>
                <c:manualLayout>
                  <c:x val="-7.2146055428621448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29-41C8-9E24-6C8EB9FE15CD}"/>
                </c:ext>
              </c:extLst>
            </c:dLbl>
            <c:dLbl>
              <c:idx val="4"/>
              <c:layout>
                <c:manualLayout>
                  <c:x val="-1.082190831429322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29-41C8-9E24-6C8EB9FE15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n=186 n=90</c:v>
                </c:pt>
                <c:pt idx="1">
                  <c:v>n=172 n=90</c:v>
                </c:pt>
                <c:pt idx="2">
                  <c:v>n=105 n=87</c:v>
                </c:pt>
                <c:pt idx="3">
                  <c:v>n=64 n=44</c:v>
                </c:pt>
                <c:pt idx="4">
                  <c:v>n=32 n=22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0.52500000000000002</c:v>
                </c:pt>
                <c:pt idx="1">
                  <c:v>0.69200000000000039</c:v>
                </c:pt>
                <c:pt idx="2">
                  <c:v>0.75200000000000033</c:v>
                </c:pt>
                <c:pt idx="3">
                  <c:v>0.70300000000000029</c:v>
                </c:pt>
                <c:pt idx="4">
                  <c:v>0.87500000000000033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D2-47F4-8BC2-F1DD86AFF3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Получавшие натализумаб более 3х лет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n=186 n=90</c:v>
                </c:pt>
                <c:pt idx="1">
                  <c:v>n=172 n=90</c:v>
                </c:pt>
                <c:pt idx="2">
                  <c:v>n=105 n=87</c:v>
                </c:pt>
                <c:pt idx="3">
                  <c:v>n=64 n=44</c:v>
                </c:pt>
                <c:pt idx="4">
                  <c:v>n=32 n=22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0.58899999999999997</c:v>
                </c:pt>
                <c:pt idx="1">
                  <c:v>0.75600000000000023</c:v>
                </c:pt>
                <c:pt idx="2">
                  <c:v>0.79299999999999993</c:v>
                </c:pt>
                <c:pt idx="3">
                  <c:v>0.79500000000000004</c:v>
                </c:pt>
                <c:pt idx="4">
                  <c:v>0.90900000000000003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3D2-47F4-8BC2-F1DD86AFF380}"/>
            </c:ext>
          </c:extLst>
        </c:ser>
        <c:gapWidth val="219"/>
        <c:overlap val="-27"/>
        <c:axId val="91566080"/>
        <c:axId val="91567616"/>
      </c:barChart>
      <c:catAx>
        <c:axId val="915660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567616"/>
        <c:crosses val="autoZero"/>
        <c:auto val="1"/>
        <c:lblAlgn val="ctr"/>
        <c:lblOffset val="100"/>
      </c:catAx>
      <c:valAx>
        <c:axId val="91567616"/>
        <c:scaling>
          <c:orientation val="minMax"/>
        </c:scaling>
        <c:axPos val="l"/>
        <c:numFmt formatCode="0%" sourceLinked="1"/>
        <c:tickLblPos val="nextTo"/>
        <c:spPr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566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</c:legendEntry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8.123263084761459E-2"/>
          <c:y val="3.2680522634647081E-2"/>
          <c:w val="0.65126003551026701"/>
          <c:h val="9.1726728652198525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Все пациенты, получавшие натализумаб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1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n=186 n=90</c:v>
                </c:pt>
                <c:pt idx="1">
                  <c:v>n=172 n=90</c:v>
                </c:pt>
                <c:pt idx="2">
                  <c:v>n=105 n=87</c:v>
                </c:pt>
                <c:pt idx="3">
                  <c:v>n=64 n=44</c:v>
                </c:pt>
                <c:pt idx="4">
                  <c:v>n=32 n=22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0.52500000000000002</c:v>
                </c:pt>
                <c:pt idx="1">
                  <c:v>0.69200000000000039</c:v>
                </c:pt>
                <c:pt idx="2">
                  <c:v>0.75200000000000033</c:v>
                </c:pt>
                <c:pt idx="3">
                  <c:v>0.70300000000000029</c:v>
                </c:pt>
                <c:pt idx="4">
                  <c:v>0.87500000000000033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D2-47F4-8BC2-F1DD86AFF3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Получавшие натализумаб более 3х лет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1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n=186 n=90</c:v>
                </c:pt>
                <c:pt idx="1">
                  <c:v>n=172 n=90</c:v>
                </c:pt>
                <c:pt idx="2">
                  <c:v>n=105 n=87</c:v>
                </c:pt>
                <c:pt idx="3">
                  <c:v>n=64 n=44</c:v>
                </c:pt>
                <c:pt idx="4">
                  <c:v>n=32 n=22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0.58899999999999997</c:v>
                </c:pt>
                <c:pt idx="1">
                  <c:v>0.75600000000000023</c:v>
                </c:pt>
                <c:pt idx="2">
                  <c:v>0.79299999999999993</c:v>
                </c:pt>
                <c:pt idx="3">
                  <c:v>0.79500000000000004</c:v>
                </c:pt>
                <c:pt idx="4">
                  <c:v>0.90900000000000003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3D2-47F4-8BC2-F1DD86AFF380}"/>
            </c:ext>
          </c:extLst>
        </c:ser>
        <c:gapWidth val="219"/>
        <c:overlap val="-27"/>
        <c:axId val="91291008"/>
        <c:axId val="91894912"/>
      </c:barChart>
      <c:catAx>
        <c:axId val="912910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1894912"/>
        <c:crosses val="autoZero"/>
        <c:auto val="1"/>
        <c:lblAlgn val="ctr"/>
        <c:lblOffset val="100"/>
      </c:catAx>
      <c:valAx>
        <c:axId val="91894912"/>
        <c:scaling>
          <c:orientation val="minMax"/>
        </c:scaling>
        <c:axPos val="l"/>
        <c:numFmt formatCode="0%" sourceLinked="1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1291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857249285960626E-2"/>
          <c:y val="1.0437915492793231E-3"/>
          <c:w val="0.42359953331008782"/>
          <c:h val="0.1102541731383149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900" b="1" i="0" u="none" strike="noStrike" kern="1200" baseline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lang="ru-RU" sz="1100" b="1" kern="1200">
          <a:solidFill>
            <a:prstClr val="black"/>
          </a:solidFill>
          <a:latin typeface="+mn-lt"/>
          <a:ea typeface="+mn-ea"/>
          <a:cs typeface="Arial" panose="020B0604020202020204" pitchFamily="34" charset="0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9.9726934250995158E-2"/>
          <c:y val="0.24452590257414655"/>
          <c:w val="0.87563489153471541"/>
          <c:h val="0.70843758301675386"/>
        </c:manualLayout>
      </c:layout>
      <c:lineChart>
        <c:grouping val="standard"/>
        <c:ser>
          <c:idx val="0"/>
          <c:order val="0"/>
          <c:tx>
            <c:strRef>
              <c:f>Sheet1!$E$4</c:f>
              <c:strCache>
                <c:ptCount val="1"/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7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Sheet1!$F$3:$J$3</c:f>
              <c:strCache>
                <c:ptCount val="5"/>
                <c:pt idx="0">
                  <c:v>1 год</c:v>
                </c:pt>
                <c:pt idx="1">
                  <c:v>2 год</c:v>
                </c:pt>
                <c:pt idx="2">
                  <c:v>3 год</c:v>
                </c:pt>
                <c:pt idx="3">
                  <c:v>4 год</c:v>
                </c:pt>
                <c:pt idx="4">
                  <c:v>5 год</c:v>
                </c:pt>
              </c:strCache>
            </c:strRef>
          </c:cat>
          <c:val>
            <c:numRef>
              <c:f>Sheet1!$F$4:$J$4</c:f>
              <c:numCache>
                <c:formatCode>0.000%</c:formatCode>
                <c:ptCount val="5"/>
                <c:pt idx="0">
                  <c:v>-3.2900000000000013E-3</c:v>
                </c:pt>
                <c:pt idx="1">
                  <c:v>-3.2800000000000017E-3</c:v>
                </c:pt>
                <c:pt idx="2">
                  <c:v>-3.5900000000000012E-3</c:v>
                </c:pt>
                <c:pt idx="3">
                  <c:v>-2.9500000000000012E-3</c:v>
                </c:pt>
                <c:pt idx="4">
                  <c:v>-1.8799999999999999E-3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7A-40B9-831B-FEDA592D6981}"/>
            </c:ext>
          </c:extLst>
        </c:ser>
        <c:dLbls>
          <c:showVal val="1"/>
        </c:dLbls>
        <c:marker val="1"/>
        <c:axId val="93457792"/>
        <c:axId val="93521024"/>
      </c:lineChart>
      <c:catAx>
        <c:axId val="934577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521024"/>
        <c:crosses val="autoZero"/>
        <c:auto val="1"/>
        <c:lblAlgn val="ctr"/>
        <c:lblOffset val="100"/>
      </c:catAx>
      <c:valAx>
        <c:axId val="9352102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0%" sourceLinked="1"/>
        <c:majorTickMark val="none"/>
        <c:tickLblPos val="nextTo"/>
        <c:crossAx val="93457792"/>
        <c:crossesAt val="1"/>
        <c:crossBetween val="midCat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05906313645621"/>
          <c:y val="0.16171617161716512"/>
          <c:w val="0.74967638011508841"/>
          <c:h val="0.67080418576641798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Adherent</c:v>
                </c:pt>
              </c:strCache>
            </c:strRef>
          </c:tx>
          <c:spPr>
            <a:gradFill flip="none" rotWithShape="1">
              <a:gsLst>
                <a:gs pos="0">
                  <a:srgbClr val="69B3E7"/>
                </a:gs>
                <a:gs pos="100000">
                  <a:srgbClr val="0070C0"/>
                </a:gs>
              </a:gsLst>
              <a:lin ang="2700000" scaled="1"/>
              <a:tileRect/>
            </a:gradFill>
            <a:ln w="25408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2000" b="1">
                    <a:solidFill>
                      <a:srgbClr val="69B3E7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Соматический компонент 
p=0,0020</c:v>
                </c:pt>
                <c:pt idx="1">
                  <c:v>Психический компонент 
p&lt;0,0001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59.7</c:v>
                </c:pt>
                <c:pt idx="1">
                  <c:v>69.5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CB-4F13-86D1-2DFA8803085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Non-adherent</c:v>
                </c:pt>
              </c:strCache>
            </c:strRef>
          </c:tx>
          <c:spPr>
            <a:gradFill>
              <a:gsLst>
                <a:gs pos="0">
                  <a:srgbClr val="6FA287"/>
                </a:gs>
                <a:gs pos="100000">
                  <a:schemeClr val="accent6">
                    <a:lumMod val="50000"/>
                  </a:schemeClr>
                </a:gs>
              </a:gsLst>
              <a:lin ang="2700000" scaled="1"/>
            </a:gradFill>
            <a:ln w="25324"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/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2000" b="1">
                    <a:solidFill>
                      <a:srgbClr val="5B677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Соматический компонент 
p=0,0020</c:v>
                </c:pt>
                <c:pt idx="1">
                  <c:v>Психический компонент 
p&lt;0,0001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55.2</c:v>
                </c:pt>
                <c:pt idx="1">
                  <c:v>63.1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CB-4F13-86D1-2DFA88030854}"/>
            </c:ext>
          </c:extLst>
        </c:ser>
        <c:axId val="82718720"/>
        <c:axId val="82720256"/>
      </c:barChart>
      <c:catAx>
        <c:axId val="82718720"/>
        <c:scaling>
          <c:orientation val="minMax"/>
        </c:scaling>
        <c:axPos val="b"/>
        <c:numFmt formatCode="General" sourceLinked="1"/>
        <c:tickLblPos val="nextTo"/>
        <c:spPr>
          <a:ln w="9525">
            <a:solidFill>
              <a:srgbClr val="5B6770"/>
            </a:solidFill>
            <a:prstDash val="solid"/>
          </a:ln>
        </c:spPr>
        <c:txPr>
          <a:bodyPr rot="0" vert="horz"/>
          <a:lstStyle/>
          <a:p>
            <a:pPr>
              <a:defRPr lang="en-US" b="1"/>
            </a:pPr>
            <a:endParaRPr lang="ru-RU"/>
          </a:p>
        </c:txPr>
        <c:crossAx val="82720256"/>
        <c:crosses val="autoZero"/>
        <c:auto val="1"/>
        <c:lblAlgn val="ctr"/>
        <c:lblOffset val="100"/>
        <c:tickLblSkip val="1"/>
        <c:tickMarkSkip val="1"/>
      </c:catAx>
      <c:valAx>
        <c:axId val="82720256"/>
        <c:scaling>
          <c:orientation val="minMax"/>
          <c:max val="100"/>
        </c:scaling>
        <c:axPos val="l"/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ru-RU"/>
                  <a:t>Значения по </a:t>
                </a:r>
                <a:r>
                  <a:rPr lang="en-GB"/>
                  <a:t>MSQoL-54</a:t>
                </a:r>
              </a:p>
            </c:rich>
          </c:tx>
        </c:title>
        <c:numFmt formatCode="0" sourceLinked="0"/>
        <c:tickLblPos val="nextTo"/>
        <c:spPr>
          <a:ln w="9525">
            <a:solidFill>
              <a:srgbClr val="5B6770"/>
            </a:solidFill>
            <a:prstDash val="solid"/>
          </a:ln>
        </c:spPr>
        <c:txPr>
          <a:bodyPr rot="0" vert="horz"/>
          <a:lstStyle/>
          <a:p>
            <a:pPr>
              <a:defRPr lang="en-US"/>
            </a:pPr>
            <a:endParaRPr lang="ru-RU"/>
          </a:p>
        </c:txPr>
        <c:crossAx val="82718720"/>
        <c:crosses val="autoZero"/>
        <c:crossBetween val="between"/>
        <c:majorUnit val="20"/>
        <c:minorUnit val="10"/>
      </c:valAx>
      <c:spPr>
        <a:noFill/>
        <a:ln w="2540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5B6770"/>
          </a:solidFill>
          <a:latin typeface="Helvetica Neue Light" charset="0"/>
          <a:ea typeface="Helvetica Neue Light" charset="0"/>
          <a:cs typeface="Helvetica Neue Light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7641102516662618"/>
          <c:y val="0.16171617161716512"/>
          <c:w val="0.685979748556653"/>
          <c:h val="0.67080418576641798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Высокая приверженность</c:v>
                </c:pt>
              </c:strCache>
            </c:strRef>
          </c:tx>
          <c:spPr>
            <a:gradFill>
              <a:gsLst>
                <a:gs pos="0">
                  <a:srgbClr val="69B3E7"/>
                </a:gs>
                <a:gs pos="100000">
                  <a:srgbClr val="0070C0"/>
                </a:gs>
              </a:gsLst>
              <a:lin ang="2700000" scaled="1"/>
            </a:gradFill>
            <a:ln w="25408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2000" b="1">
                    <a:solidFill>
                      <a:srgbClr val="69B3E7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"Весьма удовлетворены"
p&lt;0,0001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52.8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E7-406D-8452-1E2C40E3478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Низкая приверженность</c:v>
                </c:pt>
              </c:strCache>
            </c:strRef>
          </c:tx>
          <c:spPr>
            <a:gradFill>
              <a:gsLst>
                <a:gs pos="0">
                  <a:srgbClr val="6FA287"/>
                </a:gs>
                <a:gs pos="100000">
                  <a:schemeClr val="accent6">
                    <a:lumMod val="50000"/>
                  </a:schemeClr>
                </a:gs>
              </a:gsLst>
              <a:lin ang="2700000" scaled="1"/>
            </a:gradFill>
            <a:ln w="25324"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/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20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"Весьма удовлетворены"
p&lt;0,0001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38.800000000000004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E7-406D-8452-1E2C40E34783}"/>
            </c:ext>
          </c:extLst>
        </c:ser>
        <c:axId val="82746752"/>
        <c:axId val="82748544"/>
      </c:barChart>
      <c:catAx>
        <c:axId val="82746752"/>
        <c:scaling>
          <c:orientation val="minMax"/>
        </c:scaling>
        <c:axPos val="b"/>
        <c:numFmt formatCode="General" sourceLinked="1"/>
        <c:tickLblPos val="nextTo"/>
        <c:spPr>
          <a:ln w="9525">
            <a:solidFill>
              <a:srgbClr val="5B6770"/>
            </a:solidFill>
            <a:prstDash val="solid"/>
          </a:ln>
        </c:spPr>
        <c:txPr>
          <a:bodyPr rot="0" vert="horz"/>
          <a:lstStyle/>
          <a:p>
            <a:pPr>
              <a:defRPr lang="en-US" b="1"/>
            </a:pPr>
            <a:endParaRPr lang="ru-RU"/>
          </a:p>
        </c:txPr>
        <c:crossAx val="82748544"/>
        <c:crosses val="autoZero"/>
        <c:auto val="1"/>
        <c:lblAlgn val="ctr"/>
        <c:lblOffset val="100"/>
        <c:tickLblSkip val="1"/>
        <c:tickMarkSkip val="1"/>
      </c:catAx>
      <c:valAx>
        <c:axId val="82748544"/>
        <c:scaling>
          <c:orientation val="minMax"/>
          <c:max val="100"/>
        </c:scaling>
        <c:axPos val="l"/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ru-RU"/>
                  <a:t>Пациенты </a:t>
                </a:r>
                <a:r>
                  <a:rPr lang="en-GB"/>
                  <a:t> (%)</a:t>
                </a:r>
              </a:p>
            </c:rich>
          </c:tx>
        </c:title>
        <c:numFmt formatCode="0" sourceLinked="0"/>
        <c:tickLblPos val="nextTo"/>
        <c:spPr>
          <a:ln w="9525">
            <a:solidFill>
              <a:srgbClr val="5B6770"/>
            </a:solidFill>
            <a:prstDash val="solid"/>
          </a:ln>
        </c:spPr>
        <c:txPr>
          <a:bodyPr rot="0" vert="horz"/>
          <a:lstStyle/>
          <a:p>
            <a:pPr>
              <a:defRPr lang="en-US"/>
            </a:pPr>
            <a:endParaRPr lang="ru-RU"/>
          </a:p>
        </c:txPr>
        <c:crossAx val="82746752"/>
        <c:crosses val="autoZero"/>
        <c:crossBetween val="between"/>
        <c:majorUnit val="20"/>
        <c:minorUnit val="10"/>
      </c:valAx>
      <c:spPr>
        <a:noFill/>
        <a:ln w="25408">
          <a:noFill/>
        </a:ln>
      </c:spPr>
    </c:plotArea>
    <c:legend>
      <c:legendPos val="r"/>
      <c:layout>
        <c:manualLayout>
          <c:xMode val="edge"/>
          <c:yMode val="edge"/>
          <c:x val="0.64588385348986488"/>
          <c:y val="8.8685959362761566E-2"/>
          <c:w val="0.33996121352622621"/>
          <c:h val="0.37155099550151621"/>
        </c:manualLayout>
      </c:layout>
      <c:overlay val="1"/>
      <c:txPr>
        <a:bodyPr/>
        <a:lstStyle/>
        <a:p>
          <a:pPr>
            <a:defRPr lang="en-US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5B6770"/>
          </a:solidFill>
          <a:latin typeface="Helvetica Neue Light" charset="0"/>
          <a:ea typeface="Helvetica Neue Light" charset="0"/>
          <a:cs typeface="Helvetica Neue Light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4.7077664234401871E-2"/>
          <c:y val="3.8876732079079546E-2"/>
          <c:w val="0.83588477332482858"/>
          <c:h val="0.8303848821129306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GA</c:v>
                </c:pt>
              </c:strCache>
            </c:strRef>
          </c:tx>
          <c:spPr>
            <a:gradFill rotWithShape="1">
              <a:gsLst>
                <a:gs pos="0">
                  <a:srgbClr val="69B3E7"/>
                </a:gs>
                <a:gs pos="99000">
                  <a:schemeClr val="accent1">
                    <a:lumMod val="75000"/>
                  </a:schemeClr>
                </a:gs>
              </a:gsLst>
              <a:lin ang="27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cat>
            <c:strRef>
              <c:f>Sheet1!$A$2:$A$4</c:f>
              <c:strCache>
                <c:ptCount val="3"/>
                <c:pt idx="0">
                  <c:v>&lt;70%</c:v>
                </c:pt>
                <c:pt idx="1">
                  <c:v>70%–90%</c:v>
                </c:pt>
                <c:pt idx="2">
                  <c:v>&gt;90%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62</c:v>
                </c:pt>
                <c:pt idx="1">
                  <c:v>15</c:v>
                </c:pt>
                <c:pt idx="2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54-4E2E-B51F-584504B645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IFNβ-1b/SC IFNβ-1a</c:v>
                </c:pt>
              </c:strCache>
            </c:strRef>
          </c:tx>
          <c:spPr>
            <a:gradFill rotWithShape="1">
              <a:gsLst>
                <a:gs pos="0">
                  <a:srgbClr val="6FA287"/>
                </a:gs>
                <a:gs pos="100000">
                  <a:schemeClr val="accent6">
                    <a:lumMod val="50000"/>
                  </a:schemeClr>
                </a:gs>
              </a:gsLst>
              <a:lin ang="2700000" scaled="1"/>
            </a:gradFill>
            <a:ln w="9525" cap="flat" cmpd="sng" algn="ctr">
              <a:noFill/>
              <a:round/>
            </a:ln>
            <a:effectLst/>
          </c:spPr>
          <c:cat>
            <c:strRef>
              <c:f>Sheet1!$A$2:$A$4</c:f>
              <c:strCache>
                <c:ptCount val="3"/>
                <c:pt idx="0">
                  <c:v>&lt;70%</c:v>
                </c:pt>
                <c:pt idx="1">
                  <c:v>70%–90%</c:v>
                </c:pt>
                <c:pt idx="2">
                  <c:v>&gt;90%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26</c:v>
                </c:pt>
                <c:pt idx="1">
                  <c:v>16</c:v>
                </c:pt>
                <c:pt idx="2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54-4E2E-B51F-584504B645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IM IFNβ-1a</c:v>
                </c:pt>
              </c:strCache>
            </c:strRef>
          </c:tx>
          <c:spPr>
            <a:gradFill rotWithShape="1">
              <a:gsLst>
                <a:gs pos="0">
                  <a:schemeClr val="bg1">
                    <a:lumMod val="85000"/>
                  </a:schemeClr>
                </a:gs>
                <a:gs pos="99000">
                  <a:schemeClr val="bg1">
                    <a:lumMod val="65000"/>
                  </a:schemeClr>
                </a:gs>
              </a:gsLst>
              <a:lin ang="27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cat>
            <c:strRef>
              <c:f>Sheet1!$A$2:$A$4</c:f>
              <c:strCache>
                <c:ptCount val="3"/>
                <c:pt idx="0">
                  <c:v>&lt;70%</c:v>
                </c:pt>
                <c:pt idx="1">
                  <c:v>70%–90%</c:v>
                </c:pt>
                <c:pt idx="2">
                  <c:v>&gt;90%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</c:v>
                </c:pt>
                <c:pt idx="1">
                  <c:v>20</c:v>
                </c:pt>
                <c:pt idx="2">
                  <c:v>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F54-4E2E-B51F-584504B64541}"/>
            </c:ext>
          </c:extLst>
        </c:ser>
        <c:gapWidth val="100"/>
        <c:overlap val="-24"/>
        <c:axId val="68952064"/>
        <c:axId val="68953600"/>
      </c:barChart>
      <c:catAx>
        <c:axId val="68952064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pPr>
            <a:endParaRPr lang="ru-RU"/>
          </a:p>
        </c:txPr>
        <c:crossAx val="68953600"/>
        <c:crosses val="autoZero"/>
        <c:auto val="1"/>
        <c:lblAlgn val="ctr"/>
        <c:lblOffset val="100"/>
      </c:catAx>
      <c:valAx>
        <c:axId val="68953600"/>
        <c:scaling>
          <c:orientation val="minMax"/>
          <c:max val="80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pPr>
            <a:endParaRPr lang="ru-RU"/>
          </a:p>
        </c:txPr>
        <c:crossAx val="68952064"/>
        <c:crosses val="autoZero"/>
        <c:crossBetween val="between"/>
        <c:majorUnit val="40"/>
      </c:valAx>
      <c:spPr>
        <a:noFill/>
        <a:ln>
          <a:noFill/>
        </a:ln>
        <a:effectLst/>
      </c:spPr>
    </c:plotArea>
    <c:legend>
      <c:legendPos val="t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patients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45-4B07-8E16-D64DD8B3465C}"/>
              </c:ext>
            </c:extLst>
          </c:dPt>
          <c:dPt>
            <c:idx val="1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245-4B07-8E16-D64DD8B3465C}"/>
              </c:ext>
            </c:extLst>
          </c:dPt>
          <c:dPt>
            <c:idx val="2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36-4204-B198-E19993B1AF16}"/>
              </c:ext>
            </c:extLst>
          </c:dPt>
          <c:dPt>
            <c:idx val="3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245-4B07-8E16-D64DD8B3465C}"/>
              </c:ext>
            </c:extLst>
          </c:dPt>
          <c:dPt>
            <c:idx val="4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245-4B07-8E16-D64DD8B3465C}"/>
              </c:ext>
            </c:extLst>
          </c:dPt>
          <c:dPt>
            <c:idx val="5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245-4B07-8E16-D64DD8B3465C}"/>
              </c:ext>
            </c:extLst>
          </c:dPt>
          <c:dPt>
            <c:idx val="6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245-4B07-8E16-D64DD8B3465C}"/>
              </c:ext>
            </c:extLst>
          </c:dPt>
          <c:dPt>
            <c:idx val="7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245-4B07-8E16-D64DD8B3465C}"/>
              </c:ext>
            </c:extLst>
          </c:dPt>
          <c:dPt>
            <c:idx val="8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245-4B07-8E16-D64DD8B3465C}"/>
              </c:ext>
            </c:extLst>
          </c:dPt>
          <c:dPt>
            <c:idx val="9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245-4B07-8E16-D64DD8B3465C}"/>
              </c:ext>
            </c:extLst>
          </c:dPt>
          <c:dPt>
            <c:idx val="1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245-4B07-8E16-D64DD8B3465C}"/>
              </c:ext>
            </c:extLst>
          </c:dPt>
          <c:dPt>
            <c:idx val="11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8245-4B07-8E16-D64DD8B3465C}"/>
              </c:ext>
            </c:extLst>
          </c:dPt>
          <c:dPt>
            <c:idx val="12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8245-4B07-8E16-D64DD8B346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600" b="1" i="0" u="none" strike="noStrike" kern="1200" baseline="0">
                    <a:solidFill>
                      <a:schemeClr val="bg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pPr>
                <a:endParaRPr lang="ru-RU"/>
              </a:p>
            </c:txPr>
            <c:dLblPos val="inEnd"/>
            <c:showVal val="1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Sheet1!$A$2:$A$14</c:f>
              <c:strCache>
                <c:ptCount val="13"/>
                <c:pt idx="0">
                  <c:v>Польша</c:v>
                </c:pt>
                <c:pt idx="1">
                  <c:v>Украина</c:v>
                </c:pt>
                <c:pt idx="2">
                  <c:v>Россия</c:v>
                </c:pt>
                <c:pt idx="3">
                  <c:v>Сербия</c:v>
                </c:pt>
                <c:pt idx="4">
                  <c:v>Румыния</c:v>
                </c:pt>
                <c:pt idx="5">
                  <c:v>США</c:v>
                </c:pt>
                <c:pt idx="6">
                  <c:v>Новая Зеландия</c:v>
                </c:pt>
                <c:pt idx="7">
                  <c:v>Германия</c:v>
                </c:pt>
                <c:pt idx="8">
                  <c:v>Колумбия</c:v>
                </c:pt>
                <c:pt idx="9">
                  <c:v>Испания</c:v>
                </c:pt>
                <c:pt idx="10">
                  <c:v>Мексика</c:v>
                </c:pt>
                <c:pt idx="11">
                  <c:v>Франция</c:v>
                </c:pt>
                <c:pt idx="12">
                  <c:v>Великобритания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71</c:v>
                </c:pt>
                <c:pt idx="1">
                  <c:v>54</c:v>
                </c:pt>
                <c:pt idx="2">
                  <c:v>51</c:v>
                </c:pt>
                <c:pt idx="3">
                  <c:v>50</c:v>
                </c:pt>
                <c:pt idx="4">
                  <c:v>39</c:v>
                </c:pt>
                <c:pt idx="5">
                  <c:v>31</c:v>
                </c:pt>
                <c:pt idx="6">
                  <c:v>18</c:v>
                </c:pt>
                <c:pt idx="7">
                  <c:v>14</c:v>
                </c:pt>
                <c:pt idx="8">
                  <c:v>13</c:v>
                </c:pt>
                <c:pt idx="9">
                  <c:v>12</c:v>
                </c:pt>
                <c:pt idx="10">
                  <c:v>11</c:v>
                </c:pt>
                <c:pt idx="11">
                  <c:v>5</c:v>
                </c:pt>
                <c:pt idx="1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D36-4204-B198-E19993B1AF16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325856914084897"/>
          <c:y val="0.12593826737500599"/>
          <c:w val="0.26674143085915075"/>
          <c:h val="0.7923523613742052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50" b="0" i="0" u="none" strike="noStrike" kern="1200" baseline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defRPr>
          </a:pPr>
          <a:endParaRPr lang="ru-RU"/>
        </a:p>
      </c:txPr>
    </c:legend>
    <c:plotVisOnly val="1"/>
    <c:dispBlanksAs val="zero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b="0" i="0">
          <a:solidFill>
            <a:srgbClr val="5B6770"/>
          </a:solidFill>
          <a:latin typeface="Helvetica Neue Light" charset="0"/>
          <a:ea typeface="Helvetica Neue Light" charset="0"/>
          <a:cs typeface="Helvetica Neue Light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4229396325459299"/>
          <c:y val="0.17129629629629625"/>
          <c:w val="0.72715048118985104"/>
          <c:h val="0.71892716535433099"/>
        </c:manualLayout>
      </c:layout>
      <c:barChart>
        <c:barDir val="col"/>
        <c:grouping val="clustered"/>
        <c:ser>
          <c:idx val="0"/>
          <c:order val="0"/>
          <c:spPr>
            <a:gradFill>
              <a:gsLst>
                <a:gs pos="0">
                  <a:srgbClr val="5B9BD5"/>
                </a:gs>
                <a:gs pos="98000">
                  <a:srgbClr val="0070C0"/>
                </a:gs>
              </a:gsLst>
              <a:lin ang="5400000" scaled="1"/>
            </a:gradFill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800" b="1" i="0">
                    <a:solidFill>
                      <a:srgbClr val="69B3E7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Sheet1!$C$3:$C$6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27.6</c:v>
                </c:pt>
                <c:pt idx="3">
                  <c:v>72.400000000000006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19-4E9F-8907-36D6BFD2255C}"/>
            </c:ext>
          </c:extLst>
        </c:ser>
        <c:axId val="85537536"/>
        <c:axId val="85539072"/>
      </c:barChart>
      <c:catAx>
        <c:axId val="85537536"/>
        <c:scaling>
          <c:orientation val="minMax"/>
        </c:scaling>
        <c:axPos val="b"/>
        <c:tickLblPos val="none"/>
        <c:spPr>
          <a:ln w="9525">
            <a:solidFill>
              <a:srgbClr val="5B6770"/>
            </a:solidFill>
          </a:ln>
        </c:spPr>
        <c:txPr>
          <a:bodyPr/>
          <a:lstStyle/>
          <a:p>
            <a:pPr>
              <a:defRPr lang="en-US"/>
            </a:pPr>
            <a:endParaRPr lang="ru-RU"/>
          </a:p>
        </c:txPr>
        <c:crossAx val="85539072"/>
        <c:crosses val="autoZero"/>
        <c:auto val="1"/>
        <c:lblAlgn val="ctr"/>
        <c:lblOffset val="100"/>
      </c:catAx>
      <c:valAx>
        <c:axId val="85539072"/>
        <c:scaling>
          <c:orientation val="minMax"/>
        </c:scaling>
        <c:axPos val="l"/>
        <c:numFmt formatCode="#,##0.0" sourceLinked="0"/>
        <c:tickLblPos val="nextTo"/>
        <c:spPr>
          <a:ln w="9525">
            <a:solidFill>
              <a:srgbClr val="5B6770"/>
            </a:solidFill>
          </a:ln>
        </c:spPr>
        <c:txPr>
          <a:bodyPr/>
          <a:lstStyle/>
          <a:p>
            <a:pPr>
              <a:defRPr lang="en-US" sz="1000" b="0" i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pPr>
            <a:endParaRPr lang="ru-RU"/>
          </a:p>
        </c:txPr>
        <c:crossAx val="85537536"/>
        <c:crosses val="autoZero"/>
        <c:crossBetween val="between"/>
      </c:valAx>
      <c:spPr>
        <a:ln w="28575"/>
      </c:spPr>
    </c:plotArea>
    <c:plotVisOnly val="1"/>
    <c:dispBlanksAs val="gap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4229396325459299"/>
          <c:y val="0.17129629629629625"/>
          <c:w val="0.72715048118985104"/>
          <c:h val="0.71892716535433099"/>
        </c:manualLayout>
      </c:layout>
      <c:barChart>
        <c:barDir val="col"/>
        <c:grouping val="clustered"/>
        <c:ser>
          <c:idx val="0"/>
          <c:order val="0"/>
          <c:spPr>
            <a:gradFill>
              <a:gsLst>
                <a:gs pos="0">
                  <a:srgbClr val="5B9BD5"/>
                </a:gs>
                <a:gs pos="98000">
                  <a:srgbClr val="0070C0"/>
                </a:gs>
              </a:gsLst>
              <a:lin ang="5400000" scaled="1"/>
            </a:gradFill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800" b="1" i="0">
                    <a:solidFill>
                      <a:srgbClr val="69B3E7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Sheet1!$C$3:$C$6</c:f>
              <c:numCache>
                <c:formatCode>General</c:formatCode>
                <c:ptCount val="4"/>
                <c:pt idx="0">
                  <c:v>0</c:v>
                </c:pt>
                <c:pt idx="1">
                  <c:v>10.3</c:v>
                </c:pt>
                <c:pt idx="2">
                  <c:v>62.1</c:v>
                </c:pt>
                <c:pt idx="3">
                  <c:v>27.6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47-4F17-99ED-353F5158FFD6}"/>
            </c:ext>
          </c:extLst>
        </c:ser>
        <c:axId val="85577728"/>
        <c:axId val="85579264"/>
      </c:barChart>
      <c:catAx>
        <c:axId val="85577728"/>
        <c:scaling>
          <c:orientation val="minMax"/>
        </c:scaling>
        <c:axPos val="b"/>
        <c:tickLblPos val="none"/>
        <c:spPr>
          <a:ln w="9525">
            <a:solidFill>
              <a:srgbClr val="5B6770"/>
            </a:solidFill>
          </a:ln>
        </c:spPr>
        <c:txPr>
          <a:bodyPr/>
          <a:lstStyle/>
          <a:p>
            <a:pPr>
              <a:defRPr lang="en-US"/>
            </a:pPr>
            <a:endParaRPr lang="ru-RU"/>
          </a:p>
        </c:txPr>
        <c:crossAx val="85579264"/>
        <c:crosses val="autoZero"/>
        <c:auto val="1"/>
        <c:lblAlgn val="ctr"/>
        <c:lblOffset val="100"/>
      </c:catAx>
      <c:valAx>
        <c:axId val="85579264"/>
        <c:scaling>
          <c:orientation val="minMax"/>
          <c:max val="80"/>
        </c:scaling>
        <c:delete val="1"/>
        <c:axPos val="l"/>
        <c:numFmt formatCode="#,##0.0" sourceLinked="0"/>
        <c:tickLblPos val="nextTo"/>
        <c:crossAx val="85577728"/>
        <c:crosses val="autoZero"/>
        <c:crossBetween val="between"/>
      </c:valAx>
      <c:spPr>
        <a:ln w="28575"/>
      </c:spPr>
    </c:plotArea>
    <c:plotVisOnly val="1"/>
    <c:dispBlanksAs val="gap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4229396325459299"/>
          <c:y val="0.17129629629629625"/>
          <c:w val="0.72715048118985104"/>
          <c:h val="0.71892716535433099"/>
        </c:manualLayout>
      </c:layout>
      <c:barChart>
        <c:barDir val="col"/>
        <c:grouping val="clustered"/>
        <c:ser>
          <c:idx val="0"/>
          <c:order val="0"/>
          <c:spPr>
            <a:gradFill>
              <a:gsLst>
                <a:gs pos="0">
                  <a:srgbClr val="5B9BD5"/>
                </a:gs>
                <a:gs pos="98000">
                  <a:srgbClr val="0070C0"/>
                </a:gs>
              </a:gsLst>
              <a:lin ang="5400000" scaled="1"/>
            </a:gradFill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800" b="1">
                    <a:solidFill>
                      <a:srgbClr val="69B3E7"/>
                    </a:solidFill>
                    <a:latin typeface="+mj-lt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Sheet1!$C$3:$C$6</c:f>
              <c:numCache>
                <c:formatCode>General</c:formatCode>
                <c:ptCount val="4"/>
                <c:pt idx="0">
                  <c:v>0</c:v>
                </c:pt>
                <c:pt idx="1">
                  <c:v>31</c:v>
                </c:pt>
                <c:pt idx="2">
                  <c:v>37.9</c:v>
                </c:pt>
                <c:pt idx="3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D1-43C9-AC91-80422E293B0F}"/>
            </c:ext>
          </c:extLst>
        </c:ser>
        <c:axId val="85709952"/>
        <c:axId val="85711488"/>
      </c:barChart>
      <c:catAx>
        <c:axId val="85709952"/>
        <c:scaling>
          <c:orientation val="minMax"/>
        </c:scaling>
        <c:axPos val="b"/>
        <c:tickLblPos val="none"/>
        <c:spPr>
          <a:ln w="9525">
            <a:solidFill>
              <a:srgbClr val="5B6770"/>
            </a:solidFill>
          </a:ln>
        </c:spPr>
        <c:txPr>
          <a:bodyPr/>
          <a:lstStyle/>
          <a:p>
            <a:pPr>
              <a:defRPr lang="en-US"/>
            </a:pPr>
            <a:endParaRPr lang="ru-RU"/>
          </a:p>
        </c:txPr>
        <c:crossAx val="85711488"/>
        <c:crosses val="autoZero"/>
        <c:auto val="1"/>
        <c:lblAlgn val="ctr"/>
        <c:lblOffset val="100"/>
      </c:catAx>
      <c:valAx>
        <c:axId val="85711488"/>
        <c:scaling>
          <c:orientation val="minMax"/>
          <c:max val="70"/>
        </c:scaling>
        <c:delete val="1"/>
        <c:axPos val="l"/>
        <c:numFmt formatCode="#,##0.0" sourceLinked="0"/>
        <c:tickLblPos val="nextTo"/>
        <c:crossAx val="85709952"/>
        <c:crosses val="autoZero"/>
        <c:crossBetween val="between"/>
      </c:valAx>
      <c:spPr>
        <a:ln w="28575"/>
      </c:spPr>
    </c:plotArea>
    <c:plotVisOnly val="1"/>
    <c:dispBlanksAs val="gap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4229396325459299"/>
          <c:y val="0.17129629629629625"/>
          <c:w val="0.72715048118985104"/>
          <c:h val="0.71892716535433099"/>
        </c:manualLayout>
      </c:layout>
      <c:barChart>
        <c:barDir val="col"/>
        <c:grouping val="clustered"/>
        <c:ser>
          <c:idx val="0"/>
          <c:order val="0"/>
          <c:spPr>
            <a:gradFill>
              <a:gsLst>
                <a:gs pos="0">
                  <a:srgbClr val="5B9BD5"/>
                </a:gs>
                <a:gs pos="98000">
                  <a:srgbClr val="0070C0"/>
                </a:gs>
              </a:gsLst>
              <a:lin ang="5400000" scaled="1"/>
            </a:gradFill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800" b="1">
                    <a:solidFill>
                      <a:srgbClr val="69B3E7"/>
                    </a:solidFill>
                    <a:latin typeface="+mj-lt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Sheet1!$C$3:$C$6</c:f>
              <c:numCache>
                <c:formatCode>General</c:formatCode>
                <c:ptCount val="4"/>
                <c:pt idx="0">
                  <c:v>0</c:v>
                </c:pt>
                <c:pt idx="1">
                  <c:v>3.4</c:v>
                </c:pt>
                <c:pt idx="2">
                  <c:v>58.6</c:v>
                </c:pt>
                <c:pt idx="3">
                  <c:v>37.9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0A-41F9-A75B-488DBDB2E32A}"/>
            </c:ext>
          </c:extLst>
        </c:ser>
        <c:axId val="85993728"/>
        <c:axId val="86228992"/>
      </c:barChart>
      <c:catAx>
        <c:axId val="85993728"/>
        <c:scaling>
          <c:orientation val="minMax"/>
        </c:scaling>
        <c:axPos val="b"/>
        <c:tickLblPos val="none"/>
        <c:spPr>
          <a:ln w="9525">
            <a:solidFill>
              <a:srgbClr val="5B6770"/>
            </a:solidFill>
          </a:ln>
        </c:spPr>
        <c:txPr>
          <a:bodyPr/>
          <a:lstStyle/>
          <a:p>
            <a:pPr>
              <a:defRPr lang="en-US"/>
            </a:pPr>
            <a:endParaRPr lang="ru-RU"/>
          </a:p>
        </c:txPr>
        <c:crossAx val="86228992"/>
        <c:crosses val="autoZero"/>
        <c:auto val="1"/>
        <c:lblAlgn val="ctr"/>
        <c:lblOffset val="100"/>
      </c:catAx>
      <c:valAx>
        <c:axId val="86228992"/>
        <c:scaling>
          <c:orientation val="minMax"/>
        </c:scaling>
        <c:axPos val="l"/>
        <c:numFmt formatCode="#,##0.0" sourceLinked="0"/>
        <c:tickLblPos val="nextTo"/>
        <c:spPr>
          <a:ln w="9525">
            <a:solidFill>
              <a:srgbClr val="5B6770"/>
            </a:solidFill>
          </a:ln>
        </c:spPr>
        <c:txPr>
          <a:bodyPr/>
          <a:lstStyle/>
          <a:p>
            <a:pPr>
              <a:defRPr lang="en-US" sz="1000" b="0" i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pPr>
            <a:endParaRPr lang="ru-RU"/>
          </a:p>
        </c:txPr>
        <c:crossAx val="85993728"/>
        <c:crosses val="autoZero"/>
        <c:crossBetween val="between"/>
      </c:valAx>
      <c:spPr>
        <a:ln w="28575"/>
      </c:spPr>
    </c:plotArea>
    <c:plotVisOnly val="1"/>
    <c:dispBlanksAs val="gap"/>
  </c:chart>
  <c:externalData r:id="rId2"/>
</c:chartSpac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5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3BB8A0-4994-4021-A153-84B540FBFDC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18E8697-6AD3-4F4F-ACED-D87B2E47AC26}">
      <dgm:prSet phldrT="[Text]"/>
      <dgm:spPr>
        <a:xfrm>
          <a:off x="509717" y="338558"/>
          <a:ext cx="7541700" cy="677550"/>
        </a:xfrm>
        <a:solidFill>
          <a:srgbClr val="4472C4">
            <a:shade val="8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Митоксантрон</a:t>
          </a:r>
          <a:r>
            <a:rPr lang="ru-R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*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CFAA89A-0687-4F47-81E5-F203F0B81CAD}" type="parTrans" cxnId="{0DCD4F93-F2CD-4948-A90D-1FF85CE22F1E}">
      <dgm:prSet/>
      <dgm:spPr/>
      <dgm:t>
        <a:bodyPr/>
        <a:lstStyle/>
        <a:p>
          <a:endParaRPr lang="en-US"/>
        </a:p>
      </dgm:t>
    </dgm:pt>
    <dgm:pt modelId="{A993DE6C-3186-471A-B361-5A82335CDC13}" type="sibTrans" cxnId="{0DCD4F93-F2CD-4948-A90D-1FF85CE22F1E}">
      <dgm:prSet/>
      <dgm:spPr>
        <a:xfrm>
          <a:off x="-6126981" y="-937410"/>
          <a:ext cx="7293488" cy="7293488"/>
        </a:xfrm>
        <a:noFill/>
        <a:ln w="12700" cap="flat" cmpd="sng" algn="ctr">
          <a:solidFill>
            <a:srgbClr val="4472C4">
              <a:tint val="99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1ADE4097-9559-48C7-A3C1-3F93DA82A874}">
      <dgm:prSet phldrT="[Text]"/>
      <dgm:spPr>
        <a:xfrm>
          <a:off x="995230" y="1354558"/>
          <a:ext cx="7056187" cy="677550"/>
        </a:xfrm>
        <a:solidFill>
          <a:srgbClr val="4472C4">
            <a:shade val="80000"/>
            <a:hueOff val="87321"/>
            <a:satOff val="-1564"/>
            <a:lumOff val="664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Натализумаб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9BAA252-0782-4ACB-AEE8-11B135173E9D}" type="parTrans" cxnId="{F7B0561C-6FED-46B8-9682-BA045629CD75}">
      <dgm:prSet/>
      <dgm:spPr/>
      <dgm:t>
        <a:bodyPr/>
        <a:lstStyle/>
        <a:p>
          <a:endParaRPr lang="en-US"/>
        </a:p>
      </dgm:t>
    </dgm:pt>
    <dgm:pt modelId="{77E2933B-633D-4372-B377-C88625FE2B65}" type="sibTrans" cxnId="{F7B0561C-6FED-46B8-9682-BA045629CD75}">
      <dgm:prSet/>
      <dgm:spPr/>
      <dgm:t>
        <a:bodyPr/>
        <a:lstStyle/>
        <a:p>
          <a:endParaRPr lang="en-US"/>
        </a:p>
      </dgm:t>
    </dgm:pt>
    <dgm:pt modelId="{CE6B2240-4A54-4148-8B22-9BF81AB51C32}">
      <dgm:prSet phldrT="[Text]"/>
      <dgm:spPr>
        <a:xfrm>
          <a:off x="1144243" y="2370558"/>
          <a:ext cx="6907174" cy="677550"/>
        </a:xfrm>
        <a:solidFill>
          <a:srgbClr val="4472C4">
            <a:shade val="80000"/>
            <a:hueOff val="174641"/>
            <a:satOff val="-3128"/>
            <a:lumOff val="1329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Финголимод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EC2C423-B83E-4A70-AFE2-E4141CDF3568}" type="parTrans" cxnId="{E5460C04-654B-42E8-8AE2-79C2FE368150}">
      <dgm:prSet/>
      <dgm:spPr/>
      <dgm:t>
        <a:bodyPr/>
        <a:lstStyle/>
        <a:p>
          <a:endParaRPr lang="en-US"/>
        </a:p>
      </dgm:t>
    </dgm:pt>
    <dgm:pt modelId="{C7E902B4-D788-4EE4-A682-C6077FC83142}" type="sibTrans" cxnId="{E5460C04-654B-42E8-8AE2-79C2FE368150}">
      <dgm:prSet/>
      <dgm:spPr/>
      <dgm:t>
        <a:bodyPr/>
        <a:lstStyle/>
        <a:p>
          <a:endParaRPr lang="en-US"/>
        </a:p>
      </dgm:t>
    </dgm:pt>
    <dgm:pt modelId="{E14D4FA3-6586-4181-9836-EC686AF1D97A}">
      <dgm:prSet phldrT="[Text]"/>
      <dgm:spPr>
        <a:xfrm>
          <a:off x="995230" y="3386558"/>
          <a:ext cx="7056187" cy="677550"/>
        </a:xfrm>
        <a:solidFill>
          <a:srgbClr val="4472C4">
            <a:shade val="80000"/>
            <a:hueOff val="261962"/>
            <a:satOff val="-4692"/>
            <a:lumOff val="19939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Алемтузумаб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2066AED-A555-4A76-A5C3-FA3DF2BD363E}" type="parTrans" cxnId="{4D971B73-4D06-403F-A77B-115219094EC5}">
      <dgm:prSet/>
      <dgm:spPr/>
      <dgm:t>
        <a:bodyPr/>
        <a:lstStyle/>
        <a:p>
          <a:endParaRPr lang="en-US"/>
        </a:p>
      </dgm:t>
    </dgm:pt>
    <dgm:pt modelId="{FEEA8EF2-3F52-4348-B15E-9E3143D0275D}" type="sibTrans" cxnId="{4D971B73-4D06-403F-A77B-115219094EC5}">
      <dgm:prSet/>
      <dgm:spPr/>
      <dgm:t>
        <a:bodyPr/>
        <a:lstStyle/>
        <a:p>
          <a:endParaRPr lang="en-US"/>
        </a:p>
      </dgm:t>
    </dgm:pt>
    <dgm:pt modelId="{B3363017-B27E-4264-80FD-BE55DB2116AE}">
      <dgm:prSet phldrT="[Text]"/>
      <dgm:spPr>
        <a:xfrm>
          <a:off x="509717" y="4402558"/>
          <a:ext cx="7541700" cy="677550"/>
        </a:xfrm>
        <a:solidFill>
          <a:srgbClr val="4472C4">
            <a:shade val="80000"/>
            <a:hueOff val="349283"/>
            <a:satOff val="-6256"/>
            <a:lumOff val="2658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Окрелизумаб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C73D740-0C32-4A0B-9E10-7C68E5121EA6}" type="parTrans" cxnId="{DEBCEB33-5810-4011-BA86-EA7FF4477636}">
      <dgm:prSet/>
      <dgm:spPr/>
      <dgm:t>
        <a:bodyPr/>
        <a:lstStyle/>
        <a:p>
          <a:endParaRPr lang="en-US"/>
        </a:p>
      </dgm:t>
    </dgm:pt>
    <dgm:pt modelId="{6A9C3E1B-2012-4C5A-B0A0-1E1FE152713B}" type="sibTrans" cxnId="{DEBCEB33-5810-4011-BA86-EA7FF4477636}">
      <dgm:prSet/>
      <dgm:spPr/>
      <dgm:t>
        <a:bodyPr/>
        <a:lstStyle/>
        <a:p>
          <a:endParaRPr lang="en-US"/>
        </a:p>
      </dgm:t>
    </dgm:pt>
    <dgm:pt modelId="{DD0B0E9D-54DA-463A-B7DB-F0DD150B71A5}" type="pres">
      <dgm:prSet presAssocID="{4E3BB8A0-4994-4021-A153-84B540FBFDC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C4CEE88-7137-4088-99EB-31D4A7248876}" type="pres">
      <dgm:prSet presAssocID="{4E3BB8A0-4994-4021-A153-84B540FBFDCD}" presName="Name1" presStyleCnt="0"/>
      <dgm:spPr/>
    </dgm:pt>
    <dgm:pt modelId="{2DCE8B07-2D21-4B92-BF94-18D6694EA493}" type="pres">
      <dgm:prSet presAssocID="{4E3BB8A0-4994-4021-A153-84B540FBFDCD}" presName="cycle" presStyleCnt="0"/>
      <dgm:spPr/>
    </dgm:pt>
    <dgm:pt modelId="{F13DA2EE-14FA-4840-B2A4-A5C462BA19B8}" type="pres">
      <dgm:prSet presAssocID="{4E3BB8A0-4994-4021-A153-84B540FBFDCD}" presName="srcNode" presStyleLbl="node1" presStyleIdx="0" presStyleCnt="5"/>
      <dgm:spPr/>
    </dgm:pt>
    <dgm:pt modelId="{DCBFC99F-F8D0-4F13-A87F-2700C9797065}" type="pres">
      <dgm:prSet presAssocID="{4E3BB8A0-4994-4021-A153-84B540FBFDCD}" presName="conn" presStyleLbl="parChTrans1D2" presStyleIdx="0" presStyleCnt="1"/>
      <dgm:spPr>
        <a:prstGeom prst="blockArc">
          <a:avLst>
            <a:gd name="adj1" fmla="val 18900000"/>
            <a:gd name="adj2" fmla="val 2700000"/>
            <a:gd name="adj3" fmla="val 296"/>
          </a:avLst>
        </a:prstGeom>
      </dgm:spPr>
      <dgm:t>
        <a:bodyPr/>
        <a:lstStyle/>
        <a:p>
          <a:endParaRPr lang="ru-RU"/>
        </a:p>
      </dgm:t>
    </dgm:pt>
    <dgm:pt modelId="{95CA789B-76A5-4BC9-8197-B4D134933A90}" type="pres">
      <dgm:prSet presAssocID="{4E3BB8A0-4994-4021-A153-84B540FBFDCD}" presName="extraNode" presStyleLbl="node1" presStyleIdx="0" presStyleCnt="5"/>
      <dgm:spPr/>
    </dgm:pt>
    <dgm:pt modelId="{734DEF08-597C-4386-AD4B-C9EEDF0F137F}" type="pres">
      <dgm:prSet presAssocID="{4E3BB8A0-4994-4021-A153-84B540FBFDCD}" presName="dstNode" presStyleLbl="node1" presStyleIdx="0" presStyleCnt="5"/>
      <dgm:spPr/>
    </dgm:pt>
    <dgm:pt modelId="{05518F13-AB66-4953-8AD2-C3C1C4FC83AB}" type="pres">
      <dgm:prSet presAssocID="{218E8697-6AD3-4F4F-ACED-D87B2E47AC26}" presName="text_1" presStyleLbl="node1" presStyleIdx="0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CD0D62C-D5E6-4F14-9F5E-632DEEB65F83}" type="pres">
      <dgm:prSet presAssocID="{218E8697-6AD3-4F4F-ACED-D87B2E47AC26}" presName="accent_1" presStyleCnt="0"/>
      <dgm:spPr/>
    </dgm:pt>
    <dgm:pt modelId="{21CB2DD4-A4F5-405F-AAE0-8B995BB8D781}" type="pres">
      <dgm:prSet presAssocID="{218E8697-6AD3-4F4F-ACED-D87B2E47AC26}" presName="accentRepeatNode" presStyleLbl="solidFgAcc1" presStyleIdx="0" presStyleCnt="5"/>
      <dgm:spPr>
        <a:xfrm>
          <a:off x="86248" y="253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40000" r="-40000"/>
          </a:stretch>
        </a:blip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AE83DF06-A518-44B5-AF29-5D680D0EBB8D}" type="pres">
      <dgm:prSet presAssocID="{1ADE4097-9559-48C7-A3C1-3F93DA82A874}" presName="text_2" presStyleLbl="node1" presStyleIdx="1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AA9A1D9-B591-4DD6-BADE-A5221A121CEC}" type="pres">
      <dgm:prSet presAssocID="{1ADE4097-9559-48C7-A3C1-3F93DA82A874}" presName="accent_2" presStyleCnt="0"/>
      <dgm:spPr/>
    </dgm:pt>
    <dgm:pt modelId="{0B9C0580-310F-4DDB-AD7A-FA6F9ECA497B}" type="pres">
      <dgm:prSet presAssocID="{1ADE4097-9559-48C7-A3C1-3F93DA82A874}" presName="accentRepeatNode" presStyleLbl="solidFgAcc1" presStyleIdx="1" presStyleCnt="5"/>
      <dgm:spPr>
        <a:xfrm>
          <a:off x="571761" y="1269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3000" r="-3000"/>
          </a:stretch>
        </a:blipFill>
        <a:ln w="12700" cap="flat" cmpd="sng" algn="ctr">
          <a:solidFill>
            <a:srgbClr val="4472C4">
              <a:shade val="80000"/>
              <a:hueOff val="87321"/>
              <a:satOff val="-1564"/>
              <a:lumOff val="6646"/>
              <a:alphaOff val="0"/>
            </a:srgbClr>
          </a:solidFill>
          <a:prstDash val="solid"/>
          <a:miter lim="800000"/>
        </a:ln>
        <a:effectLst/>
      </dgm:spPr>
    </dgm:pt>
    <dgm:pt modelId="{397239E3-8F67-4FE3-A2E5-44B68EF937EF}" type="pres">
      <dgm:prSet presAssocID="{CE6B2240-4A54-4148-8B22-9BF81AB51C32}" presName="text_3" presStyleLbl="node1" presStyleIdx="2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76118EB-EEE5-43F8-B2AD-AFDA0DE169B3}" type="pres">
      <dgm:prSet presAssocID="{CE6B2240-4A54-4148-8B22-9BF81AB51C32}" presName="accent_3" presStyleCnt="0"/>
      <dgm:spPr/>
    </dgm:pt>
    <dgm:pt modelId="{62FF3F04-664C-484A-A984-4196D4274172}" type="pres">
      <dgm:prSet presAssocID="{CE6B2240-4A54-4148-8B22-9BF81AB51C32}" presName="accentRepeatNode" presStyleLbl="solidFgAcc1" presStyleIdx="2" presStyleCnt="5"/>
      <dgm:spPr>
        <a:xfrm>
          <a:off x="720774" y="2285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32000" r="-32000"/>
          </a:stretch>
        </a:blipFill>
        <a:ln w="12700" cap="flat" cmpd="sng" algn="ctr">
          <a:solidFill>
            <a:srgbClr val="4472C4">
              <a:shade val="80000"/>
              <a:hueOff val="174641"/>
              <a:satOff val="-3128"/>
              <a:lumOff val="13293"/>
              <a:alphaOff val="0"/>
            </a:srgbClr>
          </a:solidFill>
          <a:prstDash val="solid"/>
          <a:miter lim="800000"/>
        </a:ln>
        <a:effectLst/>
      </dgm:spPr>
    </dgm:pt>
    <dgm:pt modelId="{CC4ED882-BC23-44D2-9BFE-F8666ACCA993}" type="pres">
      <dgm:prSet presAssocID="{E14D4FA3-6586-4181-9836-EC686AF1D97A}" presName="text_4" presStyleLbl="node1" presStyleIdx="3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5E0E3F7-877E-40B6-A99A-3A3558C26957}" type="pres">
      <dgm:prSet presAssocID="{E14D4FA3-6586-4181-9836-EC686AF1D97A}" presName="accent_4" presStyleCnt="0"/>
      <dgm:spPr/>
    </dgm:pt>
    <dgm:pt modelId="{55F3D34D-0AC0-4D29-B2F2-64FD745F0669}" type="pres">
      <dgm:prSet presAssocID="{E14D4FA3-6586-4181-9836-EC686AF1D97A}" presName="accentRepeatNode" presStyleLbl="solidFgAcc1" presStyleIdx="3" presStyleCnt="5"/>
      <dgm:spPr>
        <a:xfrm>
          <a:off x="571761" y="3301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l="-3000" r="-3000"/>
          </a:stretch>
        </a:blipFill>
        <a:ln w="12700" cap="flat" cmpd="sng" algn="ctr">
          <a:solidFill>
            <a:srgbClr val="4472C4">
              <a:shade val="80000"/>
              <a:hueOff val="261962"/>
              <a:satOff val="-4692"/>
              <a:lumOff val="19939"/>
              <a:alphaOff val="0"/>
            </a:srgbClr>
          </a:solidFill>
          <a:prstDash val="solid"/>
          <a:miter lim="800000"/>
        </a:ln>
        <a:effectLst/>
      </dgm:spPr>
    </dgm:pt>
    <dgm:pt modelId="{65869BB0-E5E6-45E5-B842-9A2AF254050B}" type="pres">
      <dgm:prSet presAssocID="{B3363017-B27E-4264-80FD-BE55DB2116AE}" presName="text_5" presStyleLbl="node1" presStyleIdx="4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5BC5014-3D80-4041-B755-A032F1FE66CF}" type="pres">
      <dgm:prSet presAssocID="{B3363017-B27E-4264-80FD-BE55DB2116AE}" presName="accent_5" presStyleCnt="0"/>
      <dgm:spPr/>
    </dgm:pt>
    <dgm:pt modelId="{CA910545-8D7B-408E-ABB3-AB559D9D1204}" type="pres">
      <dgm:prSet presAssocID="{B3363017-B27E-4264-80FD-BE55DB2116AE}" presName="accentRepeatNode" presStyleLbl="solidFgAcc1" presStyleIdx="4" presStyleCnt="5"/>
      <dgm:spPr>
        <a:xfrm>
          <a:off x="86248" y="4317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l="-3000" r="-3000"/>
          </a:stretch>
        </a:blipFill>
        <a:ln w="12700" cap="flat" cmpd="sng" algn="ctr">
          <a:solidFill>
            <a:srgbClr val="4472C4">
              <a:shade val="80000"/>
              <a:hueOff val="349283"/>
              <a:satOff val="-6256"/>
              <a:lumOff val="26585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403D63D5-3366-4ADE-B19B-90F71CA67746}" type="presOf" srcId="{4E3BB8A0-4994-4021-A153-84B540FBFDCD}" destId="{DD0B0E9D-54DA-463A-B7DB-F0DD150B71A5}" srcOrd="0" destOrd="0" presId="urn:microsoft.com/office/officeart/2008/layout/VerticalCurvedList"/>
    <dgm:cxn modelId="{E5460C04-654B-42E8-8AE2-79C2FE368150}" srcId="{4E3BB8A0-4994-4021-A153-84B540FBFDCD}" destId="{CE6B2240-4A54-4148-8B22-9BF81AB51C32}" srcOrd="2" destOrd="0" parTransId="{EEC2C423-B83E-4A70-AFE2-E4141CDF3568}" sibTransId="{C7E902B4-D788-4EE4-A682-C6077FC83142}"/>
    <dgm:cxn modelId="{24A751A7-0A80-4B17-B89D-C9FBE1942CC3}" type="presOf" srcId="{1ADE4097-9559-48C7-A3C1-3F93DA82A874}" destId="{AE83DF06-A518-44B5-AF29-5D680D0EBB8D}" srcOrd="0" destOrd="0" presId="urn:microsoft.com/office/officeart/2008/layout/VerticalCurvedList"/>
    <dgm:cxn modelId="{F7B0561C-6FED-46B8-9682-BA045629CD75}" srcId="{4E3BB8A0-4994-4021-A153-84B540FBFDCD}" destId="{1ADE4097-9559-48C7-A3C1-3F93DA82A874}" srcOrd="1" destOrd="0" parTransId="{29BAA252-0782-4ACB-AEE8-11B135173E9D}" sibTransId="{77E2933B-633D-4372-B377-C88625FE2B65}"/>
    <dgm:cxn modelId="{E1A39EE2-59E4-4993-A9EA-73D7F1F69EA8}" type="presOf" srcId="{CE6B2240-4A54-4148-8B22-9BF81AB51C32}" destId="{397239E3-8F67-4FE3-A2E5-44B68EF937EF}" srcOrd="0" destOrd="0" presId="urn:microsoft.com/office/officeart/2008/layout/VerticalCurvedList"/>
    <dgm:cxn modelId="{7A915192-E6BF-4D3B-A014-855854706C0C}" type="presOf" srcId="{A993DE6C-3186-471A-B361-5A82335CDC13}" destId="{DCBFC99F-F8D0-4F13-A87F-2700C9797065}" srcOrd="0" destOrd="0" presId="urn:microsoft.com/office/officeart/2008/layout/VerticalCurvedList"/>
    <dgm:cxn modelId="{D55A16C0-68DF-460B-8D7C-F54C94C3D569}" type="presOf" srcId="{E14D4FA3-6586-4181-9836-EC686AF1D97A}" destId="{CC4ED882-BC23-44D2-9BFE-F8666ACCA993}" srcOrd="0" destOrd="0" presId="urn:microsoft.com/office/officeart/2008/layout/VerticalCurvedList"/>
    <dgm:cxn modelId="{4D971B73-4D06-403F-A77B-115219094EC5}" srcId="{4E3BB8A0-4994-4021-A153-84B540FBFDCD}" destId="{E14D4FA3-6586-4181-9836-EC686AF1D97A}" srcOrd="3" destOrd="0" parTransId="{F2066AED-A555-4A76-A5C3-FA3DF2BD363E}" sibTransId="{FEEA8EF2-3F52-4348-B15E-9E3143D0275D}"/>
    <dgm:cxn modelId="{DEBCEB33-5810-4011-BA86-EA7FF4477636}" srcId="{4E3BB8A0-4994-4021-A153-84B540FBFDCD}" destId="{B3363017-B27E-4264-80FD-BE55DB2116AE}" srcOrd="4" destOrd="0" parTransId="{CC73D740-0C32-4A0B-9E10-7C68E5121EA6}" sibTransId="{6A9C3E1B-2012-4C5A-B0A0-1E1FE152713B}"/>
    <dgm:cxn modelId="{4AA48EB1-DC6F-4211-A917-0C1AA1D05ED4}" type="presOf" srcId="{218E8697-6AD3-4F4F-ACED-D87B2E47AC26}" destId="{05518F13-AB66-4953-8AD2-C3C1C4FC83AB}" srcOrd="0" destOrd="0" presId="urn:microsoft.com/office/officeart/2008/layout/VerticalCurvedList"/>
    <dgm:cxn modelId="{5F9AF7A0-2057-4390-ABF2-527207D17CD5}" type="presOf" srcId="{B3363017-B27E-4264-80FD-BE55DB2116AE}" destId="{65869BB0-E5E6-45E5-B842-9A2AF254050B}" srcOrd="0" destOrd="0" presId="urn:microsoft.com/office/officeart/2008/layout/VerticalCurvedList"/>
    <dgm:cxn modelId="{0DCD4F93-F2CD-4948-A90D-1FF85CE22F1E}" srcId="{4E3BB8A0-4994-4021-A153-84B540FBFDCD}" destId="{218E8697-6AD3-4F4F-ACED-D87B2E47AC26}" srcOrd="0" destOrd="0" parTransId="{7CFAA89A-0687-4F47-81E5-F203F0B81CAD}" sibTransId="{A993DE6C-3186-471A-B361-5A82335CDC13}"/>
    <dgm:cxn modelId="{32E325E2-1D29-42C5-975A-A1CAAA15B518}" type="presParOf" srcId="{DD0B0E9D-54DA-463A-B7DB-F0DD150B71A5}" destId="{EC4CEE88-7137-4088-99EB-31D4A7248876}" srcOrd="0" destOrd="0" presId="urn:microsoft.com/office/officeart/2008/layout/VerticalCurvedList"/>
    <dgm:cxn modelId="{2172E133-4B69-44DB-BED2-353CFA094872}" type="presParOf" srcId="{EC4CEE88-7137-4088-99EB-31D4A7248876}" destId="{2DCE8B07-2D21-4B92-BF94-18D6694EA493}" srcOrd="0" destOrd="0" presId="urn:microsoft.com/office/officeart/2008/layout/VerticalCurvedList"/>
    <dgm:cxn modelId="{622DBDA4-1800-4D8E-9F51-576D00F69114}" type="presParOf" srcId="{2DCE8B07-2D21-4B92-BF94-18D6694EA493}" destId="{F13DA2EE-14FA-4840-B2A4-A5C462BA19B8}" srcOrd="0" destOrd="0" presId="urn:microsoft.com/office/officeart/2008/layout/VerticalCurvedList"/>
    <dgm:cxn modelId="{1B9656A9-078D-497F-B0FC-44C63D48FB3E}" type="presParOf" srcId="{2DCE8B07-2D21-4B92-BF94-18D6694EA493}" destId="{DCBFC99F-F8D0-4F13-A87F-2700C9797065}" srcOrd="1" destOrd="0" presId="urn:microsoft.com/office/officeart/2008/layout/VerticalCurvedList"/>
    <dgm:cxn modelId="{840BE07A-FE35-452E-B996-66BF12D124E0}" type="presParOf" srcId="{2DCE8B07-2D21-4B92-BF94-18D6694EA493}" destId="{95CA789B-76A5-4BC9-8197-B4D134933A90}" srcOrd="2" destOrd="0" presId="urn:microsoft.com/office/officeart/2008/layout/VerticalCurvedList"/>
    <dgm:cxn modelId="{DE5A752A-8032-4E59-8C75-E727F9159290}" type="presParOf" srcId="{2DCE8B07-2D21-4B92-BF94-18D6694EA493}" destId="{734DEF08-597C-4386-AD4B-C9EEDF0F137F}" srcOrd="3" destOrd="0" presId="urn:microsoft.com/office/officeart/2008/layout/VerticalCurvedList"/>
    <dgm:cxn modelId="{17DA921F-6C20-4DA7-A872-3E1EC510AE2D}" type="presParOf" srcId="{EC4CEE88-7137-4088-99EB-31D4A7248876}" destId="{05518F13-AB66-4953-8AD2-C3C1C4FC83AB}" srcOrd="1" destOrd="0" presId="urn:microsoft.com/office/officeart/2008/layout/VerticalCurvedList"/>
    <dgm:cxn modelId="{264F608B-8018-4403-975D-1A4D91D96D37}" type="presParOf" srcId="{EC4CEE88-7137-4088-99EB-31D4A7248876}" destId="{DCD0D62C-D5E6-4F14-9F5E-632DEEB65F83}" srcOrd="2" destOrd="0" presId="urn:microsoft.com/office/officeart/2008/layout/VerticalCurvedList"/>
    <dgm:cxn modelId="{95E808B9-A63E-4ED2-8125-08EF9B310B9C}" type="presParOf" srcId="{DCD0D62C-D5E6-4F14-9F5E-632DEEB65F83}" destId="{21CB2DD4-A4F5-405F-AAE0-8B995BB8D781}" srcOrd="0" destOrd="0" presId="urn:microsoft.com/office/officeart/2008/layout/VerticalCurvedList"/>
    <dgm:cxn modelId="{149F4B6A-8811-4E38-89D1-86AE260758B4}" type="presParOf" srcId="{EC4CEE88-7137-4088-99EB-31D4A7248876}" destId="{AE83DF06-A518-44B5-AF29-5D680D0EBB8D}" srcOrd="3" destOrd="0" presId="urn:microsoft.com/office/officeart/2008/layout/VerticalCurvedList"/>
    <dgm:cxn modelId="{5FA15D08-FF76-4D11-BBA8-1468086AB765}" type="presParOf" srcId="{EC4CEE88-7137-4088-99EB-31D4A7248876}" destId="{1AA9A1D9-B591-4DD6-BADE-A5221A121CEC}" srcOrd="4" destOrd="0" presId="urn:microsoft.com/office/officeart/2008/layout/VerticalCurvedList"/>
    <dgm:cxn modelId="{57501B62-C951-4D89-B129-5C666A7F3E78}" type="presParOf" srcId="{1AA9A1D9-B591-4DD6-BADE-A5221A121CEC}" destId="{0B9C0580-310F-4DDB-AD7A-FA6F9ECA497B}" srcOrd="0" destOrd="0" presId="urn:microsoft.com/office/officeart/2008/layout/VerticalCurvedList"/>
    <dgm:cxn modelId="{AE06D6D7-DF6C-4032-8D3F-AED0BA68401D}" type="presParOf" srcId="{EC4CEE88-7137-4088-99EB-31D4A7248876}" destId="{397239E3-8F67-4FE3-A2E5-44B68EF937EF}" srcOrd="5" destOrd="0" presId="urn:microsoft.com/office/officeart/2008/layout/VerticalCurvedList"/>
    <dgm:cxn modelId="{D74D8EAF-0757-470B-AE2E-32A96DA449B8}" type="presParOf" srcId="{EC4CEE88-7137-4088-99EB-31D4A7248876}" destId="{D76118EB-EEE5-43F8-B2AD-AFDA0DE169B3}" srcOrd="6" destOrd="0" presId="urn:microsoft.com/office/officeart/2008/layout/VerticalCurvedList"/>
    <dgm:cxn modelId="{1D307ABB-0A73-4A19-A3E2-36C5A9BB2253}" type="presParOf" srcId="{D76118EB-EEE5-43F8-B2AD-AFDA0DE169B3}" destId="{62FF3F04-664C-484A-A984-4196D4274172}" srcOrd="0" destOrd="0" presId="urn:microsoft.com/office/officeart/2008/layout/VerticalCurvedList"/>
    <dgm:cxn modelId="{07D2FE9E-EFE7-4B2D-8D8D-3EE819A03A96}" type="presParOf" srcId="{EC4CEE88-7137-4088-99EB-31D4A7248876}" destId="{CC4ED882-BC23-44D2-9BFE-F8666ACCA993}" srcOrd="7" destOrd="0" presId="urn:microsoft.com/office/officeart/2008/layout/VerticalCurvedList"/>
    <dgm:cxn modelId="{9DC61855-C954-458C-8C89-BFECB5AF69F3}" type="presParOf" srcId="{EC4CEE88-7137-4088-99EB-31D4A7248876}" destId="{75E0E3F7-877E-40B6-A99A-3A3558C26957}" srcOrd="8" destOrd="0" presId="urn:microsoft.com/office/officeart/2008/layout/VerticalCurvedList"/>
    <dgm:cxn modelId="{FCAC25A5-2CB9-45C5-A12C-5DB1885314A2}" type="presParOf" srcId="{75E0E3F7-877E-40B6-A99A-3A3558C26957}" destId="{55F3D34D-0AC0-4D29-B2F2-64FD745F0669}" srcOrd="0" destOrd="0" presId="urn:microsoft.com/office/officeart/2008/layout/VerticalCurvedList"/>
    <dgm:cxn modelId="{6CF018CC-D6BC-4903-9597-12A0DDC63C4C}" type="presParOf" srcId="{EC4CEE88-7137-4088-99EB-31D4A7248876}" destId="{65869BB0-E5E6-45E5-B842-9A2AF254050B}" srcOrd="9" destOrd="0" presId="urn:microsoft.com/office/officeart/2008/layout/VerticalCurvedList"/>
    <dgm:cxn modelId="{10D4AF4C-DD2C-4013-BC99-55C0778C4C4D}" type="presParOf" srcId="{EC4CEE88-7137-4088-99EB-31D4A7248876}" destId="{C5BC5014-3D80-4041-B755-A032F1FE66CF}" srcOrd="10" destOrd="0" presId="urn:microsoft.com/office/officeart/2008/layout/VerticalCurvedList"/>
    <dgm:cxn modelId="{5FB2E1B2-F5FE-4AC6-857B-B79BF05AFBE5}" type="presParOf" srcId="{C5BC5014-3D80-4041-B755-A032F1FE66CF}" destId="{CA910545-8D7B-408E-ABB3-AB559D9D1204}" srcOrd="0" destOrd="0" presId="urn:microsoft.com/office/officeart/2008/layout/VerticalCurvedLis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8E931B-9358-4AFC-8C2B-961C94AF1A6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5710BE-898F-4144-8309-471E3D3AB9DD}" type="pres">
      <dgm:prSet presAssocID="{E88E931B-9358-4AFC-8C2B-961C94AF1A6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44AF918-6BE2-4309-9FD1-EC9B61287FDF}" type="pres">
      <dgm:prSet presAssocID="{E88E931B-9358-4AFC-8C2B-961C94AF1A66}" presName="Name1" presStyleCnt="0"/>
      <dgm:spPr/>
    </dgm:pt>
    <dgm:pt modelId="{67ED6DBC-7A9F-4D5D-A0D0-F76E7E95B7DF}" type="pres">
      <dgm:prSet presAssocID="{E88E931B-9358-4AFC-8C2B-961C94AF1A66}" presName="cycle" presStyleCnt="0"/>
      <dgm:spPr/>
    </dgm:pt>
    <dgm:pt modelId="{CA14642E-34D5-4D3E-ABC7-E0C900BC6065}" type="pres">
      <dgm:prSet presAssocID="{E88E931B-9358-4AFC-8C2B-961C94AF1A66}" presName="srcNode" presStyleLbl="node1" presStyleIdx="0" presStyleCnt="0"/>
      <dgm:spPr/>
    </dgm:pt>
    <dgm:pt modelId="{75E05AB4-5178-493A-886F-575C75FAA3D2}" type="pres">
      <dgm:prSet presAssocID="{E88E931B-9358-4AFC-8C2B-961C94AF1A66}" presName="conn" presStyleLbl="parChTrans1D2" presStyleIdx="0" presStyleCnt="1"/>
      <dgm:spPr/>
    </dgm:pt>
    <dgm:pt modelId="{580581C3-5209-488B-A62F-F2E1869BA2CE}" type="pres">
      <dgm:prSet presAssocID="{E88E931B-9358-4AFC-8C2B-961C94AF1A66}" presName="extraNode" presStyleLbl="node1" presStyleIdx="0" presStyleCnt="0"/>
      <dgm:spPr/>
    </dgm:pt>
    <dgm:pt modelId="{E289EBC7-5938-4C30-8865-86AE2E3BFEB7}" type="pres">
      <dgm:prSet presAssocID="{E88E931B-9358-4AFC-8C2B-961C94AF1A66}" presName="dstNode" presStyleLbl="node1" presStyleIdx="0" presStyleCnt="0"/>
      <dgm:spPr/>
    </dgm:pt>
  </dgm:ptLst>
  <dgm:cxnLst>
    <dgm:cxn modelId="{44DA44E3-887A-4C58-84FB-33C3893C86B3}" type="presOf" srcId="{E88E931B-9358-4AFC-8C2B-961C94AF1A66}" destId="{C35710BE-898F-4144-8309-471E3D3AB9DD}" srcOrd="0" destOrd="0" presId="urn:microsoft.com/office/officeart/2008/layout/VerticalCurvedList"/>
    <dgm:cxn modelId="{9360A7F0-B53D-4171-A173-4E017AD49456}" type="presParOf" srcId="{C35710BE-898F-4144-8309-471E3D3AB9DD}" destId="{544AF918-6BE2-4309-9FD1-EC9B61287FDF}" srcOrd="0" destOrd="0" presId="urn:microsoft.com/office/officeart/2008/layout/VerticalCurvedList"/>
    <dgm:cxn modelId="{7BB7411A-6819-4F3B-B857-85DAD3CDA8C5}" type="presParOf" srcId="{544AF918-6BE2-4309-9FD1-EC9B61287FDF}" destId="{67ED6DBC-7A9F-4D5D-A0D0-F76E7E95B7DF}" srcOrd="0" destOrd="0" presId="urn:microsoft.com/office/officeart/2008/layout/VerticalCurvedList"/>
    <dgm:cxn modelId="{004976F5-4E72-4B49-BA44-686958649DCA}" type="presParOf" srcId="{67ED6DBC-7A9F-4D5D-A0D0-F76E7E95B7DF}" destId="{CA14642E-34D5-4D3E-ABC7-E0C900BC6065}" srcOrd="0" destOrd="0" presId="urn:microsoft.com/office/officeart/2008/layout/VerticalCurvedList"/>
    <dgm:cxn modelId="{6877428D-CCB3-419C-8811-A79CF15A952D}" type="presParOf" srcId="{67ED6DBC-7A9F-4D5D-A0D0-F76E7E95B7DF}" destId="{75E05AB4-5178-493A-886F-575C75FAA3D2}" srcOrd="1" destOrd="0" presId="urn:microsoft.com/office/officeart/2008/layout/VerticalCurvedList"/>
    <dgm:cxn modelId="{C54E2432-C492-491B-9528-0BC24BF7B6BE}" type="presParOf" srcId="{67ED6DBC-7A9F-4D5D-A0D0-F76E7E95B7DF}" destId="{580581C3-5209-488B-A62F-F2E1869BA2CE}" srcOrd="2" destOrd="0" presId="urn:microsoft.com/office/officeart/2008/layout/VerticalCurvedList"/>
    <dgm:cxn modelId="{D7B44A1C-4B17-43F6-8435-1C0978DFE0E0}" type="presParOf" srcId="{67ED6DBC-7A9F-4D5D-A0D0-F76E7E95B7DF}" destId="{E289EBC7-5938-4C30-8865-86AE2E3BFEB7}" srcOrd="3" destOrd="0" presId="urn:microsoft.com/office/officeart/2008/layout/VerticalCurvedLis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3BB8A0-4994-4021-A153-84B540FBFDC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18E8697-6AD3-4F4F-ACED-D87B2E47AC26}">
      <dgm:prSet phldrT="[Text]"/>
      <dgm:spPr>
        <a:xfrm>
          <a:off x="509717" y="338558"/>
          <a:ext cx="7541700" cy="677550"/>
        </a:xfrm>
        <a:solidFill>
          <a:srgbClr val="4472C4">
            <a:shade val="8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Митоксантрон</a:t>
          </a:r>
          <a:r>
            <a:rPr lang="ru-R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*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CFAA89A-0687-4F47-81E5-F203F0B81CAD}" type="parTrans" cxnId="{0DCD4F93-F2CD-4948-A90D-1FF85CE22F1E}">
      <dgm:prSet/>
      <dgm:spPr/>
      <dgm:t>
        <a:bodyPr/>
        <a:lstStyle/>
        <a:p>
          <a:endParaRPr lang="en-US"/>
        </a:p>
      </dgm:t>
    </dgm:pt>
    <dgm:pt modelId="{A993DE6C-3186-471A-B361-5A82335CDC13}" type="sibTrans" cxnId="{0DCD4F93-F2CD-4948-A90D-1FF85CE22F1E}">
      <dgm:prSet/>
      <dgm:spPr>
        <a:xfrm>
          <a:off x="-6126981" y="-937410"/>
          <a:ext cx="7293488" cy="7293488"/>
        </a:xfrm>
        <a:noFill/>
        <a:ln w="12700" cap="flat" cmpd="sng" algn="ctr">
          <a:solidFill>
            <a:srgbClr val="4472C4">
              <a:tint val="99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1ADE4097-9559-48C7-A3C1-3F93DA82A874}">
      <dgm:prSet phldrT="[Text]"/>
      <dgm:spPr>
        <a:xfrm>
          <a:off x="995230" y="1354558"/>
          <a:ext cx="7056187" cy="677550"/>
        </a:xfrm>
        <a:solidFill>
          <a:srgbClr val="4472C4">
            <a:shade val="80000"/>
            <a:hueOff val="87321"/>
            <a:satOff val="-1564"/>
            <a:lumOff val="664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Натализумаб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9BAA252-0782-4ACB-AEE8-11B135173E9D}" type="parTrans" cxnId="{F7B0561C-6FED-46B8-9682-BA045629CD75}">
      <dgm:prSet/>
      <dgm:spPr/>
      <dgm:t>
        <a:bodyPr/>
        <a:lstStyle/>
        <a:p>
          <a:endParaRPr lang="en-US"/>
        </a:p>
      </dgm:t>
    </dgm:pt>
    <dgm:pt modelId="{77E2933B-633D-4372-B377-C88625FE2B65}" type="sibTrans" cxnId="{F7B0561C-6FED-46B8-9682-BA045629CD75}">
      <dgm:prSet/>
      <dgm:spPr/>
      <dgm:t>
        <a:bodyPr/>
        <a:lstStyle/>
        <a:p>
          <a:endParaRPr lang="en-US"/>
        </a:p>
      </dgm:t>
    </dgm:pt>
    <dgm:pt modelId="{CE6B2240-4A54-4148-8B22-9BF81AB51C32}">
      <dgm:prSet phldrT="[Text]"/>
      <dgm:spPr>
        <a:xfrm>
          <a:off x="1144243" y="2370558"/>
          <a:ext cx="6907174" cy="677550"/>
        </a:xfrm>
        <a:solidFill>
          <a:srgbClr val="4472C4">
            <a:shade val="80000"/>
            <a:hueOff val="174641"/>
            <a:satOff val="-3128"/>
            <a:lumOff val="1329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Финголимод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EC2C423-B83E-4A70-AFE2-E4141CDF3568}" type="parTrans" cxnId="{E5460C04-654B-42E8-8AE2-79C2FE368150}">
      <dgm:prSet/>
      <dgm:spPr/>
      <dgm:t>
        <a:bodyPr/>
        <a:lstStyle/>
        <a:p>
          <a:endParaRPr lang="en-US"/>
        </a:p>
      </dgm:t>
    </dgm:pt>
    <dgm:pt modelId="{C7E902B4-D788-4EE4-A682-C6077FC83142}" type="sibTrans" cxnId="{E5460C04-654B-42E8-8AE2-79C2FE368150}">
      <dgm:prSet/>
      <dgm:spPr/>
      <dgm:t>
        <a:bodyPr/>
        <a:lstStyle/>
        <a:p>
          <a:endParaRPr lang="en-US"/>
        </a:p>
      </dgm:t>
    </dgm:pt>
    <dgm:pt modelId="{E14D4FA3-6586-4181-9836-EC686AF1D97A}">
      <dgm:prSet phldrT="[Text]"/>
      <dgm:spPr>
        <a:xfrm>
          <a:off x="995230" y="3386558"/>
          <a:ext cx="7056187" cy="677550"/>
        </a:xfrm>
        <a:solidFill>
          <a:srgbClr val="4472C4">
            <a:shade val="80000"/>
            <a:hueOff val="261962"/>
            <a:satOff val="-4692"/>
            <a:lumOff val="19939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Алемтузумаб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2066AED-A555-4A76-A5C3-FA3DF2BD363E}" type="parTrans" cxnId="{4D971B73-4D06-403F-A77B-115219094EC5}">
      <dgm:prSet/>
      <dgm:spPr/>
      <dgm:t>
        <a:bodyPr/>
        <a:lstStyle/>
        <a:p>
          <a:endParaRPr lang="en-US"/>
        </a:p>
      </dgm:t>
    </dgm:pt>
    <dgm:pt modelId="{FEEA8EF2-3F52-4348-B15E-9E3143D0275D}" type="sibTrans" cxnId="{4D971B73-4D06-403F-A77B-115219094EC5}">
      <dgm:prSet/>
      <dgm:spPr/>
      <dgm:t>
        <a:bodyPr/>
        <a:lstStyle/>
        <a:p>
          <a:endParaRPr lang="en-US"/>
        </a:p>
      </dgm:t>
    </dgm:pt>
    <dgm:pt modelId="{B3363017-B27E-4264-80FD-BE55DB2116AE}">
      <dgm:prSet phldrT="[Text]"/>
      <dgm:spPr>
        <a:xfrm>
          <a:off x="509717" y="4402558"/>
          <a:ext cx="7541700" cy="677550"/>
        </a:xfrm>
        <a:solidFill>
          <a:srgbClr val="4472C4">
            <a:shade val="80000"/>
            <a:hueOff val="349283"/>
            <a:satOff val="-6256"/>
            <a:lumOff val="2658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Окрелизумаб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C73D740-0C32-4A0B-9E10-7C68E5121EA6}" type="parTrans" cxnId="{DEBCEB33-5810-4011-BA86-EA7FF4477636}">
      <dgm:prSet/>
      <dgm:spPr/>
      <dgm:t>
        <a:bodyPr/>
        <a:lstStyle/>
        <a:p>
          <a:endParaRPr lang="en-US"/>
        </a:p>
      </dgm:t>
    </dgm:pt>
    <dgm:pt modelId="{6A9C3E1B-2012-4C5A-B0A0-1E1FE152713B}" type="sibTrans" cxnId="{DEBCEB33-5810-4011-BA86-EA7FF4477636}">
      <dgm:prSet/>
      <dgm:spPr/>
      <dgm:t>
        <a:bodyPr/>
        <a:lstStyle/>
        <a:p>
          <a:endParaRPr lang="en-US"/>
        </a:p>
      </dgm:t>
    </dgm:pt>
    <dgm:pt modelId="{DD0B0E9D-54DA-463A-B7DB-F0DD150B71A5}" type="pres">
      <dgm:prSet presAssocID="{4E3BB8A0-4994-4021-A153-84B540FBFDC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C4CEE88-7137-4088-99EB-31D4A7248876}" type="pres">
      <dgm:prSet presAssocID="{4E3BB8A0-4994-4021-A153-84B540FBFDCD}" presName="Name1" presStyleCnt="0"/>
      <dgm:spPr/>
    </dgm:pt>
    <dgm:pt modelId="{2DCE8B07-2D21-4B92-BF94-18D6694EA493}" type="pres">
      <dgm:prSet presAssocID="{4E3BB8A0-4994-4021-A153-84B540FBFDCD}" presName="cycle" presStyleCnt="0"/>
      <dgm:spPr/>
    </dgm:pt>
    <dgm:pt modelId="{F13DA2EE-14FA-4840-B2A4-A5C462BA19B8}" type="pres">
      <dgm:prSet presAssocID="{4E3BB8A0-4994-4021-A153-84B540FBFDCD}" presName="srcNode" presStyleLbl="node1" presStyleIdx="0" presStyleCnt="5"/>
      <dgm:spPr/>
    </dgm:pt>
    <dgm:pt modelId="{DCBFC99F-F8D0-4F13-A87F-2700C9797065}" type="pres">
      <dgm:prSet presAssocID="{4E3BB8A0-4994-4021-A153-84B540FBFDCD}" presName="conn" presStyleLbl="parChTrans1D2" presStyleIdx="0" presStyleCnt="1"/>
      <dgm:spPr>
        <a:prstGeom prst="blockArc">
          <a:avLst>
            <a:gd name="adj1" fmla="val 18900000"/>
            <a:gd name="adj2" fmla="val 2700000"/>
            <a:gd name="adj3" fmla="val 296"/>
          </a:avLst>
        </a:prstGeom>
      </dgm:spPr>
      <dgm:t>
        <a:bodyPr/>
        <a:lstStyle/>
        <a:p>
          <a:endParaRPr lang="ru-RU"/>
        </a:p>
      </dgm:t>
    </dgm:pt>
    <dgm:pt modelId="{95CA789B-76A5-4BC9-8197-B4D134933A90}" type="pres">
      <dgm:prSet presAssocID="{4E3BB8A0-4994-4021-A153-84B540FBFDCD}" presName="extraNode" presStyleLbl="node1" presStyleIdx="0" presStyleCnt="5"/>
      <dgm:spPr/>
    </dgm:pt>
    <dgm:pt modelId="{734DEF08-597C-4386-AD4B-C9EEDF0F137F}" type="pres">
      <dgm:prSet presAssocID="{4E3BB8A0-4994-4021-A153-84B540FBFDCD}" presName="dstNode" presStyleLbl="node1" presStyleIdx="0" presStyleCnt="5"/>
      <dgm:spPr/>
    </dgm:pt>
    <dgm:pt modelId="{05518F13-AB66-4953-8AD2-C3C1C4FC83AB}" type="pres">
      <dgm:prSet presAssocID="{218E8697-6AD3-4F4F-ACED-D87B2E47AC26}" presName="text_1" presStyleLbl="node1" presStyleIdx="0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CD0D62C-D5E6-4F14-9F5E-632DEEB65F83}" type="pres">
      <dgm:prSet presAssocID="{218E8697-6AD3-4F4F-ACED-D87B2E47AC26}" presName="accent_1" presStyleCnt="0"/>
      <dgm:spPr/>
    </dgm:pt>
    <dgm:pt modelId="{21CB2DD4-A4F5-405F-AAE0-8B995BB8D781}" type="pres">
      <dgm:prSet presAssocID="{218E8697-6AD3-4F4F-ACED-D87B2E47AC26}" presName="accentRepeatNode" presStyleLbl="solidFgAcc1" presStyleIdx="0" presStyleCnt="5"/>
      <dgm:spPr>
        <a:xfrm>
          <a:off x="86248" y="253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40000" r="-40000"/>
          </a:stretch>
        </a:blip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AE83DF06-A518-44B5-AF29-5D680D0EBB8D}" type="pres">
      <dgm:prSet presAssocID="{1ADE4097-9559-48C7-A3C1-3F93DA82A874}" presName="text_2" presStyleLbl="node1" presStyleIdx="1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AA9A1D9-B591-4DD6-BADE-A5221A121CEC}" type="pres">
      <dgm:prSet presAssocID="{1ADE4097-9559-48C7-A3C1-3F93DA82A874}" presName="accent_2" presStyleCnt="0"/>
      <dgm:spPr/>
    </dgm:pt>
    <dgm:pt modelId="{0B9C0580-310F-4DDB-AD7A-FA6F9ECA497B}" type="pres">
      <dgm:prSet presAssocID="{1ADE4097-9559-48C7-A3C1-3F93DA82A874}" presName="accentRepeatNode" presStyleLbl="solidFgAcc1" presStyleIdx="1" presStyleCnt="5"/>
      <dgm:spPr>
        <a:xfrm>
          <a:off x="571761" y="1269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3000" r="-3000"/>
          </a:stretch>
        </a:blipFill>
        <a:ln w="12700" cap="flat" cmpd="sng" algn="ctr">
          <a:solidFill>
            <a:srgbClr val="4472C4">
              <a:shade val="80000"/>
              <a:hueOff val="87321"/>
              <a:satOff val="-1564"/>
              <a:lumOff val="6646"/>
              <a:alphaOff val="0"/>
            </a:srgbClr>
          </a:solidFill>
          <a:prstDash val="solid"/>
          <a:miter lim="800000"/>
        </a:ln>
        <a:effectLst/>
      </dgm:spPr>
    </dgm:pt>
    <dgm:pt modelId="{397239E3-8F67-4FE3-A2E5-44B68EF937EF}" type="pres">
      <dgm:prSet presAssocID="{CE6B2240-4A54-4148-8B22-9BF81AB51C32}" presName="text_3" presStyleLbl="node1" presStyleIdx="2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76118EB-EEE5-43F8-B2AD-AFDA0DE169B3}" type="pres">
      <dgm:prSet presAssocID="{CE6B2240-4A54-4148-8B22-9BF81AB51C32}" presName="accent_3" presStyleCnt="0"/>
      <dgm:spPr/>
    </dgm:pt>
    <dgm:pt modelId="{62FF3F04-664C-484A-A984-4196D4274172}" type="pres">
      <dgm:prSet presAssocID="{CE6B2240-4A54-4148-8B22-9BF81AB51C32}" presName="accentRepeatNode" presStyleLbl="solidFgAcc1" presStyleIdx="2" presStyleCnt="5"/>
      <dgm:spPr>
        <a:xfrm>
          <a:off x="720774" y="2285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32000" r="-32000"/>
          </a:stretch>
        </a:blipFill>
        <a:ln w="12700" cap="flat" cmpd="sng" algn="ctr">
          <a:solidFill>
            <a:srgbClr val="4472C4">
              <a:shade val="80000"/>
              <a:hueOff val="174641"/>
              <a:satOff val="-3128"/>
              <a:lumOff val="13293"/>
              <a:alphaOff val="0"/>
            </a:srgbClr>
          </a:solidFill>
          <a:prstDash val="solid"/>
          <a:miter lim="800000"/>
        </a:ln>
        <a:effectLst/>
      </dgm:spPr>
    </dgm:pt>
    <dgm:pt modelId="{CC4ED882-BC23-44D2-9BFE-F8666ACCA993}" type="pres">
      <dgm:prSet presAssocID="{E14D4FA3-6586-4181-9836-EC686AF1D97A}" presName="text_4" presStyleLbl="node1" presStyleIdx="3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5E0E3F7-877E-40B6-A99A-3A3558C26957}" type="pres">
      <dgm:prSet presAssocID="{E14D4FA3-6586-4181-9836-EC686AF1D97A}" presName="accent_4" presStyleCnt="0"/>
      <dgm:spPr/>
    </dgm:pt>
    <dgm:pt modelId="{55F3D34D-0AC0-4D29-B2F2-64FD745F0669}" type="pres">
      <dgm:prSet presAssocID="{E14D4FA3-6586-4181-9836-EC686AF1D97A}" presName="accentRepeatNode" presStyleLbl="solidFgAcc1" presStyleIdx="3" presStyleCnt="5"/>
      <dgm:spPr>
        <a:xfrm>
          <a:off x="571761" y="3301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l="-3000" r="-3000"/>
          </a:stretch>
        </a:blipFill>
        <a:ln w="12700" cap="flat" cmpd="sng" algn="ctr">
          <a:solidFill>
            <a:srgbClr val="4472C4">
              <a:shade val="80000"/>
              <a:hueOff val="261962"/>
              <a:satOff val="-4692"/>
              <a:lumOff val="19939"/>
              <a:alphaOff val="0"/>
            </a:srgbClr>
          </a:solidFill>
          <a:prstDash val="solid"/>
          <a:miter lim="800000"/>
        </a:ln>
        <a:effectLst/>
      </dgm:spPr>
    </dgm:pt>
    <dgm:pt modelId="{65869BB0-E5E6-45E5-B842-9A2AF254050B}" type="pres">
      <dgm:prSet presAssocID="{B3363017-B27E-4264-80FD-BE55DB2116AE}" presName="text_5" presStyleLbl="node1" presStyleIdx="4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5BC5014-3D80-4041-B755-A032F1FE66CF}" type="pres">
      <dgm:prSet presAssocID="{B3363017-B27E-4264-80FD-BE55DB2116AE}" presName="accent_5" presStyleCnt="0"/>
      <dgm:spPr/>
    </dgm:pt>
    <dgm:pt modelId="{CA910545-8D7B-408E-ABB3-AB559D9D1204}" type="pres">
      <dgm:prSet presAssocID="{B3363017-B27E-4264-80FD-BE55DB2116AE}" presName="accentRepeatNode" presStyleLbl="solidFgAcc1" presStyleIdx="4" presStyleCnt="5"/>
      <dgm:spPr>
        <a:xfrm>
          <a:off x="86248" y="4317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l="-3000" r="-3000"/>
          </a:stretch>
        </a:blipFill>
        <a:ln w="12700" cap="flat" cmpd="sng" algn="ctr">
          <a:solidFill>
            <a:srgbClr val="4472C4">
              <a:shade val="80000"/>
              <a:hueOff val="349283"/>
              <a:satOff val="-6256"/>
              <a:lumOff val="26585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2DCB1464-A201-47C4-8F91-E3955CC1445C}" type="presOf" srcId="{E14D4FA3-6586-4181-9836-EC686AF1D97A}" destId="{CC4ED882-BC23-44D2-9BFE-F8666ACCA993}" srcOrd="0" destOrd="0" presId="urn:microsoft.com/office/officeart/2008/layout/VerticalCurvedList"/>
    <dgm:cxn modelId="{20FE9D46-F79F-40C1-9341-DB916A63455C}" type="presOf" srcId="{1ADE4097-9559-48C7-A3C1-3F93DA82A874}" destId="{AE83DF06-A518-44B5-AF29-5D680D0EBB8D}" srcOrd="0" destOrd="0" presId="urn:microsoft.com/office/officeart/2008/layout/VerticalCurvedList"/>
    <dgm:cxn modelId="{89212394-ACCB-470E-AA98-C401966E0BC8}" type="presOf" srcId="{4E3BB8A0-4994-4021-A153-84B540FBFDCD}" destId="{DD0B0E9D-54DA-463A-B7DB-F0DD150B71A5}" srcOrd="0" destOrd="0" presId="urn:microsoft.com/office/officeart/2008/layout/VerticalCurvedList"/>
    <dgm:cxn modelId="{E5460C04-654B-42E8-8AE2-79C2FE368150}" srcId="{4E3BB8A0-4994-4021-A153-84B540FBFDCD}" destId="{CE6B2240-4A54-4148-8B22-9BF81AB51C32}" srcOrd="2" destOrd="0" parTransId="{EEC2C423-B83E-4A70-AFE2-E4141CDF3568}" sibTransId="{C7E902B4-D788-4EE4-A682-C6077FC83142}"/>
    <dgm:cxn modelId="{F7B0561C-6FED-46B8-9682-BA045629CD75}" srcId="{4E3BB8A0-4994-4021-A153-84B540FBFDCD}" destId="{1ADE4097-9559-48C7-A3C1-3F93DA82A874}" srcOrd="1" destOrd="0" parTransId="{29BAA252-0782-4ACB-AEE8-11B135173E9D}" sibTransId="{77E2933B-633D-4372-B377-C88625FE2B65}"/>
    <dgm:cxn modelId="{906DEE39-99B9-4E5E-BAB2-22F1C1C922A4}" type="presOf" srcId="{A993DE6C-3186-471A-B361-5A82335CDC13}" destId="{DCBFC99F-F8D0-4F13-A87F-2700C9797065}" srcOrd="0" destOrd="0" presId="urn:microsoft.com/office/officeart/2008/layout/VerticalCurvedList"/>
    <dgm:cxn modelId="{E2A156C4-3A06-43E3-82CA-AA217E8C8B49}" type="presOf" srcId="{218E8697-6AD3-4F4F-ACED-D87B2E47AC26}" destId="{05518F13-AB66-4953-8AD2-C3C1C4FC83AB}" srcOrd="0" destOrd="0" presId="urn:microsoft.com/office/officeart/2008/layout/VerticalCurvedList"/>
    <dgm:cxn modelId="{4D971B73-4D06-403F-A77B-115219094EC5}" srcId="{4E3BB8A0-4994-4021-A153-84B540FBFDCD}" destId="{E14D4FA3-6586-4181-9836-EC686AF1D97A}" srcOrd="3" destOrd="0" parTransId="{F2066AED-A555-4A76-A5C3-FA3DF2BD363E}" sibTransId="{FEEA8EF2-3F52-4348-B15E-9E3143D0275D}"/>
    <dgm:cxn modelId="{BC3E25D2-B16D-4008-BF62-17AB17035F2E}" type="presOf" srcId="{CE6B2240-4A54-4148-8B22-9BF81AB51C32}" destId="{397239E3-8F67-4FE3-A2E5-44B68EF937EF}" srcOrd="0" destOrd="0" presId="urn:microsoft.com/office/officeart/2008/layout/VerticalCurvedList"/>
    <dgm:cxn modelId="{DEBCEB33-5810-4011-BA86-EA7FF4477636}" srcId="{4E3BB8A0-4994-4021-A153-84B540FBFDCD}" destId="{B3363017-B27E-4264-80FD-BE55DB2116AE}" srcOrd="4" destOrd="0" parTransId="{CC73D740-0C32-4A0B-9E10-7C68E5121EA6}" sibTransId="{6A9C3E1B-2012-4C5A-B0A0-1E1FE152713B}"/>
    <dgm:cxn modelId="{3D90846A-D669-4076-B07E-D235F5734F2C}" type="presOf" srcId="{B3363017-B27E-4264-80FD-BE55DB2116AE}" destId="{65869BB0-E5E6-45E5-B842-9A2AF254050B}" srcOrd="0" destOrd="0" presId="urn:microsoft.com/office/officeart/2008/layout/VerticalCurvedList"/>
    <dgm:cxn modelId="{0DCD4F93-F2CD-4948-A90D-1FF85CE22F1E}" srcId="{4E3BB8A0-4994-4021-A153-84B540FBFDCD}" destId="{218E8697-6AD3-4F4F-ACED-D87B2E47AC26}" srcOrd="0" destOrd="0" parTransId="{7CFAA89A-0687-4F47-81E5-F203F0B81CAD}" sibTransId="{A993DE6C-3186-471A-B361-5A82335CDC13}"/>
    <dgm:cxn modelId="{563A571B-0B30-4365-A16B-A6A66FB234D8}" type="presParOf" srcId="{DD0B0E9D-54DA-463A-B7DB-F0DD150B71A5}" destId="{EC4CEE88-7137-4088-99EB-31D4A7248876}" srcOrd="0" destOrd="0" presId="urn:microsoft.com/office/officeart/2008/layout/VerticalCurvedList"/>
    <dgm:cxn modelId="{C8AA811E-1A96-4E58-ACF1-521E9CCCA792}" type="presParOf" srcId="{EC4CEE88-7137-4088-99EB-31D4A7248876}" destId="{2DCE8B07-2D21-4B92-BF94-18D6694EA493}" srcOrd="0" destOrd="0" presId="urn:microsoft.com/office/officeart/2008/layout/VerticalCurvedList"/>
    <dgm:cxn modelId="{D558950D-F8B8-404F-81B5-015567E206E8}" type="presParOf" srcId="{2DCE8B07-2D21-4B92-BF94-18D6694EA493}" destId="{F13DA2EE-14FA-4840-B2A4-A5C462BA19B8}" srcOrd="0" destOrd="0" presId="urn:microsoft.com/office/officeart/2008/layout/VerticalCurvedList"/>
    <dgm:cxn modelId="{824EF771-5E3B-41B2-ABC9-B36584AB065D}" type="presParOf" srcId="{2DCE8B07-2D21-4B92-BF94-18D6694EA493}" destId="{DCBFC99F-F8D0-4F13-A87F-2700C9797065}" srcOrd="1" destOrd="0" presId="urn:microsoft.com/office/officeart/2008/layout/VerticalCurvedList"/>
    <dgm:cxn modelId="{B14652C1-C494-4B66-864E-4303D50AD730}" type="presParOf" srcId="{2DCE8B07-2D21-4B92-BF94-18D6694EA493}" destId="{95CA789B-76A5-4BC9-8197-B4D134933A90}" srcOrd="2" destOrd="0" presId="urn:microsoft.com/office/officeart/2008/layout/VerticalCurvedList"/>
    <dgm:cxn modelId="{CE35CCD4-B623-42E6-8819-BE6645FC4F99}" type="presParOf" srcId="{2DCE8B07-2D21-4B92-BF94-18D6694EA493}" destId="{734DEF08-597C-4386-AD4B-C9EEDF0F137F}" srcOrd="3" destOrd="0" presId="urn:microsoft.com/office/officeart/2008/layout/VerticalCurvedList"/>
    <dgm:cxn modelId="{331892F7-FF04-4F65-8F0B-D2FB9F417396}" type="presParOf" srcId="{EC4CEE88-7137-4088-99EB-31D4A7248876}" destId="{05518F13-AB66-4953-8AD2-C3C1C4FC83AB}" srcOrd="1" destOrd="0" presId="urn:microsoft.com/office/officeart/2008/layout/VerticalCurvedList"/>
    <dgm:cxn modelId="{6E09F146-0905-4D9B-9B1F-A621E1FE8E4E}" type="presParOf" srcId="{EC4CEE88-7137-4088-99EB-31D4A7248876}" destId="{DCD0D62C-D5E6-4F14-9F5E-632DEEB65F83}" srcOrd="2" destOrd="0" presId="urn:microsoft.com/office/officeart/2008/layout/VerticalCurvedList"/>
    <dgm:cxn modelId="{A43BBABC-5C1C-4C35-8D21-9A381CDB4250}" type="presParOf" srcId="{DCD0D62C-D5E6-4F14-9F5E-632DEEB65F83}" destId="{21CB2DD4-A4F5-405F-AAE0-8B995BB8D781}" srcOrd="0" destOrd="0" presId="urn:microsoft.com/office/officeart/2008/layout/VerticalCurvedList"/>
    <dgm:cxn modelId="{509D8144-A552-4295-B5FD-F1B606E621D8}" type="presParOf" srcId="{EC4CEE88-7137-4088-99EB-31D4A7248876}" destId="{AE83DF06-A518-44B5-AF29-5D680D0EBB8D}" srcOrd="3" destOrd="0" presId="urn:microsoft.com/office/officeart/2008/layout/VerticalCurvedList"/>
    <dgm:cxn modelId="{460FE2C8-6A15-42CC-B0D1-06BFB9294C90}" type="presParOf" srcId="{EC4CEE88-7137-4088-99EB-31D4A7248876}" destId="{1AA9A1D9-B591-4DD6-BADE-A5221A121CEC}" srcOrd="4" destOrd="0" presId="urn:microsoft.com/office/officeart/2008/layout/VerticalCurvedList"/>
    <dgm:cxn modelId="{4D17EE2D-B551-4A3B-BFF6-B5B8E66E5CA6}" type="presParOf" srcId="{1AA9A1D9-B591-4DD6-BADE-A5221A121CEC}" destId="{0B9C0580-310F-4DDB-AD7A-FA6F9ECA497B}" srcOrd="0" destOrd="0" presId="urn:microsoft.com/office/officeart/2008/layout/VerticalCurvedList"/>
    <dgm:cxn modelId="{AB73590A-70F8-4013-93E1-1DC7CEE99DD3}" type="presParOf" srcId="{EC4CEE88-7137-4088-99EB-31D4A7248876}" destId="{397239E3-8F67-4FE3-A2E5-44B68EF937EF}" srcOrd="5" destOrd="0" presId="urn:microsoft.com/office/officeart/2008/layout/VerticalCurvedList"/>
    <dgm:cxn modelId="{679BE4C0-766D-49B6-9807-583A0AA75C60}" type="presParOf" srcId="{EC4CEE88-7137-4088-99EB-31D4A7248876}" destId="{D76118EB-EEE5-43F8-B2AD-AFDA0DE169B3}" srcOrd="6" destOrd="0" presId="urn:microsoft.com/office/officeart/2008/layout/VerticalCurvedList"/>
    <dgm:cxn modelId="{7B5B248C-EC04-4383-A24E-1DF187DEBA02}" type="presParOf" srcId="{D76118EB-EEE5-43F8-B2AD-AFDA0DE169B3}" destId="{62FF3F04-664C-484A-A984-4196D4274172}" srcOrd="0" destOrd="0" presId="urn:microsoft.com/office/officeart/2008/layout/VerticalCurvedList"/>
    <dgm:cxn modelId="{BCC1956E-65F5-4981-AC6C-DFF10B3B7D7C}" type="presParOf" srcId="{EC4CEE88-7137-4088-99EB-31D4A7248876}" destId="{CC4ED882-BC23-44D2-9BFE-F8666ACCA993}" srcOrd="7" destOrd="0" presId="urn:microsoft.com/office/officeart/2008/layout/VerticalCurvedList"/>
    <dgm:cxn modelId="{107D031E-A51F-40E2-901A-4E82883DC8F2}" type="presParOf" srcId="{EC4CEE88-7137-4088-99EB-31D4A7248876}" destId="{75E0E3F7-877E-40B6-A99A-3A3558C26957}" srcOrd="8" destOrd="0" presId="urn:microsoft.com/office/officeart/2008/layout/VerticalCurvedList"/>
    <dgm:cxn modelId="{5D64BE14-4414-4A75-BEBA-E72BE353472B}" type="presParOf" srcId="{75E0E3F7-877E-40B6-A99A-3A3558C26957}" destId="{55F3D34D-0AC0-4D29-B2F2-64FD745F0669}" srcOrd="0" destOrd="0" presId="urn:microsoft.com/office/officeart/2008/layout/VerticalCurvedList"/>
    <dgm:cxn modelId="{A4655B78-24CD-469A-8ED2-D284C7E63B7F}" type="presParOf" srcId="{EC4CEE88-7137-4088-99EB-31D4A7248876}" destId="{65869BB0-E5E6-45E5-B842-9A2AF254050B}" srcOrd="9" destOrd="0" presId="urn:microsoft.com/office/officeart/2008/layout/VerticalCurvedList"/>
    <dgm:cxn modelId="{A3EA9765-89D5-4F3D-8AB9-66BFBF03532C}" type="presParOf" srcId="{EC4CEE88-7137-4088-99EB-31D4A7248876}" destId="{C5BC5014-3D80-4041-B755-A032F1FE66CF}" srcOrd="10" destOrd="0" presId="urn:microsoft.com/office/officeart/2008/layout/VerticalCurvedList"/>
    <dgm:cxn modelId="{7782F073-9F34-42AD-A508-9BA700465CA3}" type="presParOf" srcId="{C5BC5014-3D80-4041-B755-A032F1FE66CF}" destId="{CA910545-8D7B-408E-ABB3-AB559D9D1204}" srcOrd="0" destOrd="0" presId="urn:microsoft.com/office/officeart/2008/layout/VerticalCurvedList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8E931B-9358-4AFC-8C2B-961C94AF1A6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3A1326A-2F2B-4024-9F9A-1BB8A11514AF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dirty="0" err="1">
              <a:solidFill>
                <a:schemeClr val="accent1">
                  <a:lumMod val="75000"/>
                </a:schemeClr>
              </a:solidFill>
            </a:rPr>
            <a:t>Окрелизумаб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A16EC43A-E146-4239-BD1C-B8CC59F04070}" type="parTrans" cxnId="{5EDB9BE2-225E-4D44-9B82-FEFF04F16A44}">
      <dgm:prSet/>
      <dgm:spPr/>
      <dgm:t>
        <a:bodyPr/>
        <a:lstStyle/>
        <a:p>
          <a:endParaRPr lang="en-US"/>
        </a:p>
      </dgm:t>
    </dgm:pt>
    <dgm:pt modelId="{211819F8-2FAA-4F8C-A499-0B3428B2A140}" type="sibTrans" cxnId="{5EDB9BE2-225E-4D44-9B82-FEFF04F16A44}">
      <dgm:prSet/>
      <dgm:spPr/>
      <dgm:t>
        <a:bodyPr/>
        <a:lstStyle/>
        <a:p>
          <a:endParaRPr lang="en-US"/>
        </a:p>
      </dgm:t>
    </dgm:pt>
    <dgm:pt modelId="{C35710BE-898F-4144-8309-471E3D3AB9DD}" type="pres">
      <dgm:prSet presAssocID="{E88E931B-9358-4AFC-8C2B-961C94AF1A6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44AF918-6BE2-4309-9FD1-EC9B61287FDF}" type="pres">
      <dgm:prSet presAssocID="{E88E931B-9358-4AFC-8C2B-961C94AF1A66}" presName="Name1" presStyleCnt="0"/>
      <dgm:spPr/>
    </dgm:pt>
    <dgm:pt modelId="{67ED6DBC-7A9F-4D5D-A0D0-F76E7E95B7DF}" type="pres">
      <dgm:prSet presAssocID="{E88E931B-9358-4AFC-8C2B-961C94AF1A66}" presName="cycle" presStyleCnt="0"/>
      <dgm:spPr/>
    </dgm:pt>
    <dgm:pt modelId="{CA14642E-34D5-4D3E-ABC7-E0C900BC6065}" type="pres">
      <dgm:prSet presAssocID="{E88E931B-9358-4AFC-8C2B-961C94AF1A66}" presName="srcNode" presStyleLbl="node1" presStyleIdx="0" presStyleCnt="1"/>
      <dgm:spPr/>
    </dgm:pt>
    <dgm:pt modelId="{75E05AB4-5178-493A-886F-575C75FAA3D2}" type="pres">
      <dgm:prSet presAssocID="{E88E931B-9358-4AFC-8C2B-961C94AF1A66}" presName="conn" presStyleLbl="parChTrans1D2" presStyleIdx="0" presStyleCnt="1"/>
      <dgm:spPr/>
      <dgm:t>
        <a:bodyPr/>
        <a:lstStyle/>
        <a:p>
          <a:endParaRPr lang="ru-RU"/>
        </a:p>
      </dgm:t>
    </dgm:pt>
    <dgm:pt modelId="{580581C3-5209-488B-A62F-F2E1869BA2CE}" type="pres">
      <dgm:prSet presAssocID="{E88E931B-9358-4AFC-8C2B-961C94AF1A66}" presName="extraNode" presStyleLbl="node1" presStyleIdx="0" presStyleCnt="1"/>
      <dgm:spPr/>
    </dgm:pt>
    <dgm:pt modelId="{E289EBC7-5938-4C30-8865-86AE2E3BFEB7}" type="pres">
      <dgm:prSet presAssocID="{E88E931B-9358-4AFC-8C2B-961C94AF1A66}" presName="dstNode" presStyleLbl="node1" presStyleIdx="0" presStyleCnt="1"/>
      <dgm:spPr/>
    </dgm:pt>
    <dgm:pt modelId="{0C34154F-2A8B-4D28-AAFC-410DE691E049}" type="pres">
      <dgm:prSet presAssocID="{13A1326A-2F2B-4024-9F9A-1BB8A11514AF}" presName="text_1" presStyleLbl="node1" presStyleIdx="0" presStyleCnt="1" custLinFactNeighborX="4844" custLinFactNeighborY="1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39658B-1BD3-4CB7-811B-01B25243DA48}" type="pres">
      <dgm:prSet presAssocID="{13A1326A-2F2B-4024-9F9A-1BB8A11514AF}" presName="accent_1" presStyleCnt="0"/>
      <dgm:spPr/>
    </dgm:pt>
    <dgm:pt modelId="{53975539-646B-48A3-8610-2FE00E134C41}" type="pres">
      <dgm:prSet presAssocID="{13A1326A-2F2B-4024-9F9A-1BB8A11514AF}" presName="accentRepeatNode" presStyleLbl="solidFgAcc1" presStyleIdx="0" presStyleCnt="1"/>
      <dgm:spPr>
        <a:blipFill rotWithShape="0"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</dgm:ptLst>
  <dgm:cxnLst>
    <dgm:cxn modelId="{5EDB9BE2-225E-4D44-9B82-FEFF04F16A44}" srcId="{E88E931B-9358-4AFC-8C2B-961C94AF1A66}" destId="{13A1326A-2F2B-4024-9F9A-1BB8A11514AF}" srcOrd="0" destOrd="0" parTransId="{A16EC43A-E146-4239-BD1C-B8CC59F04070}" sibTransId="{211819F8-2FAA-4F8C-A499-0B3428B2A140}"/>
    <dgm:cxn modelId="{AAADB61C-C757-4D5F-9406-D3C5C9C4A959}" type="presOf" srcId="{211819F8-2FAA-4F8C-A499-0B3428B2A140}" destId="{75E05AB4-5178-493A-886F-575C75FAA3D2}" srcOrd="0" destOrd="0" presId="urn:microsoft.com/office/officeart/2008/layout/VerticalCurvedList"/>
    <dgm:cxn modelId="{6D01A5DC-FB88-4F11-9FD8-82BDE209A835}" type="presOf" srcId="{E88E931B-9358-4AFC-8C2B-961C94AF1A66}" destId="{C35710BE-898F-4144-8309-471E3D3AB9DD}" srcOrd="0" destOrd="0" presId="urn:microsoft.com/office/officeart/2008/layout/VerticalCurvedList"/>
    <dgm:cxn modelId="{4A9378C5-5DB5-410F-8D50-9327D3B679BB}" type="presOf" srcId="{13A1326A-2F2B-4024-9F9A-1BB8A11514AF}" destId="{0C34154F-2A8B-4D28-AAFC-410DE691E049}" srcOrd="0" destOrd="0" presId="urn:microsoft.com/office/officeart/2008/layout/VerticalCurvedList"/>
    <dgm:cxn modelId="{50A93147-388B-436A-9A2B-88606C9AA5DE}" type="presParOf" srcId="{C35710BE-898F-4144-8309-471E3D3AB9DD}" destId="{544AF918-6BE2-4309-9FD1-EC9B61287FDF}" srcOrd="0" destOrd="0" presId="urn:microsoft.com/office/officeart/2008/layout/VerticalCurvedList"/>
    <dgm:cxn modelId="{E53138A8-2530-45F5-A49A-B6F0C8575E1F}" type="presParOf" srcId="{544AF918-6BE2-4309-9FD1-EC9B61287FDF}" destId="{67ED6DBC-7A9F-4D5D-A0D0-F76E7E95B7DF}" srcOrd="0" destOrd="0" presId="urn:microsoft.com/office/officeart/2008/layout/VerticalCurvedList"/>
    <dgm:cxn modelId="{C44F61C8-E7B3-4354-9222-3C73ACD82177}" type="presParOf" srcId="{67ED6DBC-7A9F-4D5D-A0D0-F76E7E95B7DF}" destId="{CA14642E-34D5-4D3E-ABC7-E0C900BC6065}" srcOrd="0" destOrd="0" presId="urn:microsoft.com/office/officeart/2008/layout/VerticalCurvedList"/>
    <dgm:cxn modelId="{67AD6EA4-32FB-44C0-825F-175DFDAB55AF}" type="presParOf" srcId="{67ED6DBC-7A9F-4D5D-A0D0-F76E7E95B7DF}" destId="{75E05AB4-5178-493A-886F-575C75FAA3D2}" srcOrd="1" destOrd="0" presId="urn:microsoft.com/office/officeart/2008/layout/VerticalCurvedList"/>
    <dgm:cxn modelId="{60F6B4DC-56FF-44F3-8329-85457B0F1840}" type="presParOf" srcId="{67ED6DBC-7A9F-4D5D-A0D0-F76E7E95B7DF}" destId="{580581C3-5209-488B-A62F-F2E1869BA2CE}" srcOrd="2" destOrd="0" presId="urn:microsoft.com/office/officeart/2008/layout/VerticalCurvedList"/>
    <dgm:cxn modelId="{38E8FC31-948B-40EC-A81D-A558BFF46345}" type="presParOf" srcId="{67ED6DBC-7A9F-4D5D-A0D0-F76E7E95B7DF}" destId="{E289EBC7-5938-4C30-8865-86AE2E3BFEB7}" srcOrd="3" destOrd="0" presId="urn:microsoft.com/office/officeart/2008/layout/VerticalCurvedList"/>
    <dgm:cxn modelId="{A870C215-52FF-4054-A963-8679D0AE2331}" type="presParOf" srcId="{544AF918-6BE2-4309-9FD1-EC9B61287FDF}" destId="{0C34154F-2A8B-4D28-AAFC-410DE691E049}" srcOrd="1" destOrd="0" presId="urn:microsoft.com/office/officeart/2008/layout/VerticalCurvedList"/>
    <dgm:cxn modelId="{6E5CF60F-9042-462E-B583-95D993AE16BF}" type="presParOf" srcId="{544AF918-6BE2-4309-9FD1-EC9B61287FDF}" destId="{BF39658B-1BD3-4CB7-811B-01B25243DA48}" srcOrd="2" destOrd="0" presId="urn:microsoft.com/office/officeart/2008/layout/VerticalCurvedList"/>
    <dgm:cxn modelId="{49F14E04-5301-44FC-8BF2-57DAE31D1ADB}" type="presParOf" srcId="{BF39658B-1BD3-4CB7-811B-01B25243DA48}" destId="{53975539-646B-48A3-8610-2FE00E134C41}" srcOrd="0" destOrd="0" presId="urn:microsoft.com/office/officeart/2008/layout/VerticalCurvedList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3BB8A0-4994-4021-A153-84B540FBFDC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18E8697-6AD3-4F4F-ACED-D87B2E47AC26}">
      <dgm:prSet phldrT="[Text]"/>
      <dgm:spPr>
        <a:xfrm>
          <a:off x="509717" y="338558"/>
          <a:ext cx="7541700" cy="677550"/>
        </a:xfrm>
        <a:solidFill>
          <a:srgbClr val="4472C4">
            <a:shade val="8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Митоксантрон</a:t>
          </a:r>
          <a:r>
            <a:rPr lang="ru-R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*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CFAA89A-0687-4F47-81E5-F203F0B81CAD}" type="parTrans" cxnId="{0DCD4F93-F2CD-4948-A90D-1FF85CE22F1E}">
      <dgm:prSet/>
      <dgm:spPr/>
      <dgm:t>
        <a:bodyPr/>
        <a:lstStyle/>
        <a:p>
          <a:endParaRPr lang="en-US"/>
        </a:p>
      </dgm:t>
    </dgm:pt>
    <dgm:pt modelId="{A993DE6C-3186-471A-B361-5A82335CDC13}" type="sibTrans" cxnId="{0DCD4F93-F2CD-4948-A90D-1FF85CE22F1E}">
      <dgm:prSet/>
      <dgm:spPr>
        <a:xfrm>
          <a:off x="-6126981" y="-937410"/>
          <a:ext cx="7293488" cy="7293488"/>
        </a:xfrm>
        <a:noFill/>
        <a:ln w="12700" cap="flat" cmpd="sng" algn="ctr">
          <a:solidFill>
            <a:srgbClr val="4472C4">
              <a:tint val="99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1ADE4097-9559-48C7-A3C1-3F93DA82A874}">
      <dgm:prSet phldrT="[Text]"/>
      <dgm:spPr>
        <a:xfrm>
          <a:off x="995230" y="1354558"/>
          <a:ext cx="7056187" cy="677550"/>
        </a:xfrm>
        <a:solidFill>
          <a:srgbClr val="4472C4">
            <a:shade val="80000"/>
            <a:hueOff val="87321"/>
            <a:satOff val="-1564"/>
            <a:lumOff val="664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Натализумаб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9BAA252-0782-4ACB-AEE8-11B135173E9D}" type="parTrans" cxnId="{F7B0561C-6FED-46B8-9682-BA045629CD75}">
      <dgm:prSet/>
      <dgm:spPr/>
      <dgm:t>
        <a:bodyPr/>
        <a:lstStyle/>
        <a:p>
          <a:endParaRPr lang="en-US"/>
        </a:p>
      </dgm:t>
    </dgm:pt>
    <dgm:pt modelId="{77E2933B-633D-4372-B377-C88625FE2B65}" type="sibTrans" cxnId="{F7B0561C-6FED-46B8-9682-BA045629CD75}">
      <dgm:prSet/>
      <dgm:spPr/>
      <dgm:t>
        <a:bodyPr/>
        <a:lstStyle/>
        <a:p>
          <a:endParaRPr lang="en-US"/>
        </a:p>
      </dgm:t>
    </dgm:pt>
    <dgm:pt modelId="{CE6B2240-4A54-4148-8B22-9BF81AB51C32}">
      <dgm:prSet phldrT="[Text]"/>
      <dgm:spPr>
        <a:xfrm>
          <a:off x="1144243" y="2370558"/>
          <a:ext cx="6907174" cy="677550"/>
        </a:xfrm>
        <a:solidFill>
          <a:srgbClr val="4472C4">
            <a:shade val="80000"/>
            <a:hueOff val="174641"/>
            <a:satOff val="-3128"/>
            <a:lumOff val="1329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Финголимод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EC2C423-B83E-4A70-AFE2-E4141CDF3568}" type="parTrans" cxnId="{E5460C04-654B-42E8-8AE2-79C2FE368150}">
      <dgm:prSet/>
      <dgm:spPr/>
      <dgm:t>
        <a:bodyPr/>
        <a:lstStyle/>
        <a:p>
          <a:endParaRPr lang="en-US"/>
        </a:p>
      </dgm:t>
    </dgm:pt>
    <dgm:pt modelId="{C7E902B4-D788-4EE4-A682-C6077FC83142}" type="sibTrans" cxnId="{E5460C04-654B-42E8-8AE2-79C2FE368150}">
      <dgm:prSet/>
      <dgm:spPr/>
      <dgm:t>
        <a:bodyPr/>
        <a:lstStyle/>
        <a:p>
          <a:endParaRPr lang="en-US"/>
        </a:p>
      </dgm:t>
    </dgm:pt>
    <dgm:pt modelId="{E14D4FA3-6586-4181-9836-EC686AF1D97A}">
      <dgm:prSet phldrT="[Text]"/>
      <dgm:spPr>
        <a:xfrm>
          <a:off x="995230" y="3386558"/>
          <a:ext cx="7056187" cy="677550"/>
        </a:xfrm>
        <a:solidFill>
          <a:srgbClr val="4472C4">
            <a:shade val="80000"/>
            <a:hueOff val="261962"/>
            <a:satOff val="-4692"/>
            <a:lumOff val="19939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Алемтузумаб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2066AED-A555-4A76-A5C3-FA3DF2BD363E}" type="parTrans" cxnId="{4D971B73-4D06-403F-A77B-115219094EC5}">
      <dgm:prSet/>
      <dgm:spPr/>
      <dgm:t>
        <a:bodyPr/>
        <a:lstStyle/>
        <a:p>
          <a:endParaRPr lang="en-US"/>
        </a:p>
      </dgm:t>
    </dgm:pt>
    <dgm:pt modelId="{FEEA8EF2-3F52-4348-B15E-9E3143D0275D}" type="sibTrans" cxnId="{4D971B73-4D06-403F-A77B-115219094EC5}">
      <dgm:prSet/>
      <dgm:spPr/>
      <dgm:t>
        <a:bodyPr/>
        <a:lstStyle/>
        <a:p>
          <a:endParaRPr lang="en-US"/>
        </a:p>
      </dgm:t>
    </dgm:pt>
    <dgm:pt modelId="{B3363017-B27E-4264-80FD-BE55DB2116AE}">
      <dgm:prSet phldrT="[Text]"/>
      <dgm:spPr>
        <a:xfrm>
          <a:off x="509717" y="4402558"/>
          <a:ext cx="7541700" cy="677550"/>
        </a:xfrm>
        <a:solidFill>
          <a:srgbClr val="4472C4">
            <a:shade val="80000"/>
            <a:hueOff val="349283"/>
            <a:satOff val="-6256"/>
            <a:lumOff val="2658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Окрелизумаб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C73D740-0C32-4A0B-9E10-7C68E5121EA6}" type="parTrans" cxnId="{DEBCEB33-5810-4011-BA86-EA7FF4477636}">
      <dgm:prSet/>
      <dgm:spPr/>
      <dgm:t>
        <a:bodyPr/>
        <a:lstStyle/>
        <a:p>
          <a:endParaRPr lang="en-US"/>
        </a:p>
      </dgm:t>
    </dgm:pt>
    <dgm:pt modelId="{6A9C3E1B-2012-4C5A-B0A0-1E1FE152713B}" type="sibTrans" cxnId="{DEBCEB33-5810-4011-BA86-EA7FF4477636}">
      <dgm:prSet/>
      <dgm:spPr/>
      <dgm:t>
        <a:bodyPr/>
        <a:lstStyle/>
        <a:p>
          <a:endParaRPr lang="en-US"/>
        </a:p>
      </dgm:t>
    </dgm:pt>
    <dgm:pt modelId="{DD0B0E9D-54DA-463A-B7DB-F0DD150B71A5}" type="pres">
      <dgm:prSet presAssocID="{4E3BB8A0-4994-4021-A153-84B540FBFDC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C4CEE88-7137-4088-99EB-31D4A7248876}" type="pres">
      <dgm:prSet presAssocID="{4E3BB8A0-4994-4021-A153-84B540FBFDCD}" presName="Name1" presStyleCnt="0"/>
      <dgm:spPr/>
    </dgm:pt>
    <dgm:pt modelId="{2DCE8B07-2D21-4B92-BF94-18D6694EA493}" type="pres">
      <dgm:prSet presAssocID="{4E3BB8A0-4994-4021-A153-84B540FBFDCD}" presName="cycle" presStyleCnt="0"/>
      <dgm:spPr/>
    </dgm:pt>
    <dgm:pt modelId="{F13DA2EE-14FA-4840-B2A4-A5C462BA19B8}" type="pres">
      <dgm:prSet presAssocID="{4E3BB8A0-4994-4021-A153-84B540FBFDCD}" presName="srcNode" presStyleLbl="node1" presStyleIdx="0" presStyleCnt="5"/>
      <dgm:spPr/>
    </dgm:pt>
    <dgm:pt modelId="{DCBFC99F-F8D0-4F13-A87F-2700C9797065}" type="pres">
      <dgm:prSet presAssocID="{4E3BB8A0-4994-4021-A153-84B540FBFDCD}" presName="conn" presStyleLbl="parChTrans1D2" presStyleIdx="0" presStyleCnt="1"/>
      <dgm:spPr>
        <a:prstGeom prst="blockArc">
          <a:avLst>
            <a:gd name="adj1" fmla="val 18900000"/>
            <a:gd name="adj2" fmla="val 2700000"/>
            <a:gd name="adj3" fmla="val 296"/>
          </a:avLst>
        </a:prstGeom>
      </dgm:spPr>
      <dgm:t>
        <a:bodyPr/>
        <a:lstStyle/>
        <a:p>
          <a:endParaRPr lang="ru-RU"/>
        </a:p>
      </dgm:t>
    </dgm:pt>
    <dgm:pt modelId="{95CA789B-76A5-4BC9-8197-B4D134933A90}" type="pres">
      <dgm:prSet presAssocID="{4E3BB8A0-4994-4021-A153-84B540FBFDCD}" presName="extraNode" presStyleLbl="node1" presStyleIdx="0" presStyleCnt="5"/>
      <dgm:spPr/>
    </dgm:pt>
    <dgm:pt modelId="{734DEF08-597C-4386-AD4B-C9EEDF0F137F}" type="pres">
      <dgm:prSet presAssocID="{4E3BB8A0-4994-4021-A153-84B540FBFDCD}" presName="dstNode" presStyleLbl="node1" presStyleIdx="0" presStyleCnt="5"/>
      <dgm:spPr/>
    </dgm:pt>
    <dgm:pt modelId="{05518F13-AB66-4953-8AD2-C3C1C4FC83AB}" type="pres">
      <dgm:prSet presAssocID="{218E8697-6AD3-4F4F-ACED-D87B2E47AC26}" presName="text_1" presStyleLbl="node1" presStyleIdx="0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CD0D62C-D5E6-4F14-9F5E-632DEEB65F83}" type="pres">
      <dgm:prSet presAssocID="{218E8697-6AD3-4F4F-ACED-D87B2E47AC26}" presName="accent_1" presStyleCnt="0"/>
      <dgm:spPr/>
    </dgm:pt>
    <dgm:pt modelId="{21CB2DD4-A4F5-405F-AAE0-8B995BB8D781}" type="pres">
      <dgm:prSet presAssocID="{218E8697-6AD3-4F4F-ACED-D87B2E47AC26}" presName="accentRepeatNode" presStyleLbl="solidFgAcc1" presStyleIdx="0" presStyleCnt="5"/>
      <dgm:spPr>
        <a:xfrm>
          <a:off x="86248" y="253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40000" r="-40000"/>
          </a:stretch>
        </a:blip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AE83DF06-A518-44B5-AF29-5D680D0EBB8D}" type="pres">
      <dgm:prSet presAssocID="{1ADE4097-9559-48C7-A3C1-3F93DA82A874}" presName="text_2" presStyleLbl="node1" presStyleIdx="1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AA9A1D9-B591-4DD6-BADE-A5221A121CEC}" type="pres">
      <dgm:prSet presAssocID="{1ADE4097-9559-48C7-A3C1-3F93DA82A874}" presName="accent_2" presStyleCnt="0"/>
      <dgm:spPr/>
    </dgm:pt>
    <dgm:pt modelId="{0B9C0580-310F-4DDB-AD7A-FA6F9ECA497B}" type="pres">
      <dgm:prSet presAssocID="{1ADE4097-9559-48C7-A3C1-3F93DA82A874}" presName="accentRepeatNode" presStyleLbl="solidFgAcc1" presStyleIdx="1" presStyleCnt="5"/>
      <dgm:spPr>
        <a:xfrm>
          <a:off x="571761" y="1269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3000" r="-3000"/>
          </a:stretch>
        </a:blipFill>
        <a:ln w="12700" cap="flat" cmpd="sng" algn="ctr">
          <a:solidFill>
            <a:srgbClr val="4472C4">
              <a:shade val="80000"/>
              <a:hueOff val="87321"/>
              <a:satOff val="-1564"/>
              <a:lumOff val="6646"/>
              <a:alphaOff val="0"/>
            </a:srgbClr>
          </a:solidFill>
          <a:prstDash val="solid"/>
          <a:miter lim="800000"/>
        </a:ln>
        <a:effectLst/>
      </dgm:spPr>
    </dgm:pt>
    <dgm:pt modelId="{397239E3-8F67-4FE3-A2E5-44B68EF937EF}" type="pres">
      <dgm:prSet presAssocID="{CE6B2240-4A54-4148-8B22-9BF81AB51C32}" presName="text_3" presStyleLbl="node1" presStyleIdx="2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76118EB-EEE5-43F8-B2AD-AFDA0DE169B3}" type="pres">
      <dgm:prSet presAssocID="{CE6B2240-4A54-4148-8B22-9BF81AB51C32}" presName="accent_3" presStyleCnt="0"/>
      <dgm:spPr/>
    </dgm:pt>
    <dgm:pt modelId="{62FF3F04-664C-484A-A984-4196D4274172}" type="pres">
      <dgm:prSet presAssocID="{CE6B2240-4A54-4148-8B22-9BF81AB51C32}" presName="accentRepeatNode" presStyleLbl="solidFgAcc1" presStyleIdx="2" presStyleCnt="5"/>
      <dgm:spPr>
        <a:xfrm>
          <a:off x="720774" y="2285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32000" r="-32000"/>
          </a:stretch>
        </a:blipFill>
        <a:ln w="12700" cap="flat" cmpd="sng" algn="ctr">
          <a:solidFill>
            <a:srgbClr val="4472C4">
              <a:shade val="80000"/>
              <a:hueOff val="174641"/>
              <a:satOff val="-3128"/>
              <a:lumOff val="13293"/>
              <a:alphaOff val="0"/>
            </a:srgbClr>
          </a:solidFill>
          <a:prstDash val="solid"/>
          <a:miter lim="800000"/>
        </a:ln>
        <a:effectLst/>
      </dgm:spPr>
    </dgm:pt>
    <dgm:pt modelId="{CC4ED882-BC23-44D2-9BFE-F8666ACCA993}" type="pres">
      <dgm:prSet presAssocID="{E14D4FA3-6586-4181-9836-EC686AF1D97A}" presName="text_4" presStyleLbl="node1" presStyleIdx="3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5E0E3F7-877E-40B6-A99A-3A3558C26957}" type="pres">
      <dgm:prSet presAssocID="{E14D4FA3-6586-4181-9836-EC686AF1D97A}" presName="accent_4" presStyleCnt="0"/>
      <dgm:spPr/>
    </dgm:pt>
    <dgm:pt modelId="{55F3D34D-0AC0-4D29-B2F2-64FD745F0669}" type="pres">
      <dgm:prSet presAssocID="{E14D4FA3-6586-4181-9836-EC686AF1D97A}" presName="accentRepeatNode" presStyleLbl="solidFgAcc1" presStyleIdx="3" presStyleCnt="5"/>
      <dgm:spPr>
        <a:xfrm>
          <a:off x="571761" y="3301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l="-3000" r="-3000"/>
          </a:stretch>
        </a:blipFill>
        <a:ln w="12700" cap="flat" cmpd="sng" algn="ctr">
          <a:solidFill>
            <a:srgbClr val="4472C4">
              <a:shade val="80000"/>
              <a:hueOff val="261962"/>
              <a:satOff val="-4692"/>
              <a:lumOff val="19939"/>
              <a:alphaOff val="0"/>
            </a:srgbClr>
          </a:solidFill>
          <a:prstDash val="solid"/>
          <a:miter lim="800000"/>
        </a:ln>
        <a:effectLst/>
      </dgm:spPr>
    </dgm:pt>
    <dgm:pt modelId="{65869BB0-E5E6-45E5-B842-9A2AF254050B}" type="pres">
      <dgm:prSet presAssocID="{B3363017-B27E-4264-80FD-BE55DB2116AE}" presName="text_5" presStyleLbl="node1" presStyleIdx="4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5BC5014-3D80-4041-B755-A032F1FE66CF}" type="pres">
      <dgm:prSet presAssocID="{B3363017-B27E-4264-80FD-BE55DB2116AE}" presName="accent_5" presStyleCnt="0"/>
      <dgm:spPr/>
    </dgm:pt>
    <dgm:pt modelId="{CA910545-8D7B-408E-ABB3-AB559D9D1204}" type="pres">
      <dgm:prSet presAssocID="{B3363017-B27E-4264-80FD-BE55DB2116AE}" presName="accentRepeatNode" presStyleLbl="solidFgAcc1" presStyleIdx="4" presStyleCnt="5"/>
      <dgm:spPr>
        <a:xfrm>
          <a:off x="86248" y="4317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l="-3000" r="-3000"/>
          </a:stretch>
        </a:blipFill>
        <a:ln w="12700" cap="flat" cmpd="sng" algn="ctr">
          <a:solidFill>
            <a:srgbClr val="4472C4">
              <a:shade val="80000"/>
              <a:hueOff val="349283"/>
              <a:satOff val="-6256"/>
              <a:lumOff val="26585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8C03221F-384C-4A08-8D8A-4D53DF9795A4}" type="presOf" srcId="{B3363017-B27E-4264-80FD-BE55DB2116AE}" destId="{65869BB0-E5E6-45E5-B842-9A2AF254050B}" srcOrd="0" destOrd="0" presId="urn:microsoft.com/office/officeart/2008/layout/VerticalCurvedList"/>
    <dgm:cxn modelId="{55B3C091-EA2E-4BAC-8AB3-02CCF143A680}" type="presOf" srcId="{A993DE6C-3186-471A-B361-5A82335CDC13}" destId="{DCBFC99F-F8D0-4F13-A87F-2700C9797065}" srcOrd="0" destOrd="0" presId="urn:microsoft.com/office/officeart/2008/layout/VerticalCurvedList"/>
    <dgm:cxn modelId="{E5460C04-654B-42E8-8AE2-79C2FE368150}" srcId="{4E3BB8A0-4994-4021-A153-84B540FBFDCD}" destId="{CE6B2240-4A54-4148-8B22-9BF81AB51C32}" srcOrd="2" destOrd="0" parTransId="{EEC2C423-B83E-4A70-AFE2-E4141CDF3568}" sibTransId="{C7E902B4-D788-4EE4-A682-C6077FC83142}"/>
    <dgm:cxn modelId="{F7B0561C-6FED-46B8-9682-BA045629CD75}" srcId="{4E3BB8A0-4994-4021-A153-84B540FBFDCD}" destId="{1ADE4097-9559-48C7-A3C1-3F93DA82A874}" srcOrd="1" destOrd="0" parTransId="{29BAA252-0782-4ACB-AEE8-11B135173E9D}" sibTransId="{77E2933B-633D-4372-B377-C88625FE2B65}"/>
    <dgm:cxn modelId="{1544BC67-C4C4-48FD-8DC9-CF60EF9CD41A}" type="presOf" srcId="{E14D4FA3-6586-4181-9836-EC686AF1D97A}" destId="{CC4ED882-BC23-44D2-9BFE-F8666ACCA993}" srcOrd="0" destOrd="0" presId="urn:microsoft.com/office/officeart/2008/layout/VerticalCurvedList"/>
    <dgm:cxn modelId="{55837658-6BFF-4453-9F76-154892F3781B}" type="presOf" srcId="{218E8697-6AD3-4F4F-ACED-D87B2E47AC26}" destId="{05518F13-AB66-4953-8AD2-C3C1C4FC83AB}" srcOrd="0" destOrd="0" presId="urn:microsoft.com/office/officeart/2008/layout/VerticalCurvedList"/>
    <dgm:cxn modelId="{4D971B73-4D06-403F-A77B-115219094EC5}" srcId="{4E3BB8A0-4994-4021-A153-84B540FBFDCD}" destId="{E14D4FA3-6586-4181-9836-EC686AF1D97A}" srcOrd="3" destOrd="0" parTransId="{F2066AED-A555-4A76-A5C3-FA3DF2BD363E}" sibTransId="{FEEA8EF2-3F52-4348-B15E-9E3143D0275D}"/>
    <dgm:cxn modelId="{DEBCEB33-5810-4011-BA86-EA7FF4477636}" srcId="{4E3BB8A0-4994-4021-A153-84B540FBFDCD}" destId="{B3363017-B27E-4264-80FD-BE55DB2116AE}" srcOrd="4" destOrd="0" parTransId="{CC73D740-0C32-4A0B-9E10-7C68E5121EA6}" sibTransId="{6A9C3E1B-2012-4C5A-B0A0-1E1FE152713B}"/>
    <dgm:cxn modelId="{B8EEF999-86D2-4E3E-9D43-3155A6D1FADD}" type="presOf" srcId="{CE6B2240-4A54-4148-8B22-9BF81AB51C32}" destId="{397239E3-8F67-4FE3-A2E5-44B68EF937EF}" srcOrd="0" destOrd="0" presId="urn:microsoft.com/office/officeart/2008/layout/VerticalCurvedList"/>
    <dgm:cxn modelId="{500766BD-E143-4B5D-B0BB-9F72043A6294}" type="presOf" srcId="{1ADE4097-9559-48C7-A3C1-3F93DA82A874}" destId="{AE83DF06-A518-44B5-AF29-5D680D0EBB8D}" srcOrd="0" destOrd="0" presId="urn:microsoft.com/office/officeart/2008/layout/VerticalCurvedList"/>
    <dgm:cxn modelId="{864E6306-46E4-4B34-9994-B965AE3451AE}" type="presOf" srcId="{4E3BB8A0-4994-4021-A153-84B540FBFDCD}" destId="{DD0B0E9D-54DA-463A-B7DB-F0DD150B71A5}" srcOrd="0" destOrd="0" presId="urn:microsoft.com/office/officeart/2008/layout/VerticalCurvedList"/>
    <dgm:cxn modelId="{0DCD4F93-F2CD-4948-A90D-1FF85CE22F1E}" srcId="{4E3BB8A0-4994-4021-A153-84B540FBFDCD}" destId="{218E8697-6AD3-4F4F-ACED-D87B2E47AC26}" srcOrd="0" destOrd="0" parTransId="{7CFAA89A-0687-4F47-81E5-F203F0B81CAD}" sibTransId="{A993DE6C-3186-471A-B361-5A82335CDC13}"/>
    <dgm:cxn modelId="{E6E272CB-B754-44FC-9B07-A32D3EA8382A}" type="presParOf" srcId="{DD0B0E9D-54DA-463A-B7DB-F0DD150B71A5}" destId="{EC4CEE88-7137-4088-99EB-31D4A7248876}" srcOrd="0" destOrd="0" presId="urn:microsoft.com/office/officeart/2008/layout/VerticalCurvedList"/>
    <dgm:cxn modelId="{254D3CF6-4AB4-4939-BF28-E23915139B1A}" type="presParOf" srcId="{EC4CEE88-7137-4088-99EB-31D4A7248876}" destId="{2DCE8B07-2D21-4B92-BF94-18D6694EA493}" srcOrd="0" destOrd="0" presId="urn:microsoft.com/office/officeart/2008/layout/VerticalCurvedList"/>
    <dgm:cxn modelId="{D8C92174-D507-462B-AB60-555026013BB6}" type="presParOf" srcId="{2DCE8B07-2D21-4B92-BF94-18D6694EA493}" destId="{F13DA2EE-14FA-4840-B2A4-A5C462BA19B8}" srcOrd="0" destOrd="0" presId="urn:microsoft.com/office/officeart/2008/layout/VerticalCurvedList"/>
    <dgm:cxn modelId="{4D09FCB3-7113-4644-A51D-AD82E5822721}" type="presParOf" srcId="{2DCE8B07-2D21-4B92-BF94-18D6694EA493}" destId="{DCBFC99F-F8D0-4F13-A87F-2700C9797065}" srcOrd="1" destOrd="0" presId="urn:microsoft.com/office/officeart/2008/layout/VerticalCurvedList"/>
    <dgm:cxn modelId="{4619F4F3-CE07-4151-9E31-8A9591306269}" type="presParOf" srcId="{2DCE8B07-2D21-4B92-BF94-18D6694EA493}" destId="{95CA789B-76A5-4BC9-8197-B4D134933A90}" srcOrd="2" destOrd="0" presId="urn:microsoft.com/office/officeart/2008/layout/VerticalCurvedList"/>
    <dgm:cxn modelId="{E71DA914-72A0-453C-81B3-FAAA0F12D68C}" type="presParOf" srcId="{2DCE8B07-2D21-4B92-BF94-18D6694EA493}" destId="{734DEF08-597C-4386-AD4B-C9EEDF0F137F}" srcOrd="3" destOrd="0" presId="urn:microsoft.com/office/officeart/2008/layout/VerticalCurvedList"/>
    <dgm:cxn modelId="{06051603-95A1-465B-8670-772D172BF8E5}" type="presParOf" srcId="{EC4CEE88-7137-4088-99EB-31D4A7248876}" destId="{05518F13-AB66-4953-8AD2-C3C1C4FC83AB}" srcOrd="1" destOrd="0" presId="urn:microsoft.com/office/officeart/2008/layout/VerticalCurvedList"/>
    <dgm:cxn modelId="{70D056DE-647A-46CA-9792-5635232AC6A5}" type="presParOf" srcId="{EC4CEE88-7137-4088-99EB-31D4A7248876}" destId="{DCD0D62C-D5E6-4F14-9F5E-632DEEB65F83}" srcOrd="2" destOrd="0" presId="urn:microsoft.com/office/officeart/2008/layout/VerticalCurvedList"/>
    <dgm:cxn modelId="{C71B9B5B-93AA-42AE-8A0E-E5A95EC9E607}" type="presParOf" srcId="{DCD0D62C-D5E6-4F14-9F5E-632DEEB65F83}" destId="{21CB2DD4-A4F5-405F-AAE0-8B995BB8D781}" srcOrd="0" destOrd="0" presId="urn:microsoft.com/office/officeart/2008/layout/VerticalCurvedList"/>
    <dgm:cxn modelId="{C2A2DC3A-D978-4418-B468-28C6238FA502}" type="presParOf" srcId="{EC4CEE88-7137-4088-99EB-31D4A7248876}" destId="{AE83DF06-A518-44B5-AF29-5D680D0EBB8D}" srcOrd="3" destOrd="0" presId="urn:microsoft.com/office/officeart/2008/layout/VerticalCurvedList"/>
    <dgm:cxn modelId="{7B193245-DC1C-4C29-AF50-9DA5C2380580}" type="presParOf" srcId="{EC4CEE88-7137-4088-99EB-31D4A7248876}" destId="{1AA9A1D9-B591-4DD6-BADE-A5221A121CEC}" srcOrd="4" destOrd="0" presId="urn:microsoft.com/office/officeart/2008/layout/VerticalCurvedList"/>
    <dgm:cxn modelId="{99974C63-DFD7-4EDA-9A64-EAE0433F160C}" type="presParOf" srcId="{1AA9A1D9-B591-4DD6-BADE-A5221A121CEC}" destId="{0B9C0580-310F-4DDB-AD7A-FA6F9ECA497B}" srcOrd="0" destOrd="0" presId="urn:microsoft.com/office/officeart/2008/layout/VerticalCurvedList"/>
    <dgm:cxn modelId="{39546C4C-F8B2-4A46-B94A-88A36A1A743F}" type="presParOf" srcId="{EC4CEE88-7137-4088-99EB-31D4A7248876}" destId="{397239E3-8F67-4FE3-A2E5-44B68EF937EF}" srcOrd="5" destOrd="0" presId="urn:microsoft.com/office/officeart/2008/layout/VerticalCurvedList"/>
    <dgm:cxn modelId="{D8C77FF3-1ABB-43E9-92A8-45DF2030437D}" type="presParOf" srcId="{EC4CEE88-7137-4088-99EB-31D4A7248876}" destId="{D76118EB-EEE5-43F8-B2AD-AFDA0DE169B3}" srcOrd="6" destOrd="0" presId="urn:microsoft.com/office/officeart/2008/layout/VerticalCurvedList"/>
    <dgm:cxn modelId="{966981B6-9505-4E07-A451-4C1F36000398}" type="presParOf" srcId="{D76118EB-EEE5-43F8-B2AD-AFDA0DE169B3}" destId="{62FF3F04-664C-484A-A984-4196D4274172}" srcOrd="0" destOrd="0" presId="urn:microsoft.com/office/officeart/2008/layout/VerticalCurvedList"/>
    <dgm:cxn modelId="{18578AF6-02E0-48D1-A5CF-8D7A43CB7B9C}" type="presParOf" srcId="{EC4CEE88-7137-4088-99EB-31D4A7248876}" destId="{CC4ED882-BC23-44D2-9BFE-F8666ACCA993}" srcOrd="7" destOrd="0" presId="urn:microsoft.com/office/officeart/2008/layout/VerticalCurvedList"/>
    <dgm:cxn modelId="{15D60F0B-CE7B-4552-8EFC-1810B779FC4C}" type="presParOf" srcId="{EC4CEE88-7137-4088-99EB-31D4A7248876}" destId="{75E0E3F7-877E-40B6-A99A-3A3558C26957}" srcOrd="8" destOrd="0" presId="urn:microsoft.com/office/officeart/2008/layout/VerticalCurvedList"/>
    <dgm:cxn modelId="{D2B102BB-5182-42CF-A82B-A73E213A0ED8}" type="presParOf" srcId="{75E0E3F7-877E-40B6-A99A-3A3558C26957}" destId="{55F3D34D-0AC0-4D29-B2F2-64FD745F0669}" srcOrd="0" destOrd="0" presId="urn:microsoft.com/office/officeart/2008/layout/VerticalCurvedList"/>
    <dgm:cxn modelId="{6EDDB0EE-0058-4877-98AD-733FA1BA4A53}" type="presParOf" srcId="{EC4CEE88-7137-4088-99EB-31D4A7248876}" destId="{65869BB0-E5E6-45E5-B842-9A2AF254050B}" srcOrd="9" destOrd="0" presId="urn:microsoft.com/office/officeart/2008/layout/VerticalCurvedList"/>
    <dgm:cxn modelId="{3FB087B9-CE1D-4C3F-9078-27B117F83B19}" type="presParOf" srcId="{EC4CEE88-7137-4088-99EB-31D4A7248876}" destId="{C5BC5014-3D80-4041-B755-A032F1FE66CF}" srcOrd="10" destOrd="0" presId="urn:microsoft.com/office/officeart/2008/layout/VerticalCurvedList"/>
    <dgm:cxn modelId="{655767CB-8CB3-4629-BC86-73307A3731BE}" type="presParOf" srcId="{C5BC5014-3D80-4041-B755-A032F1FE66CF}" destId="{CA910545-8D7B-408E-ABB3-AB559D9D1204}" srcOrd="0" destOrd="0" presId="urn:microsoft.com/office/officeart/2008/layout/VerticalCurvedList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8E931B-9358-4AFC-8C2B-961C94AF1A6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3A1326A-2F2B-4024-9F9A-1BB8A11514AF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dirty="0">
              <a:solidFill>
                <a:schemeClr val="accent1">
                  <a:lumMod val="75000"/>
                </a:schemeClr>
              </a:solidFill>
            </a:rPr>
            <a:t>Алемтузумаб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A16EC43A-E146-4239-BD1C-B8CC59F04070}" type="parTrans" cxnId="{5EDB9BE2-225E-4D44-9B82-FEFF04F16A44}">
      <dgm:prSet/>
      <dgm:spPr/>
      <dgm:t>
        <a:bodyPr/>
        <a:lstStyle/>
        <a:p>
          <a:endParaRPr lang="en-US"/>
        </a:p>
      </dgm:t>
    </dgm:pt>
    <dgm:pt modelId="{211819F8-2FAA-4F8C-A499-0B3428B2A140}" type="sibTrans" cxnId="{5EDB9BE2-225E-4D44-9B82-FEFF04F16A44}">
      <dgm:prSet/>
      <dgm:spPr/>
      <dgm:t>
        <a:bodyPr/>
        <a:lstStyle/>
        <a:p>
          <a:endParaRPr lang="en-US"/>
        </a:p>
      </dgm:t>
    </dgm:pt>
    <dgm:pt modelId="{C35710BE-898F-4144-8309-471E3D3AB9DD}" type="pres">
      <dgm:prSet presAssocID="{E88E931B-9358-4AFC-8C2B-961C94AF1A6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44AF918-6BE2-4309-9FD1-EC9B61287FDF}" type="pres">
      <dgm:prSet presAssocID="{E88E931B-9358-4AFC-8C2B-961C94AF1A66}" presName="Name1" presStyleCnt="0"/>
      <dgm:spPr/>
    </dgm:pt>
    <dgm:pt modelId="{67ED6DBC-7A9F-4D5D-A0D0-F76E7E95B7DF}" type="pres">
      <dgm:prSet presAssocID="{E88E931B-9358-4AFC-8C2B-961C94AF1A66}" presName="cycle" presStyleCnt="0"/>
      <dgm:spPr/>
    </dgm:pt>
    <dgm:pt modelId="{CA14642E-34D5-4D3E-ABC7-E0C900BC6065}" type="pres">
      <dgm:prSet presAssocID="{E88E931B-9358-4AFC-8C2B-961C94AF1A66}" presName="srcNode" presStyleLbl="node1" presStyleIdx="0" presStyleCnt="1"/>
      <dgm:spPr/>
    </dgm:pt>
    <dgm:pt modelId="{75E05AB4-5178-493A-886F-575C75FAA3D2}" type="pres">
      <dgm:prSet presAssocID="{E88E931B-9358-4AFC-8C2B-961C94AF1A66}" presName="conn" presStyleLbl="parChTrans1D2" presStyleIdx="0" presStyleCnt="1"/>
      <dgm:spPr/>
      <dgm:t>
        <a:bodyPr/>
        <a:lstStyle/>
        <a:p>
          <a:endParaRPr lang="ru-RU"/>
        </a:p>
      </dgm:t>
    </dgm:pt>
    <dgm:pt modelId="{580581C3-5209-488B-A62F-F2E1869BA2CE}" type="pres">
      <dgm:prSet presAssocID="{E88E931B-9358-4AFC-8C2B-961C94AF1A66}" presName="extraNode" presStyleLbl="node1" presStyleIdx="0" presStyleCnt="1"/>
      <dgm:spPr/>
    </dgm:pt>
    <dgm:pt modelId="{E289EBC7-5938-4C30-8865-86AE2E3BFEB7}" type="pres">
      <dgm:prSet presAssocID="{E88E931B-9358-4AFC-8C2B-961C94AF1A66}" presName="dstNode" presStyleLbl="node1" presStyleIdx="0" presStyleCnt="1"/>
      <dgm:spPr/>
    </dgm:pt>
    <dgm:pt modelId="{0C34154F-2A8B-4D28-AAFC-410DE691E049}" type="pres">
      <dgm:prSet presAssocID="{13A1326A-2F2B-4024-9F9A-1BB8A11514AF}" presName="text_1" presStyleLbl="node1" presStyleIdx="0" presStyleCnt="1" custLinFactNeighborX="4844" custLinFactNeighborY="1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39658B-1BD3-4CB7-811B-01B25243DA48}" type="pres">
      <dgm:prSet presAssocID="{13A1326A-2F2B-4024-9F9A-1BB8A11514AF}" presName="accent_1" presStyleCnt="0"/>
      <dgm:spPr/>
    </dgm:pt>
    <dgm:pt modelId="{53975539-646B-48A3-8610-2FE00E134C41}" type="pres">
      <dgm:prSet presAssocID="{13A1326A-2F2B-4024-9F9A-1BB8A11514AF}" presName="accentRepeatNode" presStyleLbl="solidFgAcc1" presStyleIdx="0" presStyleCnt="1"/>
      <dgm:spPr>
        <a:blipFill rotWithShape="0">
          <a:blip xmlns:r="http://schemas.openxmlformats.org/officeDocument/2006/relationships" r:embed="rId1"/>
          <a:srcRect/>
          <a:stretch>
            <a:fillRect l="-5000" r="-5000"/>
          </a:stretch>
        </a:blipFill>
      </dgm:spPr>
    </dgm:pt>
  </dgm:ptLst>
  <dgm:cxnLst>
    <dgm:cxn modelId="{5EDB9BE2-225E-4D44-9B82-FEFF04F16A44}" srcId="{E88E931B-9358-4AFC-8C2B-961C94AF1A66}" destId="{13A1326A-2F2B-4024-9F9A-1BB8A11514AF}" srcOrd="0" destOrd="0" parTransId="{A16EC43A-E146-4239-BD1C-B8CC59F04070}" sibTransId="{211819F8-2FAA-4F8C-A499-0B3428B2A140}"/>
    <dgm:cxn modelId="{C271716A-BEAC-437C-8471-C6A43276D2C5}" type="presOf" srcId="{E88E931B-9358-4AFC-8C2B-961C94AF1A66}" destId="{C35710BE-898F-4144-8309-471E3D3AB9DD}" srcOrd="0" destOrd="0" presId="urn:microsoft.com/office/officeart/2008/layout/VerticalCurvedList"/>
    <dgm:cxn modelId="{D4929DCE-C078-47B2-8CD8-83B38C93944A}" type="presOf" srcId="{211819F8-2FAA-4F8C-A499-0B3428B2A140}" destId="{75E05AB4-5178-493A-886F-575C75FAA3D2}" srcOrd="0" destOrd="0" presId="urn:microsoft.com/office/officeart/2008/layout/VerticalCurvedList"/>
    <dgm:cxn modelId="{54A714CE-2598-47EB-BA47-C2BC9AFFD630}" type="presOf" srcId="{13A1326A-2F2B-4024-9F9A-1BB8A11514AF}" destId="{0C34154F-2A8B-4D28-AAFC-410DE691E049}" srcOrd="0" destOrd="0" presId="urn:microsoft.com/office/officeart/2008/layout/VerticalCurvedList"/>
    <dgm:cxn modelId="{24670690-5757-432A-9A45-8C098EBC7222}" type="presParOf" srcId="{C35710BE-898F-4144-8309-471E3D3AB9DD}" destId="{544AF918-6BE2-4309-9FD1-EC9B61287FDF}" srcOrd="0" destOrd="0" presId="urn:microsoft.com/office/officeart/2008/layout/VerticalCurvedList"/>
    <dgm:cxn modelId="{18CA2AAD-C409-4F35-96D6-63C0AC0EBC0A}" type="presParOf" srcId="{544AF918-6BE2-4309-9FD1-EC9B61287FDF}" destId="{67ED6DBC-7A9F-4D5D-A0D0-F76E7E95B7DF}" srcOrd="0" destOrd="0" presId="urn:microsoft.com/office/officeart/2008/layout/VerticalCurvedList"/>
    <dgm:cxn modelId="{0A72F2D3-2E18-4E80-9C95-486117383D0C}" type="presParOf" srcId="{67ED6DBC-7A9F-4D5D-A0D0-F76E7E95B7DF}" destId="{CA14642E-34D5-4D3E-ABC7-E0C900BC6065}" srcOrd="0" destOrd="0" presId="urn:microsoft.com/office/officeart/2008/layout/VerticalCurvedList"/>
    <dgm:cxn modelId="{9C63A007-1ABF-4377-8C10-47DFA1943223}" type="presParOf" srcId="{67ED6DBC-7A9F-4D5D-A0D0-F76E7E95B7DF}" destId="{75E05AB4-5178-493A-886F-575C75FAA3D2}" srcOrd="1" destOrd="0" presId="urn:microsoft.com/office/officeart/2008/layout/VerticalCurvedList"/>
    <dgm:cxn modelId="{45AF29C6-DD16-429D-B33D-CECFFF6CEBE0}" type="presParOf" srcId="{67ED6DBC-7A9F-4D5D-A0D0-F76E7E95B7DF}" destId="{580581C3-5209-488B-A62F-F2E1869BA2CE}" srcOrd="2" destOrd="0" presId="urn:microsoft.com/office/officeart/2008/layout/VerticalCurvedList"/>
    <dgm:cxn modelId="{D3196107-4655-424D-B1AE-1AAF99EF0273}" type="presParOf" srcId="{67ED6DBC-7A9F-4D5D-A0D0-F76E7E95B7DF}" destId="{E289EBC7-5938-4C30-8865-86AE2E3BFEB7}" srcOrd="3" destOrd="0" presId="urn:microsoft.com/office/officeart/2008/layout/VerticalCurvedList"/>
    <dgm:cxn modelId="{FA1FAA9C-E6B7-485A-9E1C-7ACCB950C9F7}" type="presParOf" srcId="{544AF918-6BE2-4309-9FD1-EC9B61287FDF}" destId="{0C34154F-2A8B-4D28-AAFC-410DE691E049}" srcOrd="1" destOrd="0" presId="urn:microsoft.com/office/officeart/2008/layout/VerticalCurvedList"/>
    <dgm:cxn modelId="{FC514491-4F25-4039-AA16-4C8A83B3B588}" type="presParOf" srcId="{544AF918-6BE2-4309-9FD1-EC9B61287FDF}" destId="{BF39658B-1BD3-4CB7-811B-01B25243DA48}" srcOrd="2" destOrd="0" presId="urn:microsoft.com/office/officeart/2008/layout/VerticalCurvedList"/>
    <dgm:cxn modelId="{EEA2EE82-5AFD-4D7D-B99B-621A0C24D399}" type="presParOf" srcId="{BF39658B-1BD3-4CB7-811B-01B25243DA48}" destId="{53975539-646B-48A3-8610-2FE00E134C41}" srcOrd="0" destOrd="0" presId="urn:microsoft.com/office/officeart/2008/layout/VerticalCurvedList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3BB8A0-4994-4021-A153-84B540FBFDC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18E8697-6AD3-4F4F-ACED-D87B2E47AC26}">
      <dgm:prSet phldrT="[Text]"/>
      <dgm:spPr>
        <a:xfrm>
          <a:off x="509717" y="338558"/>
          <a:ext cx="7541700" cy="677550"/>
        </a:xfrm>
        <a:solidFill>
          <a:srgbClr val="4472C4">
            <a:shade val="8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Митоксантрон</a:t>
          </a:r>
          <a:r>
            <a:rPr lang="ru-R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*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CFAA89A-0687-4F47-81E5-F203F0B81CAD}" type="parTrans" cxnId="{0DCD4F93-F2CD-4948-A90D-1FF85CE22F1E}">
      <dgm:prSet/>
      <dgm:spPr/>
      <dgm:t>
        <a:bodyPr/>
        <a:lstStyle/>
        <a:p>
          <a:endParaRPr lang="en-US"/>
        </a:p>
      </dgm:t>
    </dgm:pt>
    <dgm:pt modelId="{A993DE6C-3186-471A-B361-5A82335CDC13}" type="sibTrans" cxnId="{0DCD4F93-F2CD-4948-A90D-1FF85CE22F1E}">
      <dgm:prSet/>
      <dgm:spPr>
        <a:xfrm>
          <a:off x="-6126981" y="-937410"/>
          <a:ext cx="7293488" cy="7293488"/>
        </a:xfrm>
        <a:noFill/>
        <a:ln w="12700" cap="flat" cmpd="sng" algn="ctr">
          <a:solidFill>
            <a:srgbClr val="4472C4">
              <a:tint val="99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1ADE4097-9559-48C7-A3C1-3F93DA82A874}">
      <dgm:prSet phldrT="[Text]"/>
      <dgm:spPr>
        <a:xfrm>
          <a:off x="995230" y="1354558"/>
          <a:ext cx="7056187" cy="677550"/>
        </a:xfrm>
        <a:solidFill>
          <a:srgbClr val="4472C4">
            <a:shade val="80000"/>
            <a:hueOff val="87321"/>
            <a:satOff val="-1564"/>
            <a:lumOff val="664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Натализумаб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9BAA252-0782-4ACB-AEE8-11B135173E9D}" type="parTrans" cxnId="{F7B0561C-6FED-46B8-9682-BA045629CD75}">
      <dgm:prSet/>
      <dgm:spPr/>
      <dgm:t>
        <a:bodyPr/>
        <a:lstStyle/>
        <a:p>
          <a:endParaRPr lang="en-US"/>
        </a:p>
      </dgm:t>
    </dgm:pt>
    <dgm:pt modelId="{77E2933B-633D-4372-B377-C88625FE2B65}" type="sibTrans" cxnId="{F7B0561C-6FED-46B8-9682-BA045629CD75}">
      <dgm:prSet/>
      <dgm:spPr/>
      <dgm:t>
        <a:bodyPr/>
        <a:lstStyle/>
        <a:p>
          <a:endParaRPr lang="en-US"/>
        </a:p>
      </dgm:t>
    </dgm:pt>
    <dgm:pt modelId="{CE6B2240-4A54-4148-8B22-9BF81AB51C32}">
      <dgm:prSet phldrT="[Text]"/>
      <dgm:spPr>
        <a:xfrm>
          <a:off x="1144243" y="2370558"/>
          <a:ext cx="6907174" cy="677550"/>
        </a:xfrm>
        <a:solidFill>
          <a:srgbClr val="4472C4">
            <a:shade val="80000"/>
            <a:hueOff val="174641"/>
            <a:satOff val="-3128"/>
            <a:lumOff val="1329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Финголимод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EC2C423-B83E-4A70-AFE2-E4141CDF3568}" type="parTrans" cxnId="{E5460C04-654B-42E8-8AE2-79C2FE368150}">
      <dgm:prSet/>
      <dgm:spPr/>
      <dgm:t>
        <a:bodyPr/>
        <a:lstStyle/>
        <a:p>
          <a:endParaRPr lang="en-US"/>
        </a:p>
      </dgm:t>
    </dgm:pt>
    <dgm:pt modelId="{C7E902B4-D788-4EE4-A682-C6077FC83142}" type="sibTrans" cxnId="{E5460C04-654B-42E8-8AE2-79C2FE368150}">
      <dgm:prSet/>
      <dgm:spPr/>
      <dgm:t>
        <a:bodyPr/>
        <a:lstStyle/>
        <a:p>
          <a:endParaRPr lang="en-US"/>
        </a:p>
      </dgm:t>
    </dgm:pt>
    <dgm:pt modelId="{E14D4FA3-6586-4181-9836-EC686AF1D97A}">
      <dgm:prSet phldrT="[Text]"/>
      <dgm:spPr>
        <a:xfrm>
          <a:off x="995230" y="3386558"/>
          <a:ext cx="7056187" cy="677550"/>
        </a:xfrm>
        <a:solidFill>
          <a:srgbClr val="4472C4">
            <a:shade val="80000"/>
            <a:hueOff val="261962"/>
            <a:satOff val="-4692"/>
            <a:lumOff val="19939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Алемтузумаб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2066AED-A555-4A76-A5C3-FA3DF2BD363E}" type="parTrans" cxnId="{4D971B73-4D06-403F-A77B-115219094EC5}">
      <dgm:prSet/>
      <dgm:spPr/>
      <dgm:t>
        <a:bodyPr/>
        <a:lstStyle/>
        <a:p>
          <a:endParaRPr lang="en-US"/>
        </a:p>
      </dgm:t>
    </dgm:pt>
    <dgm:pt modelId="{FEEA8EF2-3F52-4348-B15E-9E3143D0275D}" type="sibTrans" cxnId="{4D971B73-4D06-403F-A77B-115219094EC5}">
      <dgm:prSet/>
      <dgm:spPr/>
      <dgm:t>
        <a:bodyPr/>
        <a:lstStyle/>
        <a:p>
          <a:endParaRPr lang="en-US"/>
        </a:p>
      </dgm:t>
    </dgm:pt>
    <dgm:pt modelId="{B3363017-B27E-4264-80FD-BE55DB2116AE}">
      <dgm:prSet phldrT="[Text]"/>
      <dgm:spPr>
        <a:xfrm>
          <a:off x="509717" y="4402558"/>
          <a:ext cx="7541700" cy="677550"/>
        </a:xfrm>
        <a:solidFill>
          <a:srgbClr val="4472C4">
            <a:shade val="80000"/>
            <a:hueOff val="349283"/>
            <a:satOff val="-6256"/>
            <a:lumOff val="2658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Окрелизумаб</a:t>
          </a:r>
          <a:endParaRPr lang="en-U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C73D740-0C32-4A0B-9E10-7C68E5121EA6}" type="parTrans" cxnId="{DEBCEB33-5810-4011-BA86-EA7FF4477636}">
      <dgm:prSet/>
      <dgm:spPr/>
      <dgm:t>
        <a:bodyPr/>
        <a:lstStyle/>
        <a:p>
          <a:endParaRPr lang="en-US"/>
        </a:p>
      </dgm:t>
    </dgm:pt>
    <dgm:pt modelId="{6A9C3E1B-2012-4C5A-B0A0-1E1FE152713B}" type="sibTrans" cxnId="{DEBCEB33-5810-4011-BA86-EA7FF4477636}">
      <dgm:prSet/>
      <dgm:spPr/>
      <dgm:t>
        <a:bodyPr/>
        <a:lstStyle/>
        <a:p>
          <a:endParaRPr lang="en-US"/>
        </a:p>
      </dgm:t>
    </dgm:pt>
    <dgm:pt modelId="{DD0B0E9D-54DA-463A-B7DB-F0DD150B71A5}" type="pres">
      <dgm:prSet presAssocID="{4E3BB8A0-4994-4021-A153-84B540FBFDC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C4CEE88-7137-4088-99EB-31D4A7248876}" type="pres">
      <dgm:prSet presAssocID="{4E3BB8A0-4994-4021-A153-84B540FBFDCD}" presName="Name1" presStyleCnt="0"/>
      <dgm:spPr/>
    </dgm:pt>
    <dgm:pt modelId="{2DCE8B07-2D21-4B92-BF94-18D6694EA493}" type="pres">
      <dgm:prSet presAssocID="{4E3BB8A0-4994-4021-A153-84B540FBFDCD}" presName="cycle" presStyleCnt="0"/>
      <dgm:spPr/>
    </dgm:pt>
    <dgm:pt modelId="{F13DA2EE-14FA-4840-B2A4-A5C462BA19B8}" type="pres">
      <dgm:prSet presAssocID="{4E3BB8A0-4994-4021-A153-84B540FBFDCD}" presName="srcNode" presStyleLbl="node1" presStyleIdx="0" presStyleCnt="5"/>
      <dgm:spPr/>
    </dgm:pt>
    <dgm:pt modelId="{DCBFC99F-F8D0-4F13-A87F-2700C9797065}" type="pres">
      <dgm:prSet presAssocID="{4E3BB8A0-4994-4021-A153-84B540FBFDCD}" presName="conn" presStyleLbl="parChTrans1D2" presStyleIdx="0" presStyleCnt="1"/>
      <dgm:spPr>
        <a:prstGeom prst="blockArc">
          <a:avLst>
            <a:gd name="adj1" fmla="val 18900000"/>
            <a:gd name="adj2" fmla="val 2700000"/>
            <a:gd name="adj3" fmla="val 296"/>
          </a:avLst>
        </a:prstGeom>
      </dgm:spPr>
      <dgm:t>
        <a:bodyPr/>
        <a:lstStyle/>
        <a:p>
          <a:endParaRPr lang="ru-RU"/>
        </a:p>
      </dgm:t>
    </dgm:pt>
    <dgm:pt modelId="{95CA789B-76A5-4BC9-8197-B4D134933A90}" type="pres">
      <dgm:prSet presAssocID="{4E3BB8A0-4994-4021-A153-84B540FBFDCD}" presName="extraNode" presStyleLbl="node1" presStyleIdx="0" presStyleCnt="5"/>
      <dgm:spPr/>
    </dgm:pt>
    <dgm:pt modelId="{734DEF08-597C-4386-AD4B-C9EEDF0F137F}" type="pres">
      <dgm:prSet presAssocID="{4E3BB8A0-4994-4021-A153-84B540FBFDCD}" presName="dstNode" presStyleLbl="node1" presStyleIdx="0" presStyleCnt="5"/>
      <dgm:spPr/>
    </dgm:pt>
    <dgm:pt modelId="{05518F13-AB66-4953-8AD2-C3C1C4FC83AB}" type="pres">
      <dgm:prSet presAssocID="{218E8697-6AD3-4F4F-ACED-D87B2E47AC26}" presName="text_1" presStyleLbl="node1" presStyleIdx="0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CD0D62C-D5E6-4F14-9F5E-632DEEB65F83}" type="pres">
      <dgm:prSet presAssocID="{218E8697-6AD3-4F4F-ACED-D87B2E47AC26}" presName="accent_1" presStyleCnt="0"/>
      <dgm:spPr/>
    </dgm:pt>
    <dgm:pt modelId="{21CB2DD4-A4F5-405F-AAE0-8B995BB8D781}" type="pres">
      <dgm:prSet presAssocID="{218E8697-6AD3-4F4F-ACED-D87B2E47AC26}" presName="accentRepeatNode" presStyleLbl="solidFgAcc1" presStyleIdx="0" presStyleCnt="5"/>
      <dgm:spPr>
        <a:xfrm>
          <a:off x="86248" y="253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40000" r="-40000"/>
          </a:stretch>
        </a:blip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AE83DF06-A518-44B5-AF29-5D680D0EBB8D}" type="pres">
      <dgm:prSet presAssocID="{1ADE4097-9559-48C7-A3C1-3F93DA82A874}" presName="text_2" presStyleLbl="node1" presStyleIdx="1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AA9A1D9-B591-4DD6-BADE-A5221A121CEC}" type="pres">
      <dgm:prSet presAssocID="{1ADE4097-9559-48C7-A3C1-3F93DA82A874}" presName="accent_2" presStyleCnt="0"/>
      <dgm:spPr/>
    </dgm:pt>
    <dgm:pt modelId="{0B9C0580-310F-4DDB-AD7A-FA6F9ECA497B}" type="pres">
      <dgm:prSet presAssocID="{1ADE4097-9559-48C7-A3C1-3F93DA82A874}" presName="accentRepeatNode" presStyleLbl="solidFgAcc1" presStyleIdx="1" presStyleCnt="5"/>
      <dgm:spPr>
        <a:xfrm>
          <a:off x="571761" y="1269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3000" r="-3000"/>
          </a:stretch>
        </a:blipFill>
        <a:ln w="12700" cap="flat" cmpd="sng" algn="ctr">
          <a:solidFill>
            <a:srgbClr val="4472C4">
              <a:shade val="80000"/>
              <a:hueOff val="87321"/>
              <a:satOff val="-1564"/>
              <a:lumOff val="6646"/>
              <a:alphaOff val="0"/>
            </a:srgbClr>
          </a:solidFill>
          <a:prstDash val="solid"/>
          <a:miter lim="800000"/>
        </a:ln>
        <a:effectLst/>
      </dgm:spPr>
    </dgm:pt>
    <dgm:pt modelId="{397239E3-8F67-4FE3-A2E5-44B68EF937EF}" type="pres">
      <dgm:prSet presAssocID="{CE6B2240-4A54-4148-8B22-9BF81AB51C32}" presName="text_3" presStyleLbl="node1" presStyleIdx="2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76118EB-EEE5-43F8-B2AD-AFDA0DE169B3}" type="pres">
      <dgm:prSet presAssocID="{CE6B2240-4A54-4148-8B22-9BF81AB51C32}" presName="accent_3" presStyleCnt="0"/>
      <dgm:spPr/>
    </dgm:pt>
    <dgm:pt modelId="{62FF3F04-664C-484A-A984-4196D4274172}" type="pres">
      <dgm:prSet presAssocID="{CE6B2240-4A54-4148-8B22-9BF81AB51C32}" presName="accentRepeatNode" presStyleLbl="solidFgAcc1" presStyleIdx="2" presStyleCnt="5"/>
      <dgm:spPr>
        <a:xfrm>
          <a:off x="720774" y="2285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32000" r="-32000"/>
          </a:stretch>
        </a:blipFill>
        <a:ln w="12700" cap="flat" cmpd="sng" algn="ctr">
          <a:solidFill>
            <a:srgbClr val="4472C4">
              <a:shade val="80000"/>
              <a:hueOff val="174641"/>
              <a:satOff val="-3128"/>
              <a:lumOff val="13293"/>
              <a:alphaOff val="0"/>
            </a:srgbClr>
          </a:solidFill>
          <a:prstDash val="solid"/>
          <a:miter lim="800000"/>
        </a:ln>
        <a:effectLst/>
      </dgm:spPr>
    </dgm:pt>
    <dgm:pt modelId="{CC4ED882-BC23-44D2-9BFE-F8666ACCA993}" type="pres">
      <dgm:prSet presAssocID="{E14D4FA3-6586-4181-9836-EC686AF1D97A}" presName="text_4" presStyleLbl="node1" presStyleIdx="3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5E0E3F7-877E-40B6-A99A-3A3558C26957}" type="pres">
      <dgm:prSet presAssocID="{E14D4FA3-6586-4181-9836-EC686AF1D97A}" presName="accent_4" presStyleCnt="0"/>
      <dgm:spPr/>
    </dgm:pt>
    <dgm:pt modelId="{55F3D34D-0AC0-4D29-B2F2-64FD745F0669}" type="pres">
      <dgm:prSet presAssocID="{E14D4FA3-6586-4181-9836-EC686AF1D97A}" presName="accentRepeatNode" presStyleLbl="solidFgAcc1" presStyleIdx="3" presStyleCnt="5"/>
      <dgm:spPr>
        <a:xfrm>
          <a:off x="571761" y="3301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l="-3000" r="-3000"/>
          </a:stretch>
        </a:blipFill>
        <a:ln w="12700" cap="flat" cmpd="sng" algn="ctr">
          <a:solidFill>
            <a:srgbClr val="4472C4">
              <a:shade val="80000"/>
              <a:hueOff val="261962"/>
              <a:satOff val="-4692"/>
              <a:lumOff val="19939"/>
              <a:alphaOff val="0"/>
            </a:srgbClr>
          </a:solidFill>
          <a:prstDash val="solid"/>
          <a:miter lim="800000"/>
        </a:ln>
        <a:effectLst/>
      </dgm:spPr>
    </dgm:pt>
    <dgm:pt modelId="{65869BB0-E5E6-45E5-B842-9A2AF254050B}" type="pres">
      <dgm:prSet presAssocID="{B3363017-B27E-4264-80FD-BE55DB2116AE}" presName="text_5" presStyleLbl="node1" presStyleIdx="4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5BC5014-3D80-4041-B755-A032F1FE66CF}" type="pres">
      <dgm:prSet presAssocID="{B3363017-B27E-4264-80FD-BE55DB2116AE}" presName="accent_5" presStyleCnt="0"/>
      <dgm:spPr/>
    </dgm:pt>
    <dgm:pt modelId="{CA910545-8D7B-408E-ABB3-AB559D9D1204}" type="pres">
      <dgm:prSet presAssocID="{B3363017-B27E-4264-80FD-BE55DB2116AE}" presName="accentRepeatNode" presStyleLbl="solidFgAcc1" presStyleIdx="4" presStyleCnt="5"/>
      <dgm:spPr>
        <a:xfrm>
          <a:off x="86248" y="4317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l="-3000" r="-3000"/>
          </a:stretch>
        </a:blipFill>
        <a:ln w="12700" cap="flat" cmpd="sng" algn="ctr">
          <a:solidFill>
            <a:srgbClr val="4472C4">
              <a:shade val="80000"/>
              <a:hueOff val="349283"/>
              <a:satOff val="-6256"/>
              <a:lumOff val="26585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E5460C04-654B-42E8-8AE2-79C2FE368150}" srcId="{4E3BB8A0-4994-4021-A153-84B540FBFDCD}" destId="{CE6B2240-4A54-4148-8B22-9BF81AB51C32}" srcOrd="2" destOrd="0" parTransId="{EEC2C423-B83E-4A70-AFE2-E4141CDF3568}" sibTransId="{C7E902B4-D788-4EE4-A682-C6077FC83142}"/>
    <dgm:cxn modelId="{D9EEA0A2-6C1F-4108-A3A1-6756DD2C6D1A}" type="presOf" srcId="{A993DE6C-3186-471A-B361-5A82335CDC13}" destId="{DCBFC99F-F8D0-4F13-A87F-2700C9797065}" srcOrd="0" destOrd="0" presId="urn:microsoft.com/office/officeart/2008/layout/VerticalCurvedList"/>
    <dgm:cxn modelId="{7DF4C348-EA2B-4F80-8A81-72EFD4C23492}" type="presOf" srcId="{CE6B2240-4A54-4148-8B22-9BF81AB51C32}" destId="{397239E3-8F67-4FE3-A2E5-44B68EF937EF}" srcOrd="0" destOrd="0" presId="urn:microsoft.com/office/officeart/2008/layout/VerticalCurvedList"/>
    <dgm:cxn modelId="{F7B0561C-6FED-46B8-9682-BA045629CD75}" srcId="{4E3BB8A0-4994-4021-A153-84B540FBFDCD}" destId="{1ADE4097-9559-48C7-A3C1-3F93DA82A874}" srcOrd="1" destOrd="0" parTransId="{29BAA252-0782-4ACB-AEE8-11B135173E9D}" sibTransId="{77E2933B-633D-4372-B377-C88625FE2B65}"/>
    <dgm:cxn modelId="{040056C7-448A-4F99-A2D7-493840D93D14}" type="presOf" srcId="{B3363017-B27E-4264-80FD-BE55DB2116AE}" destId="{65869BB0-E5E6-45E5-B842-9A2AF254050B}" srcOrd="0" destOrd="0" presId="urn:microsoft.com/office/officeart/2008/layout/VerticalCurvedList"/>
    <dgm:cxn modelId="{3066099B-9F3C-4B36-84C5-93A47086804E}" type="presOf" srcId="{4E3BB8A0-4994-4021-A153-84B540FBFDCD}" destId="{DD0B0E9D-54DA-463A-B7DB-F0DD150B71A5}" srcOrd="0" destOrd="0" presId="urn:microsoft.com/office/officeart/2008/layout/VerticalCurvedList"/>
    <dgm:cxn modelId="{115D760C-CA3A-4F29-9AE9-AEE67A9FA45D}" type="presOf" srcId="{218E8697-6AD3-4F4F-ACED-D87B2E47AC26}" destId="{05518F13-AB66-4953-8AD2-C3C1C4FC83AB}" srcOrd="0" destOrd="0" presId="urn:microsoft.com/office/officeart/2008/layout/VerticalCurvedList"/>
    <dgm:cxn modelId="{4D971B73-4D06-403F-A77B-115219094EC5}" srcId="{4E3BB8A0-4994-4021-A153-84B540FBFDCD}" destId="{E14D4FA3-6586-4181-9836-EC686AF1D97A}" srcOrd="3" destOrd="0" parTransId="{F2066AED-A555-4A76-A5C3-FA3DF2BD363E}" sibTransId="{FEEA8EF2-3F52-4348-B15E-9E3143D0275D}"/>
    <dgm:cxn modelId="{DEBCEB33-5810-4011-BA86-EA7FF4477636}" srcId="{4E3BB8A0-4994-4021-A153-84B540FBFDCD}" destId="{B3363017-B27E-4264-80FD-BE55DB2116AE}" srcOrd="4" destOrd="0" parTransId="{CC73D740-0C32-4A0B-9E10-7C68E5121EA6}" sibTransId="{6A9C3E1B-2012-4C5A-B0A0-1E1FE152713B}"/>
    <dgm:cxn modelId="{CADB263E-FBBC-4E5F-8D3A-646DCC4556FD}" type="presOf" srcId="{E14D4FA3-6586-4181-9836-EC686AF1D97A}" destId="{CC4ED882-BC23-44D2-9BFE-F8666ACCA993}" srcOrd="0" destOrd="0" presId="urn:microsoft.com/office/officeart/2008/layout/VerticalCurvedList"/>
    <dgm:cxn modelId="{0DCD4F93-F2CD-4948-A90D-1FF85CE22F1E}" srcId="{4E3BB8A0-4994-4021-A153-84B540FBFDCD}" destId="{218E8697-6AD3-4F4F-ACED-D87B2E47AC26}" srcOrd="0" destOrd="0" parTransId="{7CFAA89A-0687-4F47-81E5-F203F0B81CAD}" sibTransId="{A993DE6C-3186-471A-B361-5A82335CDC13}"/>
    <dgm:cxn modelId="{A0D5F012-48DF-4797-9C38-F99355F86A46}" type="presOf" srcId="{1ADE4097-9559-48C7-A3C1-3F93DA82A874}" destId="{AE83DF06-A518-44B5-AF29-5D680D0EBB8D}" srcOrd="0" destOrd="0" presId="urn:microsoft.com/office/officeart/2008/layout/VerticalCurvedList"/>
    <dgm:cxn modelId="{DEB56D05-FA32-4E71-B002-D3CA303E5B61}" type="presParOf" srcId="{DD0B0E9D-54DA-463A-B7DB-F0DD150B71A5}" destId="{EC4CEE88-7137-4088-99EB-31D4A7248876}" srcOrd="0" destOrd="0" presId="urn:microsoft.com/office/officeart/2008/layout/VerticalCurvedList"/>
    <dgm:cxn modelId="{7EA7AC7E-84D4-43F4-9E55-38A1FC68CF65}" type="presParOf" srcId="{EC4CEE88-7137-4088-99EB-31D4A7248876}" destId="{2DCE8B07-2D21-4B92-BF94-18D6694EA493}" srcOrd="0" destOrd="0" presId="urn:microsoft.com/office/officeart/2008/layout/VerticalCurvedList"/>
    <dgm:cxn modelId="{B603FA78-77BC-4EE3-875B-EDB4382ADA30}" type="presParOf" srcId="{2DCE8B07-2D21-4B92-BF94-18D6694EA493}" destId="{F13DA2EE-14FA-4840-B2A4-A5C462BA19B8}" srcOrd="0" destOrd="0" presId="urn:microsoft.com/office/officeart/2008/layout/VerticalCurvedList"/>
    <dgm:cxn modelId="{FFE1576E-6CAB-473E-8BFB-FDC71B652FC4}" type="presParOf" srcId="{2DCE8B07-2D21-4B92-BF94-18D6694EA493}" destId="{DCBFC99F-F8D0-4F13-A87F-2700C9797065}" srcOrd="1" destOrd="0" presId="urn:microsoft.com/office/officeart/2008/layout/VerticalCurvedList"/>
    <dgm:cxn modelId="{0D1BD58B-1C3D-4230-8199-25F06BFA7B2E}" type="presParOf" srcId="{2DCE8B07-2D21-4B92-BF94-18D6694EA493}" destId="{95CA789B-76A5-4BC9-8197-B4D134933A90}" srcOrd="2" destOrd="0" presId="urn:microsoft.com/office/officeart/2008/layout/VerticalCurvedList"/>
    <dgm:cxn modelId="{BB6F50F9-39CE-45AE-A21B-914914265D31}" type="presParOf" srcId="{2DCE8B07-2D21-4B92-BF94-18D6694EA493}" destId="{734DEF08-597C-4386-AD4B-C9EEDF0F137F}" srcOrd="3" destOrd="0" presId="urn:microsoft.com/office/officeart/2008/layout/VerticalCurvedList"/>
    <dgm:cxn modelId="{283037A4-7F61-40C2-8E69-23F08E7149BD}" type="presParOf" srcId="{EC4CEE88-7137-4088-99EB-31D4A7248876}" destId="{05518F13-AB66-4953-8AD2-C3C1C4FC83AB}" srcOrd="1" destOrd="0" presId="urn:microsoft.com/office/officeart/2008/layout/VerticalCurvedList"/>
    <dgm:cxn modelId="{3A1DE0E0-74C9-4279-B0E7-2F44BBE08A52}" type="presParOf" srcId="{EC4CEE88-7137-4088-99EB-31D4A7248876}" destId="{DCD0D62C-D5E6-4F14-9F5E-632DEEB65F83}" srcOrd="2" destOrd="0" presId="urn:microsoft.com/office/officeart/2008/layout/VerticalCurvedList"/>
    <dgm:cxn modelId="{7382DE05-4873-47A9-9D73-B37A04E6E15C}" type="presParOf" srcId="{DCD0D62C-D5E6-4F14-9F5E-632DEEB65F83}" destId="{21CB2DD4-A4F5-405F-AAE0-8B995BB8D781}" srcOrd="0" destOrd="0" presId="urn:microsoft.com/office/officeart/2008/layout/VerticalCurvedList"/>
    <dgm:cxn modelId="{5EB71101-4D3A-4D05-A561-0A883108E4A5}" type="presParOf" srcId="{EC4CEE88-7137-4088-99EB-31D4A7248876}" destId="{AE83DF06-A518-44B5-AF29-5D680D0EBB8D}" srcOrd="3" destOrd="0" presId="urn:microsoft.com/office/officeart/2008/layout/VerticalCurvedList"/>
    <dgm:cxn modelId="{06EF4E44-20C5-4BCF-B0CA-B41E186F17E7}" type="presParOf" srcId="{EC4CEE88-7137-4088-99EB-31D4A7248876}" destId="{1AA9A1D9-B591-4DD6-BADE-A5221A121CEC}" srcOrd="4" destOrd="0" presId="urn:microsoft.com/office/officeart/2008/layout/VerticalCurvedList"/>
    <dgm:cxn modelId="{21521346-D9D1-4E8F-81E7-FB1FD0B68FF4}" type="presParOf" srcId="{1AA9A1D9-B591-4DD6-BADE-A5221A121CEC}" destId="{0B9C0580-310F-4DDB-AD7A-FA6F9ECA497B}" srcOrd="0" destOrd="0" presId="urn:microsoft.com/office/officeart/2008/layout/VerticalCurvedList"/>
    <dgm:cxn modelId="{1676ADBC-5E13-4BF9-AFEA-C5EB5E2CF810}" type="presParOf" srcId="{EC4CEE88-7137-4088-99EB-31D4A7248876}" destId="{397239E3-8F67-4FE3-A2E5-44B68EF937EF}" srcOrd="5" destOrd="0" presId="urn:microsoft.com/office/officeart/2008/layout/VerticalCurvedList"/>
    <dgm:cxn modelId="{972534D1-78B3-4352-917E-4FCC702DF99B}" type="presParOf" srcId="{EC4CEE88-7137-4088-99EB-31D4A7248876}" destId="{D76118EB-EEE5-43F8-B2AD-AFDA0DE169B3}" srcOrd="6" destOrd="0" presId="urn:microsoft.com/office/officeart/2008/layout/VerticalCurvedList"/>
    <dgm:cxn modelId="{F212E2DD-0949-4938-A460-B72D531B9CB1}" type="presParOf" srcId="{D76118EB-EEE5-43F8-B2AD-AFDA0DE169B3}" destId="{62FF3F04-664C-484A-A984-4196D4274172}" srcOrd="0" destOrd="0" presId="urn:microsoft.com/office/officeart/2008/layout/VerticalCurvedList"/>
    <dgm:cxn modelId="{A22823A4-C60C-4B9F-87BF-1240D7E18287}" type="presParOf" srcId="{EC4CEE88-7137-4088-99EB-31D4A7248876}" destId="{CC4ED882-BC23-44D2-9BFE-F8666ACCA993}" srcOrd="7" destOrd="0" presId="urn:microsoft.com/office/officeart/2008/layout/VerticalCurvedList"/>
    <dgm:cxn modelId="{69C49459-0108-44C1-9F1A-63ACC03AC3AE}" type="presParOf" srcId="{EC4CEE88-7137-4088-99EB-31D4A7248876}" destId="{75E0E3F7-877E-40B6-A99A-3A3558C26957}" srcOrd="8" destOrd="0" presId="urn:microsoft.com/office/officeart/2008/layout/VerticalCurvedList"/>
    <dgm:cxn modelId="{4804058F-AEB2-4F6F-8CB0-AD6A19069FA5}" type="presParOf" srcId="{75E0E3F7-877E-40B6-A99A-3A3558C26957}" destId="{55F3D34D-0AC0-4D29-B2F2-64FD745F0669}" srcOrd="0" destOrd="0" presId="urn:microsoft.com/office/officeart/2008/layout/VerticalCurvedList"/>
    <dgm:cxn modelId="{1203D954-599A-4B3E-9FA7-B69A6ED6EFE3}" type="presParOf" srcId="{EC4CEE88-7137-4088-99EB-31D4A7248876}" destId="{65869BB0-E5E6-45E5-B842-9A2AF254050B}" srcOrd="9" destOrd="0" presId="urn:microsoft.com/office/officeart/2008/layout/VerticalCurvedList"/>
    <dgm:cxn modelId="{EF305C36-612D-464B-9C97-1CA087C8BA40}" type="presParOf" srcId="{EC4CEE88-7137-4088-99EB-31D4A7248876}" destId="{C5BC5014-3D80-4041-B755-A032F1FE66CF}" srcOrd="10" destOrd="0" presId="urn:microsoft.com/office/officeart/2008/layout/VerticalCurvedList"/>
    <dgm:cxn modelId="{9F6BA6D6-9889-48A3-8288-3506904F0870}" type="presParOf" srcId="{C5BC5014-3D80-4041-B755-A032F1FE66CF}" destId="{CA910545-8D7B-408E-ABB3-AB559D9D1204}" srcOrd="0" destOrd="0" presId="urn:microsoft.com/office/officeart/2008/layout/VerticalCurvedList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8E931B-9358-4AFC-8C2B-961C94AF1A6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3A1326A-2F2B-4024-9F9A-1BB8A11514AF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dirty="0">
              <a:solidFill>
                <a:schemeClr val="accent1">
                  <a:lumMod val="75000"/>
                </a:schemeClr>
              </a:solidFill>
            </a:rPr>
            <a:t>Натализумаб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A16EC43A-E146-4239-BD1C-B8CC59F04070}" type="parTrans" cxnId="{5EDB9BE2-225E-4D44-9B82-FEFF04F16A44}">
      <dgm:prSet/>
      <dgm:spPr/>
      <dgm:t>
        <a:bodyPr/>
        <a:lstStyle/>
        <a:p>
          <a:endParaRPr lang="en-US"/>
        </a:p>
      </dgm:t>
    </dgm:pt>
    <dgm:pt modelId="{211819F8-2FAA-4F8C-A499-0B3428B2A140}" type="sibTrans" cxnId="{5EDB9BE2-225E-4D44-9B82-FEFF04F16A44}">
      <dgm:prSet/>
      <dgm:spPr/>
      <dgm:t>
        <a:bodyPr/>
        <a:lstStyle/>
        <a:p>
          <a:endParaRPr lang="en-US"/>
        </a:p>
      </dgm:t>
    </dgm:pt>
    <dgm:pt modelId="{C35710BE-898F-4144-8309-471E3D3AB9DD}" type="pres">
      <dgm:prSet presAssocID="{E88E931B-9358-4AFC-8C2B-961C94AF1A6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44AF918-6BE2-4309-9FD1-EC9B61287FDF}" type="pres">
      <dgm:prSet presAssocID="{E88E931B-9358-4AFC-8C2B-961C94AF1A66}" presName="Name1" presStyleCnt="0"/>
      <dgm:spPr/>
    </dgm:pt>
    <dgm:pt modelId="{67ED6DBC-7A9F-4D5D-A0D0-F76E7E95B7DF}" type="pres">
      <dgm:prSet presAssocID="{E88E931B-9358-4AFC-8C2B-961C94AF1A66}" presName="cycle" presStyleCnt="0"/>
      <dgm:spPr/>
    </dgm:pt>
    <dgm:pt modelId="{CA14642E-34D5-4D3E-ABC7-E0C900BC6065}" type="pres">
      <dgm:prSet presAssocID="{E88E931B-9358-4AFC-8C2B-961C94AF1A66}" presName="srcNode" presStyleLbl="node1" presStyleIdx="0" presStyleCnt="1"/>
      <dgm:spPr/>
    </dgm:pt>
    <dgm:pt modelId="{75E05AB4-5178-493A-886F-575C75FAA3D2}" type="pres">
      <dgm:prSet presAssocID="{E88E931B-9358-4AFC-8C2B-961C94AF1A66}" presName="conn" presStyleLbl="parChTrans1D2" presStyleIdx="0" presStyleCnt="1"/>
      <dgm:spPr/>
      <dgm:t>
        <a:bodyPr/>
        <a:lstStyle/>
        <a:p>
          <a:endParaRPr lang="ru-RU"/>
        </a:p>
      </dgm:t>
    </dgm:pt>
    <dgm:pt modelId="{580581C3-5209-488B-A62F-F2E1869BA2CE}" type="pres">
      <dgm:prSet presAssocID="{E88E931B-9358-4AFC-8C2B-961C94AF1A66}" presName="extraNode" presStyleLbl="node1" presStyleIdx="0" presStyleCnt="1"/>
      <dgm:spPr/>
    </dgm:pt>
    <dgm:pt modelId="{E289EBC7-5938-4C30-8865-86AE2E3BFEB7}" type="pres">
      <dgm:prSet presAssocID="{E88E931B-9358-4AFC-8C2B-961C94AF1A66}" presName="dstNode" presStyleLbl="node1" presStyleIdx="0" presStyleCnt="1"/>
      <dgm:spPr/>
    </dgm:pt>
    <dgm:pt modelId="{0C34154F-2A8B-4D28-AAFC-410DE691E049}" type="pres">
      <dgm:prSet presAssocID="{13A1326A-2F2B-4024-9F9A-1BB8A11514AF}" presName="text_1" presStyleLbl="node1" presStyleIdx="0" presStyleCnt="1" custLinFactNeighborX="4844" custLinFactNeighborY="1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39658B-1BD3-4CB7-811B-01B25243DA48}" type="pres">
      <dgm:prSet presAssocID="{13A1326A-2F2B-4024-9F9A-1BB8A11514AF}" presName="accent_1" presStyleCnt="0"/>
      <dgm:spPr/>
    </dgm:pt>
    <dgm:pt modelId="{53975539-646B-48A3-8610-2FE00E134C41}" type="pres">
      <dgm:prSet presAssocID="{13A1326A-2F2B-4024-9F9A-1BB8A11514AF}" presName="accentRepeatNode" presStyleLbl="solidFgAcc1" presStyleIdx="0" presStyleCnt="1"/>
      <dgm:spPr>
        <a:blipFill rotWithShape="0">
          <a:blip xmlns:r="http://schemas.openxmlformats.org/officeDocument/2006/relationships" r:embed="rId1"/>
          <a:srcRect/>
          <a:stretch>
            <a:fillRect l="-18000" r="-18000"/>
          </a:stretch>
        </a:blipFill>
      </dgm:spPr>
    </dgm:pt>
  </dgm:ptLst>
  <dgm:cxnLst>
    <dgm:cxn modelId="{5EDB9BE2-225E-4D44-9B82-FEFF04F16A44}" srcId="{E88E931B-9358-4AFC-8C2B-961C94AF1A66}" destId="{13A1326A-2F2B-4024-9F9A-1BB8A11514AF}" srcOrd="0" destOrd="0" parTransId="{A16EC43A-E146-4239-BD1C-B8CC59F04070}" sibTransId="{211819F8-2FAA-4F8C-A499-0B3428B2A140}"/>
    <dgm:cxn modelId="{BD3986CB-2F72-4C0F-B99A-86A5A433B6F1}" type="presOf" srcId="{E88E931B-9358-4AFC-8C2B-961C94AF1A66}" destId="{C35710BE-898F-4144-8309-471E3D3AB9DD}" srcOrd="0" destOrd="0" presId="urn:microsoft.com/office/officeart/2008/layout/VerticalCurvedList"/>
    <dgm:cxn modelId="{DEC2D8FB-1555-4CF0-AF66-E0F567DD19D1}" type="presOf" srcId="{211819F8-2FAA-4F8C-A499-0B3428B2A140}" destId="{75E05AB4-5178-493A-886F-575C75FAA3D2}" srcOrd="0" destOrd="0" presId="urn:microsoft.com/office/officeart/2008/layout/VerticalCurvedList"/>
    <dgm:cxn modelId="{639E3FDA-4FBE-43F0-B24C-404F76223421}" type="presOf" srcId="{13A1326A-2F2B-4024-9F9A-1BB8A11514AF}" destId="{0C34154F-2A8B-4D28-AAFC-410DE691E049}" srcOrd="0" destOrd="0" presId="urn:microsoft.com/office/officeart/2008/layout/VerticalCurvedList"/>
    <dgm:cxn modelId="{B40D3B11-9F42-4742-9625-A3C94FAD3AD7}" type="presParOf" srcId="{C35710BE-898F-4144-8309-471E3D3AB9DD}" destId="{544AF918-6BE2-4309-9FD1-EC9B61287FDF}" srcOrd="0" destOrd="0" presId="urn:microsoft.com/office/officeart/2008/layout/VerticalCurvedList"/>
    <dgm:cxn modelId="{612388E2-D47E-4DB2-BBC7-AAE7F00A9404}" type="presParOf" srcId="{544AF918-6BE2-4309-9FD1-EC9B61287FDF}" destId="{67ED6DBC-7A9F-4D5D-A0D0-F76E7E95B7DF}" srcOrd="0" destOrd="0" presId="urn:microsoft.com/office/officeart/2008/layout/VerticalCurvedList"/>
    <dgm:cxn modelId="{F5F2B485-8148-4E96-B9F9-07F42024FD9B}" type="presParOf" srcId="{67ED6DBC-7A9F-4D5D-A0D0-F76E7E95B7DF}" destId="{CA14642E-34D5-4D3E-ABC7-E0C900BC6065}" srcOrd="0" destOrd="0" presId="urn:microsoft.com/office/officeart/2008/layout/VerticalCurvedList"/>
    <dgm:cxn modelId="{1D1EF00B-39E7-4BFB-8FBA-8622DC7E7F68}" type="presParOf" srcId="{67ED6DBC-7A9F-4D5D-A0D0-F76E7E95B7DF}" destId="{75E05AB4-5178-493A-886F-575C75FAA3D2}" srcOrd="1" destOrd="0" presId="urn:microsoft.com/office/officeart/2008/layout/VerticalCurvedList"/>
    <dgm:cxn modelId="{7BF999A7-7FDD-4E56-9C49-08E454CA9FD8}" type="presParOf" srcId="{67ED6DBC-7A9F-4D5D-A0D0-F76E7E95B7DF}" destId="{580581C3-5209-488B-A62F-F2E1869BA2CE}" srcOrd="2" destOrd="0" presId="urn:microsoft.com/office/officeart/2008/layout/VerticalCurvedList"/>
    <dgm:cxn modelId="{C4593800-1941-4996-93DA-5282344D56DD}" type="presParOf" srcId="{67ED6DBC-7A9F-4D5D-A0D0-F76E7E95B7DF}" destId="{E289EBC7-5938-4C30-8865-86AE2E3BFEB7}" srcOrd="3" destOrd="0" presId="urn:microsoft.com/office/officeart/2008/layout/VerticalCurvedList"/>
    <dgm:cxn modelId="{7E8E9C57-C21C-4710-819F-3037D8E5442E}" type="presParOf" srcId="{544AF918-6BE2-4309-9FD1-EC9B61287FDF}" destId="{0C34154F-2A8B-4D28-AAFC-410DE691E049}" srcOrd="1" destOrd="0" presId="urn:microsoft.com/office/officeart/2008/layout/VerticalCurvedList"/>
    <dgm:cxn modelId="{69864804-5F7C-442F-A976-BA84035B5C25}" type="presParOf" srcId="{544AF918-6BE2-4309-9FD1-EC9B61287FDF}" destId="{BF39658B-1BD3-4CB7-811B-01B25243DA48}" srcOrd="2" destOrd="0" presId="urn:microsoft.com/office/officeart/2008/layout/VerticalCurvedList"/>
    <dgm:cxn modelId="{FBCC3EB5-FAAB-425A-B794-3052E09C4B1A}" type="presParOf" srcId="{BF39658B-1BD3-4CB7-811B-01B25243DA48}" destId="{53975539-646B-48A3-8610-2FE00E134C41}" srcOrd="0" destOrd="0" presId="urn:microsoft.com/office/officeart/2008/layout/VerticalCurvedLis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41401E94-FE8E-4A4E-9769-C43CE8F425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DF3D365-08DE-4265-9E6C-D3E95A3CB7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85EE9-4CF9-49B5-A53C-6161841DB626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2161C32-C657-4540-9D28-7CC38C06B1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PHRU/TIZ/0918/0018</a:t>
            </a:r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4C232AA-DCBE-4913-95E2-07B472CDC3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FA5CA-768A-4510-95BA-B630B7289D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125372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9E4C8-1F8D-489C-8F46-DBEEDF20BC5C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PHRU/TIZ/0918/0018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85A90-3E1A-4C6D-850B-F31A01EDE8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239621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PHRU/TIZ/0918/0018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C85A90-3E1A-4C6D-850B-F31A01EDE8F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9895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Наиболее характерными реакциями при применении ПИТРС 1 линии являются следующие</a:t>
            </a:r>
            <a:r>
              <a:rPr lang="en-US" dirty="0" smtClean="0"/>
              <a:t>:</a:t>
            </a:r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4A35A-E0F3-B24E-A277-1C625DCF96C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9271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Широкомасштабные клинические исследования показали, что что больные РС, получавшие инъекции один раз в неделю, имели значительно более высокие шансы сохранять приверженность к терапии, чем получавшие препараты от трех до семи раз в неделю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4A35A-E0F3-B24E-A277-1C625DCF96C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3130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/>
              <a:t>Most current therapies and drugs in development have complex dose regimens.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</a:rPr>
              <a:t>Adverse reactions (i.e. tolerability)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including possible injection- and infusion-related side effects.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4A35A-E0F3-B24E-A277-1C625DCF96C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7070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PHRU/TIZ/0918/0018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C85A90-3E1A-4C6D-850B-F31A01EDE8FB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/>
              <a:t>В рамках сетевого мета-анализа </a:t>
            </a:r>
            <a:r>
              <a:rPr lang="en-US" sz="1600" dirty="0"/>
              <a:t>Fogarty </a:t>
            </a:r>
            <a:r>
              <a:rPr lang="ru-RU" sz="1600" dirty="0"/>
              <a:t>проводилась оценка сравнительной эффективности различных  ПИТРС  при РРС по показателю риск обострения и прогрессирования </a:t>
            </a:r>
            <a:r>
              <a:rPr lang="ru-RU" sz="1600" dirty="0" err="1"/>
              <a:t>инвалидизации</a:t>
            </a:r>
            <a:r>
              <a:rPr lang="ru-RU" sz="1600" dirty="0"/>
              <a:t>. </a:t>
            </a:r>
            <a:r>
              <a:rPr lang="ru-RU" sz="1200" dirty="0"/>
              <a:t>В систематический обзор были включены 28 </a:t>
            </a:r>
            <a:r>
              <a:rPr lang="ru-RU" sz="1200" dirty="0" err="1"/>
              <a:t>рандомизированных</a:t>
            </a:r>
            <a:r>
              <a:rPr lang="ru-RU" sz="1200" dirty="0"/>
              <a:t>, плацебо-контролируемых и прямых сравнительных исследований с общим числом пациентов 17040. </a:t>
            </a:r>
          </a:p>
          <a:p>
            <a:r>
              <a:rPr lang="ru-RU" sz="1200" dirty="0"/>
              <a:t>Результаты: под влиянием изученных препаратов, изменяющих течение рассеянного склероза (ПИТРС), величина снижения  среднегодовой частоты обострений  варьировала для  препаратов  первой линии терапии (интерферона-β, </a:t>
            </a:r>
            <a:r>
              <a:rPr lang="ru-RU" sz="1200" dirty="0" err="1"/>
              <a:t>глатирамера</a:t>
            </a:r>
            <a:r>
              <a:rPr lang="ru-RU" sz="1200" dirty="0"/>
              <a:t> ацетата, </a:t>
            </a:r>
            <a:r>
              <a:rPr lang="ru-RU" sz="1200" dirty="0" err="1"/>
              <a:t>диметилфумарата</a:t>
            </a:r>
            <a:r>
              <a:rPr lang="ru-RU" sz="1200" dirty="0"/>
              <a:t> и </a:t>
            </a:r>
            <a:r>
              <a:rPr lang="ru-RU" sz="1200" dirty="0" err="1"/>
              <a:t>терифлуномида</a:t>
            </a:r>
            <a:r>
              <a:rPr lang="ru-RU" sz="1200" dirty="0"/>
              <a:t>) в диапазоне 15 – 50%, при этом среди   препаратов первой линии терапии максимальные показатели снижения среднегодовой частоты обострений, соответствующее 50%, продемонстрировал  </a:t>
            </a:r>
            <a:r>
              <a:rPr lang="ru-RU" sz="1200" dirty="0" err="1"/>
              <a:t>диметилфумарат</a:t>
            </a:r>
            <a:r>
              <a:rPr lang="ru-RU" sz="1200" dirty="0"/>
              <a:t>.</a:t>
            </a:r>
          </a:p>
          <a:p>
            <a:r>
              <a:rPr lang="ru-RU" sz="1200" b="1" dirty="0"/>
              <a:t> </a:t>
            </a:r>
            <a:r>
              <a:rPr lang="ru-RU" sz="1200" dirty="0"/>
              <a:t>Риск прогрессирования </a:t>
            </a:r>
            <a:r>
              <a:rPr lang="ru-RU" sz="1200" dirty="0" err="1"/>
              <a:t>инвалидизации</a:t>
            </a:r>
            <a:r>
              <a:rPr lang="ru-RU" sz="1200" dirty="0"/>
              <a:t> в течение 3 месяцев терапии снижался на 19-28% в группах интерферона-β, </a:t>
            </a:r>
            <a:r>
              <a:rPr lang="ru-RU" sz="1200" dirty="0" err="1"/>
              <a:t>глатирамера</a:t>
            </a:r>
            <a:r>
              <a:rPr lang="ru-RU" sz="1200" dirty="0"/>
              <a:t> ацетата, </a:t>
            </a:r>
            <a:r>
              <a:rPr lang="ru-RU" sz="1200" dirty="0" err="1"/>
              <a:t>финголимода</a:t>
            </a:r>
            <a:r>
              <a:rPr lang="ru-RU" sz="1200" dirty="0"/>
              <a:t> и </a:t>
            </a:r>
            <a:r>
              <a:rPr lang="ru-RU" sz="1200" dirty="0" err="1"/>
              <a:t>терифлуномида</a:t>
            </a:r>
            <a:r>
              <a:rPr lang="ru-RU" sz="1200" dirty="0"/>
              <a:t>, в группах </a:t>
            </a:r>
            <a:r>
              <a:rPr lang="ru-RU" sz="1200" dirty="0" err="1"/>
              <a:t>пегилированного</a:t>
            </a:r>
            <a:r>
              <a:rPr lang="ru-RU" sz="1200" dirty="0"/>
              <a:t> интерферона-β, </a:t>
            </a:r>
            <a:r>
              <a:rPr lang="ru-RU" sz="1200" dirty="0" err="1"/>
              <a:t>натализумаба</a:t>
            </a:r>
            <a:r>
              <a:rPr lang="ru-RU" sz="1200" dirty="0"/>
              <a:t> и </a:t>
            </a:r>
            <a:r>
              <a:rPr lang="ru-RU" sz="1200" dirty="0" err="1"/>
              <a:t>диметилфумарата</a:t>
            </a:r>
            <a:r>
              <a:rPr lang="ru-RU" sz="1200" dirty="0"/>
              <a:t> – на 38-45%, а в группе </a:t>
            </a:r>
            <a:r>
              <a:rPr lang="ru-RU" sz="1200" dirty="0" err="1"/>
              <a:t>алемтузумаба</a:t>
            </a:r>
            <a:r>
              <a:rPr lang="ru-RU" sz="1200" dirty="0"/>
              <a:t> – на 68%. </a:t>
            </a:r>
          </a:p>
          <a:p>
            <a:r>
              <a:rPr lang="ru-RU" sz="1200" dirty="0"/>
              <a:t>При этом </a:t>
            </a:r>
            <a:r>
              <a:rPr lang="ru-RU" sz="1200" dirty="0" err="1"/>
              <a:t>диметилфумарат</a:t>
            </a:r>
            <a:r>
              <a:rPr lang="ru-RU" sz="1200" dirty="0"/>
              <a:t> продемонстрировал максимальное снижение   риска прогрессирования </a:t>
            </a:r>
            <a:r>
              <a:rPr lang="ru-RU" sz="1200" dirty="0" err="1"/>
              <a:t>инвалидизации</a:t>
            </a:r>
            <a:r>
              <a:rPr lang="ru-RU" sz="1200" dirty="0"/>
              <a:t> в течение 3 </a:t>
            </a:r>
            <a:r>
              <a:rPr lang="ru-RU" sz="1200" dirty="0" err="1"/>
              <a:t>мес</a:t>
            </a:r>
            <a:r>
              <a:rPr lang="ru-RU" sz="1200" dirty="0"/>
              <a:t> по сравнению с другими ПИТРС для перорального введения: риск прогрессирования </a:t>
            </a:r>
            <a:r>
              <a:rPr lang="ru-RU" sz="1200" dirty="0" err="1"/>
              <a:t>инвалидизации</a:t>
            </a:r>
            <a:r>
              <a:rPr lang="ru-RU" sz="1200" dirty="0"/>
              <a:t> на фоне </a:t>
            </a:r>
            <a:r>
              <a:rPr lang="ru-RU" sz="1200" dirty="0" err="1"/>
              <a:t>диметилфумарата</a:t>
            </a:r>
            <a:r>
              <a:rPr lang="ru-RU" sz="1200" dirty="0"/>
              <a:t> снижался на 38%, </a:t>
            </a:r>
            <a:r>
              <a:rPr lang="ru-RU" sz="1200" dirty="0" err="1"/>
              <a:t>финголимода</a:t>
            </a:r>
            <a:r>
              <a:rPr lang="ru-RU" sz="1200" dirty="0"/>
              <a:t> – на 25%, </a:t>
            </a:r>
            <a:r>
              <a:rPr lang="ru-RU" sz="1200" dirty="0" err="1"/>
              <a:t>терифлуномида</a:t>
            </a:r>
            <a:r>
              <a:rPr lang="ru-RU" sz="1200" dirty="0"/>
              <a:t> – на 27%.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4A35A-E0F3-B24E-A277-1C625DCF96C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5874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PHRU/TIZ/0918/0018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C85A90-3E1A-4C6D-850B-F31A01EDE8FB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Рассеянный склероз (РС) является хроническим аутоиммунно-опосредованным заболеванием с поражением центральной нервной системы (ЦНС). С конца прошлого века начали внедряться препараты, изменяющие течение РС (ПИТРС). Также выделяется группа пациентов с изначальным агрессивным течением, что требует достаточно оперативно решать вопрос в отношении высокоактивной терапии. С целью разработки более эффективного препарата для лечения РС проводятся исследования новых лекарственных средств с последующей их регистрацией и внедрением в клиническую практику. Так, на территории Российской Федерации к настоящему времени зарегистрировано три препарата из группы </a:t>
            </a:r>
            <a:r>
              <a:rPr lang="ru-RU" dirty="0" err="1"/>
              <a:t>моноклональных</a:t>
            </a:r>
            <a:r>
              <a:rPr lang="ru-RU" dirty="0"/>
              <a:t> антител для лечения ремитирующего РС (РРС). В данном докладе, я бы хотел сделать акцент, именно на аспектах безопасности терапии столь эффективными и высокотехнологичными препаратами.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54E70-4F03-4FD9-8A75-EA083F3762F1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6368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Окрелизумаб</a:t>
            </a:r>
            <a:r>
              <a:rPr lang="ru-RU" dirty="0"/>
              <a:t> - рекомбинантное </a:t>
            </a:r>
            <a:r>
              <a:rPr lang="ru-RU" dirty="0" err="1"/>
              <a:t>гуманизированное</a:t>
            </a:r>
            <a:r>
              <a:rPr lang="ru-RU" dirty="0"/>
              <a:t> </a:t>
            </a:r>
            <a:r>
              <a:rPr lang="ru-RU" dirty="0" err="1"/>
              <a:t>моноклональное</a:t>
            </a:r>
            <a:r>
              <a:rPr lang="ru-RU" dirty="0"/>
              <a:t> антитело, селективно воздействующее на В-клетки, </a:t>
            </a:r>
            <a:r>
              <a:rPr lang="ru-RU" dirty="0" err="1"/>
              <a:t>экспрессирующие</a:t>
            </a:r>
            <a:r>
              <a:rPr lang="ru-RU" dirty="0"/>
              <a:t> СD20.</a:t>
            </a:r>
          </a:p>
          <a:p>
            <a:r>
              <a:rPr lang="ru-RU" dirty="0"/>
              <a:t>СD20 представляет собой поверхностный антиген, расположенный на пре-В-клетках, зрелых В-клетках и В-клетках памяти. СD20 не </a:t>
            </a:r>
            <a:r>
              <a:rPr lang="ru-RU" dirty="0" err="1"/>
              <a:t>экспрессируется</a:t>
            </a:r>
            <a:r>
              <a:rPr lang="ru-RU" dirty="0"/>
              <a:t> на стволовых лимфоидных клетках и плазматических клетках.</a:t>
            </a:r>
          </a:p>
          <a:p>
            <a:r>
              <a:rPr lang="ru-RU" dirty="0"/>
              <a:t>Точный механизм, посредством которого достигается терапевтический клинический эффект </a:t>
            </a:r>
            <a:r>
              <a:rPr lang="ru-RU" dirty="0" err="1"/>
              <a:t>окрелизумаба</a:t>
            </a:r>
            <a:r>
              <a:rPr lang="ru-RU" dirty="0"/>
              <a:t> при рассеянном склерозе (РС), полностью не установлен. Предполагается, что данный механизм включает процесс иммуномодуляции путем уменьшения количества и подавления функции В-клеток, </a:t>
            </a:r>
            <a:r>
              <a:rPr lang="ru-RU" dirty="0" err="1"/>
              <a:t>экспрессирующих</a:t>
            </a:r>
            <a:r>
              <a:rPr lang="ru-RU" dirty="0"/>
              <a:t> СD20. После связывания на поверхности В-клеток, </a:t>
            </a:r>
            <a:r>
              <a:rPr lang="ru-RU" dirty="0" err="1"/>
              <a:t>экспрессирующих</a:t>
            </a:r>
            <a:r>
              <a:rPr lang="ru-RU" dirty="0"/>
              <a:t> СD20, </a:t>
            </a:r>
            <a:r>
              <a:rPr lang="ru-RU" dirty="0" err="1"/>
              <a:t>окрелизумаб</a:t>
            </a:r>
            <a:r>
              <a:rPr lang="ru-RU" dirty="0"/>
              <a:t> селективно уменьшает их количество посредством </a:t>
            </a:r>
            <a:r>
              <a:rPr lang="ru-RU" dirty="0" err="1"/>
              <a:t>антителозависимого</a:t>
            </a:r>
            <a:r>
              <a:rPr lang="ru-RU" dirty="0"/>
              <a:t> клеточного фагоцитоза, </a:t>
            </a:r>
            <a:r>
              <a:rPr lang="ru-RU" dirty="0" err="1"/>
              <a:t>антителозависимой</a:t>
            </a:r>
            <a:r>
              <a:rPr lang="ru-RU" dirty="0"/>
              <a:t> клеточной </a:t>
            </a:r>
            <a:r>
              <a:rPr lang="ru-RU" dirty="0" err="1"/>
              <a:t>цитотоксичности</a:t>
            </a:r>
            <a:r>
              <a:rPr lang="ru-RU" dirty="0"/>
              <a:t>, </a:t>
            </a:r>
            <a:r>
              <a:rPr lang="ru-RU" dirty="0" err="1"/>
              <a:t>комплементзависимой</a:t>
            </a:r>
            <a:r>
              <a:rPr lang="ru-RU" dirty="0"/>
              <a:t> </a:t>
            </a:r>
            <a:r>
              <a:rPr lang="ru-RU" dirty="0" err="1"/>
              <a:t>цитотоксичности</a:t>
            </a:r>
            <a:r>
              <a:rPr lang="ru-RU" dirty="0"/>
              <a:t> и </a:t>
            </a:r>
            <a:r>
              <a:rPr lang="ru-RU" dirty="0" err="1"/>
              <a:t>апоптоза</a:t>
            </a:r>
            <a:r>
              <a:rPr lang="ru-RU" dirty="0"/>
              <a:t>. Способность к восстановлению В-клеток и существующий гуморальный иммунитет сохраняются. Кроме того, </a:t>
            </a:r>
            <a:r>
              <a:rPr lang="ru-RU" dirty="0" err="1"/>
              <a:t>окрелизумаб</a:t>
            </a:r>
            <a:r>
              <a:rPr lang="ru-RU" dirty="0"/>
              <a:t> не влияет на врожденный иммунитет и общее количество Т-клеток.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54E70-4F03-4FD9-8A75-EA083F3762F1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7957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7301">
              <a:defRPr/>
            </a:pPr>
            <a:fld id="{76AFB3D6-01A9-4D4E-AB98-41993005AAA9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 defTabSz="897301">
                <a:defRPr/>
              </a:pPr>
              <a:t>36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0938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PHRU/TIZ/0918/0018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C85A90-3E1A-4C6D-850B-F31A01EDE8F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8421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Алемтузумаб - это </a:t>
            </a:r>
            <a:r>
              <a:rPr lang="ru-RU" dirty="0" err="1"/>
              <a:t>гуманизированное</a:t>
            </a:r>
            <a:r>
              <a:rPr lang="ru-RU" dirty="0"/>
              <a:t> </a:t>
            </a:r>
            <a:r>
              <a:rPr lang="ru-RU" dirty="0" err="1"/>
              <a:t>IgGl</a:t>
            </a:r>
            <a:r>
              <a:rPr lang="ru-RU" dirty="0"/>
              <a:t> каппа </a:t>
            </a:r>
            <a:r>
              <a:rPr lang="ru-RU" dirty="0" err="1"/>
              <a:t>моноклональное</a:t>
            </a:r>
            <a:r>
              <a:rPr lang="ru-RU" dirty="0"/>
              <a:t> антитело к гликопротеинам CD52 . Алемтузумаб связывается с гликопротеинами СD52, которые присутствует в больших количествах на поверхности В- и Т-лимфоцитов, и в более низких количествах - на поверхности естественных клеток-киллеров, моноцитов и макрофагов. На поверхности нейтрофилов, плазматических клеток и стволовых клеток костного мозга гликопротеины СD52 не определяются или определяются в небольших количествах. Действие </a:t>
            </a:r>
            <a:r>
              <a:rPr lang="ru-RU" dirty="0" err="1"/>
              <a:t>алемтузумаба</a:t>
            </a:r>
            <a:r>
              <a:rPr lang="ru-RU" dirty="0"/>
              <a:t> реализуется путем антитело-зависимого цитолиза и комплемент-опосредованного лизиса, которые развиваются после связывания </a:t>
            </a:r>
            <a:r>
              <a:rPr lang="ru-RU" dirty="0" err="1"/>
              <a:t>алемтузумаба</a:t>
            </a:r>
            <a:r>
              <a:rPr lang="ru-RU" dirty="0"/>
              <a:t> с В- и Т-лимфоцитами.</a:t>
            </a:r>
          </a:p>
          <a:p>
            <a:r>
              <a:rPr lang="ru-RU" dirty="0"/>
              <a:t>Точный механизм действия </a:t>
            </a:r>
            <a:r>
              <a:rPr lang="ru-RU" dirty="0" err="1"/>
              <a:t>алемтузумаба</a:t>
            </a:r>
            <a:r>
              <a:rPr lang="ru-RU" dirty="0"/>
              <a:t> при рассеянном склерозе до конца не изучен, но, предположительно, может быть связан с иммуномодулирующим эффектом после истощения популяции лимфоцитов и их последующей </a:t>
            </a:r>
            <a:r>
              <a:rPr lang="ru-RU" dirty="0" err="1"/>
              <a:t>репопуляции</a:t>
            </a:r>
            <a:endParaRPr lang="ru-R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54E70-4F03-4FD9-8A75-EA083F3762F1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670301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7301">
              <a:defRPr/>
            </a:pPr>
            <a:fld id="{76AFB3D6-01A9-4D4E-AB98-41993005AAA9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 defTabSz="897301">
                <a:defRPr/>
              </a:pPr>
              <a:t>38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85387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Натализумаб в РФ был зарегистрирован в 2010 г. для применения у пациентов с ремитирующим рассеянным склерозом (РРС), </a:t>
            </a:r>
            <a:r>
              <a:rPr lang="ru-RU" b="1" dirty="0"/>
              <a:t>поэтому для нас, докторов, это самый знакомы и изученный препарат. </a:t>
            </a:r>
            <a:r>
              <a:rPr lang="ru-RU" dirty="0"/>
              <a:t>Натализумаб является </a:t>
            </a:r>
            <a:r>
              <a:rPr lang="ru-RU" dirty="0" err="1"/>
              <a:t>гуманизированным</a:t>
            </a:r>
            <a:r>
              <a:rPr lang="ru-RU" dirty="0"/>
              <a:t> </a:t>
            </a:r>
            <a:r>
              <a:rPr lang="ru-RU" dirty="0" err="1"/>
              <a:t>моноклональным</a:t>
            </a:r>
            <a:r>
              <a:rPr lang="ru-RU" dirty="0"/>
              <a:t> антителом к молекуле α4-интегрина. Препарат резко снижает активность адгезии клеток, блокируя соответствующую молекулу адгезии на </a:t>
            </a:r>
            <a:r>
              <a:rPr lang="ru-RU" dirty="0" err="1"/>
              <a:t>иммуноците</a:t>
            </a:r>
            <a:r>
              <a:rPr lang="ru-RU" dirty="0"/>
              <a:t> и снижая способность клеток проникать через гематоэнцефалический барьер (ГЭБ), что приводит к подавлению </a:t>
            </a:r>
            <a:r>
              <a:rPr lang="ru-RU" dirty="0" err="1"/>
              <a:t>трансмиграции</a:t>
            </a:r>
            <a:r>
              <a:rPr lang="ru-RU" dirty="0"/>
              <a:t> иммунных клеток через ГЭБ в ткань мозга, снижению активности воспаления в мозге, модуляции активности иммунных клеток. Действие </a:t>
            </a:r>
            <a:r>
              <a:rPr lang="ru-RU" dirty="0" err="1"/>
              <a:t>Натализумаба</a:t>
            </a:r>
            <a:r>
              <a:rPr lang="ru-RU" dirty="0"/>
              <a:t>, среди всех </a:t>
            </a:r>
            <a:r>
              <a:rPr lang="ru-RU" dirty="0" err="1"/>
              <a:t>моноклональных</a:t>
            </a:r>
            <a:r>
              <a:rPr lang="ru-RU" dirty="0"/>
              <a:t> антител, </a:t>
            </a:r>
            <a:r>
              <a:rPr lang="ru-RU" dirty="0" err="1"/>
              <a:t>зарегестрированных</a:t>
            </a:r>
            <a:r>
              <a:rPr lang="ru-RU" dirty="0"/>
              <a:t> в РФ для лечения РРС, является </a:t>
            </a:r>
            <a:r>
              <a:rPr lang="ru-RU" b="1" dirty="0"/>
              <a:t>ОБРАТИМЫМ.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54E70-4F03-4FD9-8A75-EA083F3762F1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38563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6592">
              <a:defRPr/>
            </a:pPr>
            <a:r>
              <a:rPr lang="ru-RU" sz="1100" dirty="0"/>
              <a:t>Инструкция действует с 27 марта 2017г.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7301">
              <a:defRPr/>
            </a:pPr>
            <a:fld id="{76AFB3D6-01A9-4D4E-AB98-41993005AAA9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 defTabSz="897301">
                <a:defRPr/>
              </a:pPr>
              <a:t>43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5357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6592">
              <a:defRPr/>
            </a:pPr>
            <a:r>
              <a:rPr lang="ru-RU" sz="1100" dirty="0"/>
              <a:t>Инструкция действует с 27 марта 2017г.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7301">
              <a:defRPr/>
            </a:pPr>
            <a:fld id="{76AFB3D6-01A9-4D4E-AB98-41993005AAA9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 defTabSz="897301">
                <a:defRPr/>
              </a:pPr>
              <a:t>44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25125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6592">
              <a:defRPr/>
            </a:pPr>
            <a:r>
              <a:rPr lang="ru-RU" sz="1100" dirty="0"/>
              <a:t>Инструкция действует с 27 марта 2017г.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7301">
              <a:defRPr/>
            </a:pPr>
            <a:fld id="{76AFB3D6-01A9-4D4E-AB98-41993005AAA9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 defTabSz="897301">
                <a:defRPr/>
              </a:pPr>
              <a:t>45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63508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8E8745B7-3072-4BC3-978D-862F8FFD7FCC}" type="slidenum">
              <a:rPr>
                <a:solidFill>
                  <a:prstClr val="black"/>
                </a:solidFill>
              </a:rPr>
              <a:pPr algn="l" rtl="0">
                <a:defRPr/>
              </a:pPr>
              <a:t>46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74803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463-FF47-4AB8-A37C-6B473AF28FBD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31207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74E94-0FD6-48B5-AA3A-2BA9AE9516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97846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Показатель NEDA–3  в группе пациентов с РРРС был высоким (&gt;70%) в течение каждого года терапии натализумабом после двух лет терапии в условиях реальной клинической практики. Доля  пациентов в данном исследовании, достигших  NEDA-3 соответствует исследованию AFFIRM. Показатель NEDA-3 имеет тенденцию к росту с увеличением длительности терапии.</a:t>
            </a:r>
          </a:p>
          <a:p>
            <a:r>
              <a:rPr lang="ru-RU" dirty="0"/>
              <a:t>Не смотря на то, что части пациентов была прекращена терапия натализумабом из-за соображений безопасности, при сравнении общей популяции пациентов и пациентов, получавших терапию 3 и более лет, показывают, что выборочное прекращение не может полностью объяснить ежегодный прирост по показателю NEDA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74E94-0FD6-48B5-AA3A-2BA9AE9516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388A91-C149-47A3-ABAF-74B5F7D6C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PHRU/TIZ/0218/0014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1451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PHRU/TIZ/0918/0018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C85A90-3E1A-4C6D-850B-F31A01EDE8F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Следующая работа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Бутске́вен </a:t>
            </a:r>
            <a:r>
              <a:rPr lang="ru-RU" dirty="0"/>
              <a:t>посвящена ответу на вопрос: есть ли смысл в длительной терапии Тизабри? Будет ли разница в дальнейшем  течении РС у пациентов, получивших короткий курс Тизабри или более длительный курс?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Тизабри высокоэффективен при РРРС. При этом многие пациенты завершают терапию через 2 года в связи с повышением риска ПМЛ при увеличении длительности терапии свыше 2х лет. Длительность периода вымывания перед назначением следующего ПИТРС и уровень активности РС до начала терапии натализумабом  - известные предикторы риска обострений при переводе с натализумаба на другой препарат. Не так давно было описано, что длительность предшествующей терапии Тизабри является независимым параметром, влияющим на восстановление активности заболевания.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31D6A0-2E2A-416E-A8C2-1A05E2C9471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86761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Понимание факторов, влияющих на восстановление активности рассеянного склероза после отмены Тизабри может способствовать обоснованному принятию решений о прекращении терапии и назначении альтернативного ПИТРС.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таблице на слайде представлены исходные клинико-демографические характеристики пациентов, переведенных на пероральные ПИТРС после получения натализумаба в течение 2х и более лет.</a:t>
            </a:r>
          </a:p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Большинство пациентов переведены на 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финголимод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тогда как небольшая часть больных переведена на препараты первой линии: ДМФ и 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терифлуномид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31D6A0-2E2A-416E-A8C2-1A05E2C9471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7573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длительность предшествующей терапии Тизабри была оценена по медианному значению, было показано, что риск обострения после него был ниже у пациентов, которые получали терапию более 3х лет, по сравнению с больными, получавшими Тизабри менее длительно.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31D6A0-2E2A-416E-A8C2-1A05E2C9471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99572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Проведенный анализ показал, что длительность терапии Тизабри является независимым предиктором восстановления активности рассеянного склероза у пациентов, переведенных на пероральные ПИТРС.  </a:t>
            </a:r>
          </a:p>
          <a:p>
            <a:r>
              <a:rPr lang="ru-RU" dirty="0"/>
              <a:t>Риск обострения после перевода на пероральные ПИТРС был ниже в группе пациентов, получающих Тизабри дольше. Нужно учитывать, что в данной работе, в группе пероральных препаратов были диметилфумарат и финголимод.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31D6A0-2E2A-416E-A8C2-1A05E2C9471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20760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Итак, переходим к оценке эффективности препарата. С точки зрения среднегодовой частоты обострений, </a:t>
            </a:r>
            <a:r>
              <a:rPr lang="ru-RU" dirty="0" err="1"/>
              <a:t>еще</a:t>
            </a:r>
            <a:r>
              <a:rPr lang="ru-RU" dirty="0"/>
              <a:t> в клинических исследованиях Тизабри был показан его высокий потенциал по уменьшению СЧО. Но, для пациентов с активным и агрессивным рассеянным склерозом очень важна возможность вернуть утраченные функции, так как инвалидизация у таких пациентов прогрессирует быстрее. И регресс симптоматики выходит на передний край при принятии решения о назначенной терапии. </a:t>
            </a:r>
          </a:p>
          <a:p>
            <a:r>
              <a:rPr lang="ru-RU" dirty="0"/>
              <a:t>Улучшения в функциональных системах важно учитывать, так как даже сами пациенты уделяют этому внимание и более всего их беспокоят двигательные функции.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PHRU/TIZ/0918/0018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C85A90-3E1A-4C6D-850B-F31A01EDE8FB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93574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Итак, рассмотрим, как же были получены данные в этом исследовании. Данная работа выполнена на базе 10-ти летнего обсервационного исследования ТОР, о котором мы говорили ранее. Этот анализ включал в себя </a:t>
            </a:r>
            <a:r>
              <a:rPr lang="ru-RU" b="1" dirty="0"/>
              <a:t>5993 пациента</a:t>
            </a:r>
            <a:r>
              <a:rPr lang="ru-RU" dirty="0"/>
              <a:t>, 85% которых имели нарушения в одной или большем количестве функциональных систем.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PHRU/TIZ/0918/0018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C85A90-3E1A-4C6D-850B-F31A01EDE8FB}" type="slidenum">
              <a:rPr lang="ru-RU" smtClean="0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70550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Как же долго нам ждать результатов по функциональным системам при терапии Тизабри? В данном исследовании было отмечено, что в 1й год терапии существует наибольшая вероятность улучшения в функциональных системах.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PHRU/TIZ/0918/0018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C85A90-3E1A-4C6D-850B-F31A01EDE8FB}" type="slidenum">
              <a:rPr lang="ru-RU" smtClean="0"/>
              <a:pPr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15592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Проанализировав 7 функциональных систем, авторы отметили высокую вероятность улучшений по всем семи.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PHRU/TIZ/0918/0018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C85A90-3E1A-4C6D-850B-F31A01EDE8FB}" type="slidenum">
              <a:rPr lang="ru-RU" smtClean="0"/>
              <a:pPr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10667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«Что же </a:t>
            </a:r>
            <a:r>
              <a:rPr lang="ru-RU" dirty="0" err="1"/>
              <a:t>происходт</a:t>
            </a:r>
            <a:r>
              <a:rPr lang="ru-RU" dirty="0"/>
              <a:t> со временем? Влияет ли Тизабри на функциональные системы при длительной терапии?», - задали себе вопрос исследователи. И, мы видим, что проанализировав пациентов через 8,5 лет терапии, даже у них было отмечено, что вероятность улучшений сохраняется и составляет более 40%.  При этом важно учитывать, что все эти пациенты не прогрессировали все предшествующие годы терапии. И также имели улучшения.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PHRU/TIZ/0918/0018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C85A90-3E1A-4C6D-850B-F31A01EDE8FB}" type="slidenum">
              <a:rPr lang="ru-RU" smtClean="0"/>
              <a:pPr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19810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Благодаря данной работе мы с вами узнали, что улучшение в функциональных системах, которое мы уже можем наблюдать и у наших, российских пациентов, это не казуистика и не случайность. Также, данное исследование показывает, что важно не ждать и не откладывать терапию, перебирая опции ПИТРС 1й линии. Так как максимальная вероятность улучшений вероятна у пациентов при раннем назначении Тизабри.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PHRU/TIZ/0918/0018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C85A90-3E1A-4C6D-850B-F31A01EDE8FB}" type="slidenum">
              <a:rPr lang="ru-RU" smtClean="0"/>
              <a:pPr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9990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Наиболее</a:t>
            </a:r>
            <a:r>
              <a:rPr lang="ru-RU" baseline="0" dirty="0" smtClean="0"/>
              <a:t> частой формой РС является </a:t>
            </a:r>
            <a:r>
              <a:rPr lang="ru-RU" baseline="0" dirty="0" err="1" smtClean="0"/>
              <a:t>ремиттирующая</a:t>
            </a:r>
            <a:r>
              <a:rPr lang="ru-RU" baseline="0" dirty="0" smtClean="0"/>
              <a:t> или рецидивирующая (РРС) форма. Со временем большая часть пациентов с РРС приобретают прогрессирующий компонент и переходят во вторично прогрессирующую форму с обострениями или без. Отдельная форма – первично прогрессирующая форма характеризуется постепенным нарастанием неврологического дефицита без обострений (наиболее злокачественная форма РС).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9591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Функциональные системы мы разобрали. А что происходит с когнитивными функциями? Тестировать эти показатели не всегда возможно в наших условиях. Поэтому нам поможет «свежая» работа </a:t>
            </a:r>
            <a:r>
              <a:rPr lang="ru-RU" dirty="0" err="1"/>
              <a:t>Гудесблатт</a:t>
            </a:r>
            <a:r>
              <a:rPr lang="ru-RU" dirty="0"/>
              <a:t>, опубликованная в этом году.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PHRU/TIZ/0918/0018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C85A90-3E1A-4C6D-850B-F31A01EDE8FB}" type="slidenum">
              <a:rPr lang="ru-RU" smtClean="0"/>
              <a:pPr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4902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Итак, пациенты в данном исследовании получали Тизабри и на фоне терапии у них оценивались 7 когнитивных функций по-отдельности, и глобальная когнитивная оценка. Исследование длилось в течение первых 2 лет терапии Тизабри.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PHRU/TIZ/0918/0018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C85A90-3E1A-4C6D-850B-F31A01EDE8FB}" type="slidenum">
              <a:rPr lang="ru-RU" smtClean="0"/>
              <a:pPr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68545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Данная работа показывает нам, что есть вероятность улучшений когнитивных функций у пациентов при терапии Тизабри, и, опять таки важно лечить Тизабри не только пациентов после нескольких ПИТРС, но и ранее не леченных. Чтобы давать им возможность поучить максимум от эффективной терапии.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PHRU/TIZ/0918/0018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C85A90-3E1A-4C6D-850B-F31A01EDE8FB}" type="slidenum">
              <a:rPr lang="ru-RU" smtClean="0"/>
              <a:pPr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14181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Тем, кто предпочитает оценивать эффективность не исходя из опросников, а визуально, есть работа </a:t>
            </a:r>
            <a:r>
              <a:rPr lang="ru-RU" dirty="0" err="1"/>
              <a:t>Хораковой</a:t>
            </a:r>
            <a:r>
              <a:rPr lang="ru-RU" dirty="0"/>
              <a:t> по оценке результатов МРТ при продолжительной терапии Тизабри.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PHRU/TIZ/0918/0018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C85A90-3E1A-4C6D-850B-F31A01EDE8FB}" type="slidenum">
              <a:rPr lang="ru-RU" smtClean="0"/>
              <a:pPr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34073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Как и цели предыдущих работ, данное исследование ставило перед собой цель оценить эффективность Тизабри, но при этом посмотреть на этот параметр через объем головного мозга.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PHRU/TIZ/0918/0018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C85A90-3E1A-4C6D-850B-F31A01EDE8FB}" type="slidenum">
              <a:rPr lang="ru-RU" smtClean="0"/>
              <a:pPr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94604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данной работе установлено, что 80% пациентов не имели активности на МРТ. И, длительное лечение увеличивает процент пациентов без МРТ активности.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PHRU/TIZ/0918/0018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C85A90-3E1A-4C6D-850B-F31A01EDE8FB}" type="slidenum">
              <a:rPr lang="ru-RU" smtClean="0"/>
              <a:pPr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38422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данном графике мы можем видеть как с 3 года начинает уменьшаться потеря мозговых тканей.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PHRU/TIZ/0918/0018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DB26D-4986-4FE9-8D22-4AD2DF1C1D0F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942822" y="3333289"/>
            <a:ext cx="2312953" cy="281616"/>
          </a:xfrm>
          <a:prstGeom prst="rect">
            <a:avLst/>
          </a:prstGeom>
          <a:solidFill>
            <a:srgbClr val="FFFE00"/>
          </a:solidFill>
        </p:spPr>
        <p:txBody>
          <a:bodyPr wrap="none" lIns="93177" tIns="46589" rIns="93177" bIns="46589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Havrdova ECTRIMS 2013, figure 1</a:t>
            </a:r>
          </a:p>
        </p:txBody>
      </p:sp>
    </p:spTree>
    <p:extLst>
      <p:ext uri="{BB962C8B-B14F-4D97-AF65-F5344CB8AC3E}">
        <p14:creationId xmlns:p14="http://schemas.microsoft.com/office/powerpoint/2010/main" xmlns="" val="4709193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Еще одно исследование, демонстрирующее значимые улучшения при длительной терапии Тизабри.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PHRU/TIZ/0918/0018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C85A90-3E1A-4C6D-850B-F31A01EDE8FB}" type="slidenum">
              <a:rPr lang="ru-RU" smtClean="0"/>
              <a:pPr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6637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! Не путать с </a:t>
            </a:r>
            <a:r>
              <a:rPr lang="ru-RU" dirty="0" err="1" smtClean="0"/>
              <a:t>псевдообострением</a:t>
            </a:r>
            <a:r>
              <a:rPr lang="ru-RU" baseline="0" dirty="0" smtClean="0"/>
              <a:t> в связи с повышением температуры (с-м </a:t>
            </a:r>
            <a:r>
              <a:rPr lang="ru-RU" baseline="0" dirty="0" err="1" smtClean="0"/>
              <a:t>Утгофа</a:t>
            </a:r>
            <a:r>
              <a:rPr lang="ru-RU" baseline="0" dirty="0" smtClean="0"/>
              <a:t>=с-м горячей ванны) – обязательно отсутствие лихорадочного состояния. Например, при </a:t>
            </a:r>
            <a:r>
              <a:rPr lang="ru-RU" baseline="0" dirty="0" err="1" smtClean="0"/>
              <a:t>иницииации</a:t>
            </a:r>
            <a:r>
              <a:rPr lang="ru-RU" baseline="0" dirty="0" smtClean="0"/>
              <a:t> терапии интерферонами может развиваться гриппоподобный синдром на фоне которого может значительно усиливаться имеющаяся у пациента симптоматика. Необходимо понимать, что данное ухудшение не является обострением РС и будет купировано как только наступит адаптация к терапии и регрессирует гриппоподобный с-м (титрация, НПВП).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4714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Важно помнить</a:t>
            </a:r>
            <a:r>
              <a:rPr lang="ru-RU" baseline="0" dirty="0" smtClean="0"/>
              <a:t>, что могут быть эффективны при вторичном прогрессировании только высокодозные интерфероны и только в случае наличия обострений.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70993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</a:t>
            </a:r>
            <a:r>
              <a:rPr lang="ru-RU" baseline="0" dirty="0" smtClean="0"/>
              <a:t> </a:t>
            </a:r>
            <a:r>
              <a:rPr lang="en-US" baseline="0" dirty="0" smtClean="0"/>
              <a:t>EDSS </a:t>
            </a:r>
            <a:r>
              <a:rPr lang="ru-RU" baseline="0" dirty="0" smtClean="0"/>
              <a:t>свыше 6,5 (как только пациент утратил способность к самостоятельному передвижению) ВСЕ ПИТРС  1 линии не показаны.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5128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jpeg"/><Relationship Id="rId4" Type="http://schemas.openxmlformats.org/officeDocument/2006/relationships/oleObject" Target="../embeddings/oleObject5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6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7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8.bin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9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4C4E2CBA-EB75-405D-8E3E-3DFA5C25975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1776" name="think-cell Slide" r:id="rId4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Author | 00 Month Year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PHRU/TIZ/0918/0018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2695-A033-451A-A90C-33D67AC62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479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Author | 00 Month Year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PHRU/TIZ/0918/0018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2695-A033-451A-A90C-33D67AC62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357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Author | 00 Month Year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PHRU/TIZ/0918/0018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2695-A033-451A-A90C-33D67AC62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3208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4847" name="think-cell Slide" r:id="rId4" imgW="360" imgH="360" progId="">
              <p:embed/>
            </p:oleObj>
          </a:graphicData>
        </a:graphic>
      </p:graphicFrame>
      <p:sp>
        <p:nvSpPr>
          <p:cNvPr id="23" name="Rectangle 2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77000">
                <a:schemeClr val="bg2"/>
              </a:gs>
            </a:gsLst>
            <a:lin ang="16200000" scaled="1"/>
            <a:tileRect/>
          </a:gradFill>
          <a:ln>
            <a:noFill/>
          </a:ln>
        </p:spPr>
        <p:txBody>
          <a:bodyPr vert="horz" lIns="72000" tIns="144000" rIns="72000" bIns="72000" rtlCol="0">
            <a:normAutofit/>
          </a:bodyPr>
          <a:lstStyle/>
          <a:p>
            <a:pPr marL="179384" indent="-179384" defTabSz="1219170">
              <a:lnSpc>
                <a:spcPct val="90000"/>
              </a:lnSpc>
              <a:spcBef>
                <a:spcPts val="600"/>
              </a:spcBef>
              <a:buClr>
                <a:srgbClr val="009CDE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545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750344" y="4288109"/>
            <a:ext cx="639365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 userDrawn="1"/>
        </p:nvSpPr>
        <p:spPr>
          <a:xfrm>
            <a:off x="2721994" y="4250011"/>
            <a:ext cx="56700" cy="76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C976BA4-681C-448B-8058-1033C45751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117" cy="57896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2A6F826-2D39-4581-8A96-09886A947B5E}"/>
              </a:ext>
            </a:extLst>
          </p:cNvPr>
          <p:cNvSpPr/>
          <p:nvPr userDrawn="1"/>
        </p:nvSpPr>
        <p:spPr>
          <a:xfrm>
            <a:off x="0" y="-13879"/>
            <a:ext cx="9144000" cy="1064305"/>
          </a:xfrm>
          <a:prstGeom prst="rect">
            <a:avLst/>
          </a:prstGeom>
          <a:gradFill>
            <a:gsLst>
              <a:gs pos="44000">
                <a:srgbClr val="F3FCFF">
                  <a:alpha val="50000"/>
                </a:srgbClr>
              </a:gs>
              <a:gs pos="95575">
                <a:schemeClr val="bg1"/>
              </a:gs>
              <a:gs pos="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20E5823-4C8D-42AF-A112-08CEE54869BD}"/>
              </a:ext>
            </a:extLst>
          </p:cNvPr>
          <p:cNvSpPr/>
          <p:nvPr userDrawn="1"/>
        </p:nvSpPr>
        <p:spPr>
          <a:xfrm>
            <a:off x="0" y="1050426"/>
            <a:ext cx="9144000" cy="5808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n-GB" sz="2000" b="1" dirty="0">
              <a:solidFill>
                <a:srgbClr val="FF67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xmlns="" id="{3D7C6FC9-ADC2-476E-850E-A8F102FFD7F1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8171664" y="5767790"/>
            <a:ext cx="1717960" cy="22671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b="0" kern="1200">
                <a:solidFill>
                  <a:srgbClr val="5458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30182" indent="0" algn="r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9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73074" indent="0" algn="r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900" b="1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98493" indent="0" algn="r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9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84236" indent="0" algn="r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900" b="1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PHRU/TIZ/0118/0009</a:t>
            </a:r>
            <a:endParaRPr lang="en-GB" sz="1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8E3DAE6-75EE-435E-BEE1-BDC042C9672F}"/>
              </a:ext>
            </a:extLst>
          </p:cNvPr>
          <p:cNvSpPr/>
          <p:nvPr userDrawn="1"/>
        </p:nvSpPr>
        <p:spPr>
          <a:xfrm>
            <a:off x="8792622" y="6596390"/>
            <a:ext cx="3513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01032EA-D4DE-4B37-9AF3-ACAB558D1237}" type="slidenum">
              <a:rPr lang="ru-RU" sz="1100" smtClean="0">
                <a:solidFill>
                  <a:schemeClr val="tx2">
                    <a:lumMod val="50000"/>
                  </a:schemeClr>
                </a:solidFill>
              </a:rPr>
              <a:pPr/>
              <a:t>‹#›</a:t>
            </a:fld>
            <a:endParaRPr lang="ru-RU" sz="11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040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20" y="2119"/>
          <a:ext cx="2116" cy="2116"/>
        </p:xfrm>
        <a:graphic>
          <a:graphicData uri="http://schemas.openxmlformats.org/presentationml/2006/ole">
            <p:oleObj spid="_x0000_s35871" name="think-cell Slide" r:id="rId4" imgW="360" imgH="360" progId="">
              <p:embed/>
            </p:oleObj>
          </a:graphicData>
        </a:graphic>
      </p:graphicFrame>
      <p:sp>
        <p:nvSpPr>
          <p:cNvPr id="7" name="Прямоугольник 6"/>
          <p:cNvSpPr/>
          <p:nvPr userDrawn="1"/>
        </p:nvSpPr>
        <p:spPr>
          <a:xfrm>
            <a:off x="-14659" y="5925279"/>
            <a:ext cx="9144000" cy="105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 defTabSz="914085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6708" y="500675"/>
            <a:ext cx="7776864" cy="859429"/>
          </a:xfrm>
          <a:prstGeom prst="rect">
            <a:avLst/>
          </a:prstGeom>
        </p:spPr>
        <p:txBody>
          <a:bodyPr lIns="121882" tIns="60941" rIns="121882" bIns="60941" anchor="ctr"/>
          <a:lstStyle>
            <a:lvl1pPr marL="0" marR="0" indent="0" algn="l" defTabSz="9140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 baseline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0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1"/>
          </p:nvPr>
        </p:nvSpPr>
        <p:spPr>
          <a:xfrm>
            <a:off x="431804" y="1556793"/>
            <a:ext cx="8444439" cy="3984443"/>
          </a:xfrm>
          <a:prstGeom prst="rect">
            <a:avLst/>
          </a:prstGeom>
        </p:spPr>
        <p:txBody>
          <a:bodyPr lIns="121882" tIns="60941" rIns="121882" bIns="60941"/>
          <a:lstStyle>
            <a:lvl1pPr marL="0" indent="0">
              <a:buNone/>
              <a:defRPr sz="2025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61359"/>
            <a:ext cx="1800200" cy="44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Текст 2"/>
          <p:cNvSpPr>
            <a:spLocks noGrp="1"/>
          </p:cNvSpPr>
          <p:nvPr>
            <p:ph type="body" sz="quarter" idx="12"/>
          </p:nvPr>
        </p:nvSpPr>
        <p:spPr>
          <a:xfrm>
            <a:off x="421408" y="6261357"/>
            <a:ext cx="5076825" cy="384000"/>
          </a:xfrm>
          <a:prstGeom prst="rect">
            <a:avLst/>
          </a:prstGeom>
        </p:spPr>
        <p:txBody>
          <a:bodyPr lIns="121882" tIns="60941" rIns="121882" bIns="60941"/>
          <a:lstStyle>
            <a:lvl1pPr marL="0" indent="0">
              <a:buNone/>
              <a:defRPr sz="1425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EB54C889-EFBC-445B-9241-CC8DA1DBCAC1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7086600" y="6492875"/>
            <a:ext cx="2057400" cy="3651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53B08-1E8B-4465-806B-5454FE284BD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xmlns="" val="3266961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9600" y="784800"/>
            <a:ext cx="8416800" cy="511200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9600" y="1760400"/>
            <a:ext cx="6706800" cy="44244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EBC4C323-F1DA-4F4F-AEE9-7CB89CD386EF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53B08-1E8B-4465-806B-5454FE284BD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  <p:sp>
        <p:nvSpPr>
          <p:cNvPr id="6" name="Date Placeholder 7">
            <a:extLst>
              <a:ext uri="{FF2B5EF4-FFF2-40B4-BE49-F238E27FC236}">
                <a16:creationId xmlns:a16="http://schemas.microsoft.com/office/drawing/2014/main" xmlns="" id="{CCC84B5B-5041-4AD4-A244-49245460486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Author | 00 Month Year</a:t>
            </a:r>
            <a:endParaRPr lang="sv-SE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xmlns="" id="{E3DD1167-24D4-4A11-BFAC-E75683164C4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PHRU/TIZ/0918/0018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223198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BA77CF31-642A-4B2C-AAB8-5B60AD8ACC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6896" name="think-cell Slide" r:id="rId4" imgW="360" imgH="360" progId="">
              <p:embed/>
            </p:oleObj>
          </a:graphicData>
        </a:graphic>
      </p:graphicFrame>
      <p:sp>
        <p:nvSpPr>
          <p:cNvPr id="16" name="Rectangle 15"/>
          <p:cNvSpPr/>
          <p:nvPr userDrawn="1"/>
        </p:nvSpPr>
        <p:spPr>
          <a:xfrm>
            <a:off x="2031626" y="6665375"/>
            <a:ext cx="508312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ctr" defTabSz="914400" rtl="0" eaLnBrk="1" latinLnBrk="0" hangingPunct="1"/>
            <a:r>
              <a:rPr lang="en-US" sz="600" b="1" kern="1200" spc="50" baseline="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CONFIDENTIAL    |    FOR TRAINING AND INTERNAL USE ONLY    |    NOT TO BE DISSEMINATED, COPIED OR MODIFIED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114994" y="6637783"/>
            <a:ext cx="12503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/>
            <a:fld id="{EA408BD5-8DEB-43BE-8CB1-68FC54E04E75}" type="slidenum">
              <a:rPr lang="en-US" sz="8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63424" y="6636733"/>
            <a:ext cx="102131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l" defTabSz="914400" rtl="0" eaLnBrk="1" latinLnBrk="0" hangingPunct="1"/>
            <a:fld id="{EE1AF1B4-FAFD-45C6-B2D5-C3CADA5E585F}" type="datetime1">
              <a:rPr lang="en-US" sz="800" kern="120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algn="l" defTabSz="914400" rtl="0" eaLnBrk="1" latinLnBrk="0" hangingPunct="1"/>
              <a:t>11/11/2018</a:t>
            </a:fld>
            <a:endParaRPr lang="en-GB" sz="8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9E5519E-CCC6-4505-B47F-5BE9F3DC605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518814" cy="12922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51C92AC-AC3C-498B-91F3-D2C984B73E80}"/>
              </a:ext>
            </a:extLst>
          </p:cNvPr>
          <p:cNvGrpSpPr/>
          <p:nvPr userDrawn="1"/>
        </p:nvGrpSpPr>
        <p:grpSpPr>
          <a:xfrm>
            <a:off x="6795023" y="3672713"/>
            <a:ext cx="2120539" cy="2932126"/>
            <a:chOff x="6795023" y="3672713"/>
            <a:chExt cx="2120539" cy="293212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D71D5D6A-14ED-4D37-8265-C7F9814C4F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94618" y="3672713"/>
              <a:ext cx="0" cy="2932126"/>
            </a:xfrm>
            <a:prstGeom prst="line">
              <a:avLst/>
            </a:prstGeom>
            <a:ln w="34925">
              <a:solidFill>
                <a:srgbClr val="26AA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D83F917F-00C2-4EFD-B396-2B04F8F01ED2}"/>
                </a:ext>
              </a:extLst>
            </p:cNvPr>
            <p:cNvCxnSpPr/>
            <p:nvPr userDrawn="1"/>
          </p:nvCxnSpPr>
          <p:spPr>
            <a:xfrm>
              <a:off x="6899562" y="6597283"/>
              <a:ext cx="2016000" cy="0"/>
            </a:xfrm>
            <a:prstGeom prst="line">
              <a:avLst/>
            </a:prstGeom>
            <a:ln w="34925">
              <a:solidFill>
                <a:srgbClr val="26AA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44D389FB-F2C0-4C97-B4CC-0956D2722526}"/>
                </a:ext>
              </a:extLst>
            </p:cNvPr>
            <p:cNvCxnSpPr/>
            <p:nvPr userDrawn="1"/>
          </p:nvCxnSpPr>
          <p:spPr>
            <a:xfrm>
              <a:off x="6795023" y="6500301"/>
              <a:ext cx="2016000" cy="0"/>
            </a:xfrm>
            <a:prstGeom prst="line">
              <a:avLst/>
            </a:prstGeom>
            <a:ln w="34925">
              <a:solidFill>
                <a:srgbClr val="D4F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7F53732E-7191-44A1-BF23-9E9E54B87B3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04725" y="4262162"/>
              <a:ext cx="0" cy="2246955"/>
            </a:xfrm>
            <a:prstGeom prst="line">
              <a:avLst/>
            </a:prstGeom>
            <a:ln w="34925">
              <a:solidFill>
                <a:srgbClr val="D4F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2E507108-53B9-48C1-9F7A-31733A85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8043757" y="5392630"/>
            <a:ext cx="1943547" cy="25694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PHRU/TIZ/0918/0018</a:t>
            </a:r>
            <a:endParaRPr lang="ru-RU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0BF43B1F-D4B0-490F-A316-6784FD8C5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DC080833-101D-48DB-8C8C-B7A172346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9472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3360263"/>
            <a:ext cx="240655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59" y="3363435"/>
            <a:ext cx="239687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7350"/>
            <a:ext cx="8382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84163" y="1981200"/>
            <a:ext cx="8428037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9F0E5-B57B-4121-8AF2-57C7D2E9B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 userDrawn="1"/>
        </p:nvSpPr>
        <p:spPr>
          <a:xfrm>
            <a:off x="0" y="1122363"/>
            <a:ext cx="9144000" cy="5735637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23849" y="1364679"/>
            <a:ext cx="4248151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12749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841" y="129822"/>
            <a:ext cx="8368148" cy="979200"/>
          </a:xfrm>
          <a:prstGeom prst="rect">
            <a:avLst/>
          </a:prstGeo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29899" y="6316305"/>
            <a:ext cx="7682984" cy="34796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GB"/>
              <a:t>Footnotes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94957274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18" userDrawn="1">
          <p15:clr>
            <a:srgbClr val="FBAE40"/>
          </p15:clr>
        </p15:guide>
        <p15:guide id="3" pos="438" userDrawn="1">
          <p15:clr>
            <a:srgbClr val="FBAE40"/>
          </p15:clr>
        </p15:guide>
        <p15:guide id="4" orient="horz" pos="4156" userDrawn="1">
          <p15:clr>
            <a:srgbClr val="FBAE40"/>
          </p15:clr>
        </p15:guide>
        <p15:guide id="5" pos="724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Author | 00 Month Year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PHRU/TIZ/0918/0018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2695-A033-451A-A90C-33D67AC62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4974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279355898"/>
              </p:ext>
            </p:extLst>
          </p:nvPr>
        </p:nvGraphicFramePr>
        <p:xfrm>
          <a:off x="2120" y="2119"/>
          <a:ext cx="2116" cy="2116"/>
        </p:xfrm>
        <a:graphic>
          <a:graphicData uri="http://schemas.openxmlformats.org/presentationml/2006/ole">
            <p:oleObj spid="_x0000_s20537" name="think-cell Slide" r:id="rId4" imgW="360" imgH="360" progId="">
              <p:embed/>
            </p:oleObj>
          </a:graphicData>
        </a:graphic>
      </p:graphicFrame>
      <p:sp>
        <p:nvSpPr>
          <p:cNvPr id="7" name="Прямоугольник 6"/>
          <p:cNvSpPr/>
          <p:nvPr userDrawn="1"/>
        </p:nvSpPr>
        <p:spPr>
          <a:xfrm>
            <a:off x="-14659" y="5925279"/>
            <a:ext cx="9144000" cy="105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 defTabSz="914085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5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16708" y="500675"/>
            <a:ext cx="7776864" cy="859429"/>
          </a:xfrm>
          <a:prstGeom prst="rect">
            <a:avLst/>
          </a:prstGeom>
        </p:spPr>
        <p:txBody>
          <a:bodyPr lIns="121882" tIns="60941" rIns="121882" bIns="60941" anchor="ctr"/>
          <a:lstStyle>
            <a:lvl1pPr marL="0" marR="0" indent="0" algn="l" defTabSz="9140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 baseline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0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1"/>
          </p:nvPr>
        </p:nvSpPr>
        <p:spPr>
          <a:xfrm>
            <a:off x="431804" y="1556793"/>
            <a:ext cx="8444439" cy="3984443"/>
          </a:xfrm>
          <a:prstGeom prst="rect">
            <a:avLst/>
          </a:prstGeom>
        </p:spPr>
        <p:txBody>
          <a:bodyPr lIns="121882" tIns="60941" rIns="121882" bIns="60941"/>
          <a:lstStyle>
            <a:lvl1pPr marL="0" indent="0">
              <a:buNone/>
              <a:defRPr sz="2025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61359"/>
            <a:ext cx="1800200" cy="44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Текст 2"/>
          <p:cNvSpPr>
            <a:spLocks noGrp="1"/>
          </p:cNvSpPr>
          <p:nvPr>
            <p:ph type="body" sz="quarter" idx="12"/>
          </p:nvPr>
        </p:nvSpPr>
        <p:spPr>
          <a:xfrm>
            <a:off x="421408" y="6261357"/>
            <a:ext cx="5076825" cy="384000"/>
          </a:xfrm>
          <a:prstGeom prst="rect">
            <a:avLst/>
          </a:prstGeom>
        </p:spPr>
        <p:txBody>
          <a:bodyPr lIns="121882" tIns="60941" rIns="121882" bIns="60941"/>
          <a:lstStyle>
            <a:lvl1pPr marL="0" indent="0">
              <a:buNone/>
              <a:defRPr sz="1425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EB54C889-EFBC-445B-9241-CC8DA1DBCAC1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7086600" y="6492875"/>
            <a:ext cx="2057400" cy="3651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53B08-1E8B-4465-806B-5454FE284BD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xmlns="" val="3658558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9600" y="784800"/>
            <a:ext cx="8416800" cy="511200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9600" y="1760400"/>
            <a:ext cx="6706800" cy="44244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EBC4C323-F1DA-4F4F-AEE9-7CB89CD386EF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53B08-1E8B-4465-806B-5454FE284BD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  <p:sp>
        <p:nvSpPr>
          <p:cNvPr id="6" name="Date Placeholder 7">
            <a:extLst>
              <a:ext uri="{FF2B5EF4-FFF2-40B4-BE49-F238E27FC236}">
                <a16:creationId xmlns:a16="http://schemas.microsoft.com/office/drawing/2014/main" xmlns="" id="{CCC84B5B-5041-4AD4-A244-49245460486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Author | 00 Month Year</a:t>
            </a:r>
            <a:endParaRPr lang="sv-SE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xmlns="" id="{E3DD1167-24D4-4A11-BFAC-E75683164C4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PHRU/TIZ/0918/0018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58146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BA77CF31-642A-4B2C-AAB8-5B60AD8ACC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8710" name="think-cell Slide" r:id="rId4" imgW="360" imgH="360" progId="">
              <p:embed/>
            </p:oleObj>
          </a:graphicData>
        </a:graphic>
      </p:graphicFrame>
      <p:sp>
        <p:nvSpPr>
          <p:cNvPr id="16" name="Rectangle 15"/>
          <p:cNvSpPr/>
          <p:nvPr userDrawn="1"/>
        </p:nvSpPr>
        <p:spPr>
          <a:xfrm>
            <a:off x="2031626" y="6665375"/>
            <a:ext cx="5083122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algn="ctr" defTabSz="914400" rtl="0" eaLnBrk="1" latinLnBrk="0" hangingPunct="1"/>
            <a:r>
              <a:rPr lang="en-US" sz="600" b="1" kern="1200" spc="50" baseline="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CONFIDENTIAL    |    FOR TRAINING AND INTERNAL USE ONLY    |    NOT TO BE DISSEMINATED, COPIED OR MODIFIED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114994" y="6637783"/>
            <a:ext cx="12503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/>
            <a:fld id="{EA408BD5-8DEB-43BE-8CB1-68FC54E04E75}" type="slidenum">
              <a:rPr lang="en-US" sz="8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63424" y="6636733"/>
            <a:ext cx="102131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l" defTabSz="914400" rtl="0" eaLnBrk="1" latinLnBrk="0" hangingPunct="1"/>
            <a:fld id="{EE1AF1B4-FAFD-45C6-B2D5-C3CADA5E585F}" type="datetime1">
              <a:rPr lang="en-US" sz="800" kern="120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algn="l" defTabSz="914400" rtl="0" eaLnBrk="1" latinLnBrk="0" hangingPunct="1"/>
              <a:t>11/11/2018</a:t>
            </a:fld>
            <a:endParaRPr lang="en-GB" sz="800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9E5519E-CCC6-4505-B47F-5BE9F3DC605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518814" cy="12922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51C92AC-AC3C-498B-91F3-D2C984B73E80}"/>
              </a:ext>
            </a:extLst>
          </p:cNvPr>
          <p:cNvGrpSpPr/>
          <p:nvPr userDrawn="1"/>
        </p:nvGrpSpPr>
        <p:grpSpPr>
          <a:xfrm>
            <a:off x="6795023" y="3672713"/>
            <a:ext cx="2120539" cy="2932126"/>
            <a:chOff x="6795023" y="3672713"/>
            <a:chExt cx="2120539" cy="293212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D71D5D6A-14ED-4D37-8265-C7F9814C4F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94618" y="3672713"/>
              <a:ext cx="0" cy="2932126"/>
            </a:xfrm>
            <a:prstGeom prst="line">
              <a:avLst/>
            </a:prstGeom>
            <a:ln w="34925">
              <a:solidFill>
                <a:srgbClr val="26AA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D83F917F-00C2-4EFD-B396-2B04F8F01ED2}"/>
                </a:ext>
              </a:extLst>
            </p:cNvPr>
            <p:cNvCxnSpPr/>
            <p:nvPr userDrawn="1"/>
          </p:nvCxnSpPr>
          <p:spPr>
            <a:xfrm>
              <a:off x="6899562" y="6597283"/>
              <a:ext cx="2016000" cy="0"/>
            </a:xfrm>
            <a:prstGeom prst="line">
              <a:avLst/>
            </a:prstGeom>
            <a:ln w="34925">
              <a:solidFill>
                <a:srgbClr val="26AA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44D389FB-F2C0-4C97-B4CC-0956D2722526}"/>
                </a:ext>
              </a:extLst>
            </p:cNvPr>
            <p:cNvCxnSpPr/>
            <p:nvPr userDrawn="1"/>
          </p:nvCxnSpPr>
          <p:spPr>
            <a:xfrm>
              <a:off x="6795023" y="6500301"/>
              <a:ext cx="2016000" cy="0"/>
            </a:xfrm>
            <a:prstGeom prst="line">
              <a:avLst/>
            </a:prstGeom>
            <a:ln w="34925">
              <a:solidFill>
                <a:srgbClr val="D4F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7F53732E-7191-44A1-BF23-9E9E54B87B3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04725" y="4262162"/>
              <a:ext cx="0" cy="2246955"/>
            </a:xfrm>
            <a:prstGeom prst="line">
              <a:avLst/>
            </a:prstGeom>
            <a:ln w="34925">
              <a:solidFill>
                <a:srgbClr val="D4F2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2E507108-53B9-48C1-9F7A-31733A85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8043757" y="5392630"/>
            <a:ext cx="1943547" cy="25694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PHRU/TIZ/0918/0018</a:t>
            </a:r>
            <a:endParaRPr lang="ru-RU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0BF43B1F-D4B0-490F-A316-6784FD8C5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DC080833-101D-48DB-8C8C-B7A172346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2998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841" y="129822"/>
            <a:ext cx="8368148" cy="979200"/>
          </a:xfrm>
          <a:prstGeom prst="rect">
            <a:avLst/>
          </a:prstGeo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29899" y="6316305"/>
            <a:ext cx="7682984" cy="34796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GB"/>
              <a:t>Footnotes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94957274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18" userDrawn="1">
          <p15:clr>
            <a:srgbClr val="FBAE40"/>
          </p15:clr>
        </p15:guide>
        <p15:guide id="3" pos="438" userDrawn="1">
          <p15:clr>
            <a:srgbClr val="FBAE40"/>
          </p15:clr>
        </p15:guide>
        <p15:guide id="4" orient="horz" pos="4156" userDrawn="1">
          <p15:clr>
            <a:srgbClr val="FBAE40"/>
          </p15:clr>
        </p15:guide>
        <p15:guide id="5" pos="724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841" y="129822"/>
            <a:ext cx="8368148" cy="979200"/>
          </a:xfrm>
          <a:prstGeom prst="rect">
            <a:avLst/>
          </a:prstGeo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29899" y="6316305"/>
            <a:ext cx="7682984" cy="34796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GB"/>
              <a:t>Footnotes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94957274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18" userDrawn="1">
          <p15:clr>
            <a:srgbClr val="FBAE40"/>
          </p15:clr>
        </p15:guide>
        <p15:guide id="3" pos="438" userDrawn="1">
          <p15:clr>
            <a:srgbClr val="FBAE40"/>
          </p15:clr>
        </p15:guide>
        <p15:guide id="4" orient="horz" pos="4156" userDrawn="1">
          <p15:clr>
            <a:srgbClr val="FBAE40"/>
          </p15:clr>
        </p15:guide>
        <p15:guide id="5" pos="7242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841" y="129822"/>
            <a:ext cx="8368148" cy="979200"/>
          </a:xfrm>
          <a:prstGeom prst="rect">
            <a:avLst/>
          </a:prstGeo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29899" y="6316305"/>
            <a:ext cx="7682984" cy="34796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GB"/>
              <a:t>Footnotes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94957274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18" userDrawn="1">
          <p15:clr>
            <a:srgbClr val="FBAE40"/>
          </p15:clr>
        </p15:guide>
        <p15:guide id="3" pos="438" userDrawn="1">
          <p15:clr>
            <a:srgbClr val="FBAE40"/>
          </p15:clr>
        </p15:guide>
        <p15:guide id="4" orient="horz" pos="4156" userDrawn="1">
          <p15:clr>
            <a:srgbClr val="FBAE40"/>
          </p15:clr>
        </p15:guide>
        <p15:guide id="5" pos="7242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841" y="129822"/>
            <a:ext cx="8368148" cy="979200"/>
          </a:xfrm>
          <a:prstGeom prst="rect">
            <a:avLst/>
          </a:prstGeo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29899" y="6316307"/>
            <a:ext cx="7682984" cy="34796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50"/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GB"/>
              <a:t>Footnotes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5589667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18">
          <p15:clr>
            <a:srgbClr val="FBAE40"/>
          </p15:clr>
        </p15:guide>
        <p15:guide id="3" pos="329">
          <p15:clr>
            <a:srgbClr val="FBAE40"/>
          </p15:clr>
        </p15:guide>
        <p15:guide id="4" orient="horz" pos="4156">
          <p15:clr>
            <a:srgbClr val="FBAE40"/>
          </p15:clr>
        </p15:guide>
        <p15:guide id="5" pos="543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52"/>
          <p:cNvGrpSpPr/>
          <p:nvPr/>
        </p:nvGrpSpPr>
        <p:grpSpPr>
          <a:xfrm>
            <a:off x="7947659" y="4815840"/>
            <a:ext cx="1196295" cy="2573853"/>
            <a:chOff x="6172200" y="2656118"/>
            <a:chExt cx="2971754" cy="2886151"/>
          </a:xfrm>
        </p:grpSpPr>
        <p:sp>
          <p:nvSpPr>
            <p:cNvPr id="53" name="Shape 53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4" name="Shape 54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5" name="Shape 55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6" name="Shape 56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7" name="Shape 57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5" name="Shape 58"/>
          <p:cNvGrpSpPr/>
          <p:nvPr/>
        </p:nvGrpSpPr>
        <p:grpSpPr>
          <a:xfrm>
            <a:off x="0" y="-159255"/>
            <a:ext cx="1493520" cy="1088896"/>
            <a:chOff x="-32" y="-215963"/>
            <a:chExt cx="2163561" cy="1347300"/>
          </a:xfrm>
        </p:grpSpPr>
        <p:sp>
          <p:nvSpPr>
            <p:cNvPr id="59" name="Shape 59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0" name="Shape 60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1" name="Shape 61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2" name="Shape 62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3" name="Shape 63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031426" y="1532967"/>
            <a:ext cx="5760300" cy="9076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031426" y="2369500"/>
            <a:ext cx="5760300" cy="3361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»"/>
              <a:defRPr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91F53A5-ED19-4DDE-BD2A-0B09C7B953D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DD0C1F69-AD29-4B63-922B-4176E8C87D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PHRU/TIZ/0218/0014 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EB3673E-C023-4BC2-9437-EB33978462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DBA5ED-1F5E-46BE-AEA1-2E5B09297C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2822775" y="2882400"/>
            <a:ext cx="3498300" cy="10932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/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»"/>
              <a:defRPr sz="32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32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32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32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32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32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●"/>
              <a:defRPr sz="32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○"/>
              <a:defRPr sz="32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5486263" lvl="8" indent="-507987" algn="ctr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■"/>
              <a:defRPr sz="32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grpSp>
        <p:nvGrpSpPr>
          <p:cNvPr id="4" name="Shape 39"/>
          <p:cNvGrpSpPr/>
          <p:nvPr/>
        </p:nvGrpSpPr>
        <p:grpSpPr>
          <a:xfrm>
            <a:off x="7394888" y="4797113"/>
            <a:ext cx="1749113" cy="2519153"/>
            <a:chOff x="6172200" y="2656118"/>
            <a:chExt cx="2971754" cy="2886151"/>
          </a:xfrm>
        </p:grpSpPr>
        <p:sp>
          <p:nvSpPr>
            <p:cNvPr id="40" name="Shape 40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1" name="Shape 41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2" name="Shape 42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3" name="Shape 43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4" name="Shape 44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grpSp>
        <p:nvGrpSpPr>
          <p:cNvPr id="5" name="Shape 45"/>
          <p:cNvGrpSpPr/>
          <p:nvPr/>
        </p:nvGrpSpPr>
        <p:grpSpPr>
          <a:xfrm>
            <a:off x="1" y="-341284"/>
            <a:ext cx="2055905" cy="2116744"/>
            <a:chOff x="-32" y="-215963"/>
            <a:chExt cx="2163561" cy="1347300"/>
          </a:xfrm>
        </p:grpSpPr>
        <p:sp>
          <p:nvSpPr>
            <p:cNvPr id="46" name="Shape 46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7" name="Shape 47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8" name="Shape 48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49" name="Shape 49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50" name="Shape 50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02D23F4-E8A1-4FCC-BA82-52FD0D38E772}"/>
              </a:ext>
            </a:extLst>
          </p:cNvPr>
          <p:cNvSpPr/>
          <p:nvPr userDrawn="1"/>
        </p:nvSpPr>
        <p:spPr>
          <a:xfrm>
            <a:off x="-60959" y="-76200"/>
            <a:ext cx="9364979" cy="70104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59F39EE9-230E-4A4C-A752-4B69F3F4A2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PHRU/TIZ/0218/0014 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D06E253-2F7C-4B7F-AD9C-28BF8920E4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DBA5ED-1F5E-46BE-AEA1-2E5B09297C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A6DAEC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9EA156C8-7A57-4938-B937-B891E61AB3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="" xmlns:p14="http://schemas.microsoft.com/office/powerpoint/2010/main" val="3234053578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p:oleObj spid="_x0000_s242690" name="think-cell Slide" r:id="rId4" imgW="360" imgH="360" progId="">
              <p:embed/>
            </p:oleObj>
          </a:graphicData>
        </a:graphic>
      </p:graphicFrame>
      <p:grpSp>
        <p:nvGrpSpPr>
          <p:cNvPr id="3" name="Shape 9"/>
          <p:cNvGrpSpPr/>
          <p:nvPr/>
        </p:nvGrpSpPr>
        <p:grpSpPr>
          <a:xfrm>
            <a:off x="6888210" y="5509260"/>
            <a:ext cx="2255791" cy="1563165"/>
            <a:chOff x="6172200" y="2656118"/>
            <a:chExt cx="2971754" cy="2886151"/>
          </a:xfrm>
        </p:grpSpPr>
        <p:sp>
          <p:nvSpPr>
            <p:cNvPr id="10" name="Shape 10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1" name="Shape 11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2" name="Shape 12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3" name="Shape 13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4" name="Shape 14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6" name="Shape 15"/>
          <p:cNvGrpSpPr/>
          <p:nvPr/>
        </p:nvGrpSpPr>
        <p:grpSpPr>
          <a:xfrm>
            <a:off x="1" y="-280323"/>
            <a:ext cx="2011680" cy="1644304"/>
            <a:chOff x="-32" y="-215963"/>
            <a:chExt cx="2163561" cy="1347300"/>
          </a:xfrm>
        </p:grpSpPr>
        <p:sp>
          <p:nvSpPr>
            <p:cNvPr id="16" name="Shape 16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" name="Shape 17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8" name="Shape 18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9" name="Shape 19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20" name="Shape 20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685801" y="3671767"/>
            <a:ext cx="5671500" cy="15464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7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7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7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7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7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7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7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7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67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3FEEF40-5C6E-40DF-A29B-EDDD8520D8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PHRU/TIZ/0218/0014 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CAD40D5-B079-4043-B914-38CE142612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DBA5ED-1F5E-46BE-AEA1-2E5B09297C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Author | 00 Month Year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PHRU/TIZ/0918/0018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2695-A033-451A-A90C-33D67AC62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6542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FFCC8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23"/>
          <p:cNvGrpSpPr/>
          <p:nvPr/>
        </p:nvGrpSpPr>
        <p:grpSpPr>
          <a:xfrm>
            <a:off x="6629400" y="4777741"/>
            <a:ext cx="2514600" cy="2474793"/>
            <a:chOff x="6172200" y="2656118"/>
            <a:chExt cx="2971754" cy="2886151"/>
          </a:xfrm>
        </p:grpSpPr>
        <p:sp>
          <p:nvSpPr>
            <p:cNvPr id="24" name="Shape 24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25" name="Shape 25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26" name="Shape 26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27" name="Shape 27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28" name="Shape 28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5" name="Shape 29"/>
          <p:cNvGrpSpPr/>
          <p:nvPr/>
        </p:nvGrpSpPr>
        <p:grpSpPr>
          <a:xfrm>
            <a:off x="-31" y="-304036"/>
            <a:ext cx="2163561" cy="1796400"/>
            <a:chOff x="-32" y="-215963"/>
            <a:chExt cx="2163561" cy="1347300"/>
          </a:xfrm>
        </p:grpSpPr>
        <p:sp>
          <p:nvSpPr>
            <p:cNvPr id="30" name="Shape 30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31" name="Shape 31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32" name="Shape 32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33" name="Shape 33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34" name="Shape 34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685801" y="3228733"/>
            <a:ext cx="5074500" cy="15464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685801" y="4599539"/>
            <a:ext cx="5074500" cy="1046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43C7B2C9-4752-4A86-B946-E7541575F6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PHRU/TIZ/0218/0014 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4347EDAC-A50E-41B6-9FC0-030C75D761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DBA5ED-1F5E-46BE-AEA1-2E5B09297C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D54A7226-C694-4470-A3A9-A0A72E267F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="" xmlns:p14="http://schemas.microsoft.com/office/powerpoint/2010/main" val="168886994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p:oleObj spid="_x0000_s243714" name="think-cell Slide" r:id="rId4" imgW="360" imgH="360" progId="">
              <p:embed/>
            </p:oleObj>
          </a:graphicData>
        </a:graphic>
      </p:graphicFrame>
      <p:grpSp>
        <p:nvGrpSpPr>
          <p:cNvPr id="5" name="Shape 67"/>
          <p:cNvGrpSpPr/>
          <p:nvPr/>
        </p:nvGrpSpPr>
        <p:grpSpPr>
          <a:xfrm>
            <a:off x="7220811" y="4522839"/>
            <a:ext cx="1923189" cy="2717404"/>
            <a:chOff x="6172200" y="2656118"/>
            <a:chExt cx="2971754" cy="2886151"/>
          </a:xfrm>
        </p:grpSpPr>
        <p:sp>
          <p:nvSpPr>
            <p:cNvPr id="68" name="Shape 68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69" name="Shape 69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0" name="Shape 70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1" name="Shape 71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2" name="Shape 72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6" name="Shape 73"/>
          <p:cNvGrpSpPr/>
          <p:nvPr/>
        </p:nvGrpSpPr>
        <p:grpSpPr>
          <a:xfrm>
            <a:off x="0" y="-201781"/>
            <a:ext cx="1249680" cy="1200737"/>
            <a:chOff x="-32" y="-215963"/>
            <a:chExt cx="2163561" cy="1347300"/>
          </a:xfrm>
        </p:grpSpPr>
        <p:sp>
          <p:nvSpPr>
            <p:cNvPr id="74" name="Shape 74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5" name="Shape 75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6" name="Shape 76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7" name="Shape 77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78" name="Shape 78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031426" y="1532967"/>
            <a:ext cx="5760300" cy="9076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1031425" y="2481167"/>
            <a:ext cx="2796000" cy="4086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»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3995772" y="2481167"/>
            <a:ext cx="2796000" cy="4086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»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6F92D5BF-45B0-45CC-BE4C-D082394AEDC1}"/>
              </a:ext>
            </a:extLst>
          </p:cNvPr>
          <p:cNvSpPr/>
          <p:nvPr userDrawn="1"/>
        </p:nvSpPr>
        <p:spPr>
          <a:xfrm>
            <a:off x="-60959" y="-76200"/>
            <a:ext cx="9364979" cy="70104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E0D90FA-F6C3-48BD-81CA-33C77B5804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PHRU/TIZ/0218/0014 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49C0AD2-1040-4629-A2DD-9571D14B64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DBA5ED-1F5E-46BE-AEA1-2E5B09297C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41" y="129822"/>
            <a:ext cx="8157600" cy="975422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42" y="1295400"/>
            <a:ext cx="8156409" cy="47244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ts val="1350"/>
              </a:spcBef>
              <a:spcAft>
                <a:spcPct val="0"/>
              </a:spcAft>
              <a:buClr>
                <a:schemeClr val="tx2"/>
              </a:buClr>
              <a:defRPr lang="en-US" sz="1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ts val="450"/>
              </a:spcBef>
              <a:spcAft>
                <a:spcPct val="0"/>
              </a:spcAft>
              <a:buClr>
                <a:schemeClr val="tx2"/>
              </a:buClr>
              <a:defRPr lang="en-US" sz="13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ts val="450"/>
              </a:spcBef>
              <a:spcAft>
                <a:spcPct val="0"/>
              </a:spcAft>
              <a:buClr>
                <a:schemeClr val="tx2"/>
              </a:buClr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ts val="450"/>
              </a:spcBef>
              <a:spcAft>
                <a:spcPct val="0"/>
              </a:spcAft>
              <a:buClr>
                <a:schemeClr val="tx2"/>
              </a:buClr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ts val="450"/>
              </a:spcBef>
              <a:spcAft>
                <a:spcPct val="0"/>
              </a:spcAft>
              <a:buClr>
                <a:schemeClr val="tx2"/>
              </a:buClr>
              <a:defRPr lang="en-US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29899" y="6316307"/>
            <a:ext cx="7682984" cy="34796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50"/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GB"/>
              <a:t>Footnotes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5330828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18">
          <p15:clr>
            <a:srgbClr val="FBAE40"/>
          </p15:clr>
        </p15:guide>
        <p15:guide id="3" orient="horz" pos="4156">
          <p15:clr>
            <a:srgbClr val="FBAE40"/>
          </p15:clr>
        </p15:guide>
        <p15:guide id="4" pos="329">
          <p15:clr>
            <a:srgbClr val="FBAE40"/>
          </p15:clr>
        </p15:guide>
        <p15:guide id="5" pos="543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" y="1463041"/>
            <a:ext cx="8229600" cy="4612655"/>
          </a:xfrm>
          <a:prstGeom prst="rect">
            <a:avLst/>
          </a:prstGeom>
        </p:spPr>
        <p:txBody>
          <a:bodyPr/>
          <a:lstStyle>
            <a:lvl1pPr marL="342892" indent="-342892">
              <a:lnSpc>
                <a:spcPct val="110000"/>
              </a:lnSpc>
              <a:buFont typeface="Arial" panose="020B0604020202020204" pitchFamily="34" charset="0"/>
              <a:buChar char="•"/>
              <a:defRPr sz="2400"/>
            </a:lvl1pPr>
            <a:lvl2pPr marL="685783" indent="-342892">
              <a:lnSpc>
                <a:spcPct val="110000"/>
              </a:lnSpc>
              <a:buFont typeface="Courier New" panose="02070309020205020404" pitchFamily="49" charset="0"/>
              <a:buChar char="o"/>
              <a:defRPr sz="2100"/>
            </a:lvl2pPr>
            <a:lvl3pPr marL="1028675" indent="-342892">
              <a:lnSpc>
                <a:spcPct val="110000"/>
              </a:lnSpc>
              <a:buFont typeface="Wingdings" panose="05000000000000000000" pitchFamily="2" charset="2"/>
              <a:buChar char="§"/>
              <a:defRPr sz="1800"/>
            </a:lvl3pPr>
            <a:lvl4pPr marL="1371566" indent="-274313">
              <a:lnSpc>
                <a:spcPct val="110000"/>
              </a:lnSpc>
              <a:buFont typeface="Arial" panose="020B0604020202020204" pitchFamily="34" charset="0"/>
              <a:buChar char="-"/>
              <a:defRPr sz="1800"/>
            </a:lvl4pPr>
            <a:lvl5pPr marL="1714457" indent="-342892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5pPr>
            <a:lvl6pPr marL="1371566" indent="-274313">
              <a:lnSpc>
                <a:spcPct val="140000"/>
              </a:lnSpc>
              <a:defRPr sz="2100"/>
            </a:lvl6pPr>
            <a:lvl7pPr marL="1577300" indent="-274313">
              <a:lnSpc>
                <a:spcPct val="140000"/>
              </a:lnSpc>
              <a:buFont typeface="Arial" panose="020B0604020202020204" pitchFamily="34" charset="0"/>
              <a:buChar char="•"/>
              <a:defRPr sz="2100"/>
            </a:lvl7pPr>
            <a:lvl8pPr marL="1783036">
              <a:defRPr sz="2100"/>
            </a:lvl8pPr>
            <a:lvl9pPr marL="1988771">
              <a:defRPr sz="2100"/>
            </a:lvl9pPr>
          </a:lstStyle>
          <a:p>
            <a:pPr lvl="0"/>
            <a:r>
              <a:rPr lang="en-US" dirty="0"/>
              <a:t>Bullet level 1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077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634872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0" y="1122363"/>
            <a:ext cx="9144000" cy="5735637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3"/>
          <p:cNvSpPr/>
          <p:nvPr/>
        </p:nvSpPr>
        <p:spPr>
          <a:xfrm>
            <a:off x="-1" y="1470410"/>
            <a:ext cx="9293629" cy="5387591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49" y="148624"/>
            <a:ext cx="7772400" cy="9737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800">
                <a:solidFill>
                  <a:srgbClr val="69B3E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849" y="1364679"/>
            <a:ext cx="4248151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3414010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 userDrawn="1"/>
        </p:nvSpPr>
        <p:spPr>
          <a:xfrm>
            <a:off x="0" y="1122363"/>
            <a:ext cx="9144000" cy="5735637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23849" y="1364679"/>
            <a:ext cx="4248151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4127493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32370"/>
            <a:ext cx="6891338" cy="101539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49" y="1294216"/>
            <a:ext cx="8512175" cy="4623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901861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32370"/>
            <a:ext cx="6991350" cy="101539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8976613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Author | 00 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PHRU/TIZ/0918/0018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2695-A033-451A-A90C-33D67AC62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127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Author | 00 Month Year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PHRU/TIZ/0918/0018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2695-A033-451A-A90C-33D67AC62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081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xmlns="" id="{73BC09A0-4942-40D6-B7F5-E8ADAD8F8F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2800" name="think-cell Slide" r:id="rId4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Author | 00 Month Year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PHRU/TIZ/0918/0018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2695-A033-451A-A90C-33D67AC62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201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49CF8655-9202-4FF7-A80E-30348384B4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3824" name="think-cell Slide" r:id="rId4" imgW="360" imgH="360" progId="">
              <p:embed/>
            </p:oleObj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Author | 00 Month Year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PHRU/TIZ/0918/0018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2695-A033-451A-A90C-33D67AC62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907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Author | 00 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PHRU/TIZ/0918/0018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2695-A033-451A-A90C-33D67AC62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0151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Author | 00 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PHRU/TIZ/0918/0018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2695-A033-451A-A90C-33D67AC62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3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5289A54B-BCE2-4CD8-A97A-7FF9DF45210C}"/>
              </a:ext>
            </a:extLst>
          </p:cNvPr>
          <p:cNvGraphicFramePr>
            <a:graphicFrameLocks noChangeAspect="1"/>
          </p:cNvGraphicFramePr>
          <p:nvPr>
            <p:custDataLst>
              <p:tags r:id="rId36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0752" name="think-cell Slide" r:id="rId37" imgW="360" imgH="360" progId="">
              <p:embed/>
            </p:oleObj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Author | 00 Month Year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659458" y="5004490"/>
            <a:ext cx="2717133" cy="2519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PHRU/TIZ/0918/0018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52695-A033-451A-A90C-33D67AC6236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1D80CA5-1F6D-4D63-9B13-F1826780C5FD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" y="0"/>
            <a:ext cx="4979254" cy="9989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2E85E7D-5645-49A0-8E64-65DBAB772EA5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4906600" y="0"/>
            <a:ext cx="4237400" cy="99897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8F75791-FADE-45DF-AFA3-95445DA2C629}"/>
              </a:ext>
            </a:extLst>
          </p:cNvPr>
          <p:cNvSpPr/>
          <p:nvPr/>
        </p:nvSpPr>
        <p:spPr>
          <a:xfrm>
            <a:off x="0" y="-171040"/>
            <a:ext cx="9144000" cy="11789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929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701" r:id="rId16"/>
    <p:sldLayoutId id="2147483702" r:id="rId17"/>
    <p:sldLayoutId id="2147483703" r:id="rId18"/>
    <p:sldLayoutId id="2147483704" r:id="rId19"/>
    <p:sldLayoutId id="2147483673" r:id="rId20"/>
    <p:sldLayoutId id="2147483674" r:id="rId21"/>
    <p:sldLayoutId id="2147483675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3" r:id="rId31"/>
    <p:sldLayoutId id="2147483720" r:id="rId32"/>
    <p:sldLayoutId id="2147483721" r:id="rId3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6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49" y="1294217"/>
            <a:ext cx="85121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23850" y="149629"/>
            <a:ext cx="7099416" cy="994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799829" y="623441"/>
            <a:ext cx="71119" cy="8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3045" y="967192"/>
            <a:ext cx="574404" cy="10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60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0" i="0" kern="1200">
          <a:solidFill>
            <a:srgbClr val="5B6770"/>
          </a:solidFill>
          <a:latin typeface="Helvetica Neue" charset="0"/>
          <a:ea typeface="Helvetica Neue" charset="0"/>
          <a:cs typeface="Helvetica Neue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200">
          <a:solidFill>
            <a:srgbClr val="5B6770"/>
          </a:solidFill>
          <a:latin typeface="Helvetica Neue Light" charset="0"/>
          <a:ea typeface="Helvetica Neue Light" charset="0"/>
          <a:cs typeface="Helvetica Neue Light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rgbClr val="5B6770"/>
          </a:solidFill>
          <a:latin typeface="Helvetica Neue Light" charset="0"/>
          <a:ea typeface="Helvetica Neue Light" charset="0"/>
          <a:cs typeface="Helvetica Neue Light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rgbClr val="5B6770"/>
          </a:solidFill>
          <a:latin typeface="Helvetica Neue Light" charset="0"/>
          <a:ea typeface="Helvetica Neue Light" charset="0"/>
          <a:cs typeface="Helvetica Neue Light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rgbClr val="5B6770"/>
          </a:solidFill>
          <a:latin typeface="Helvetica Neue Light" charset="0"/>
          <a:ea typeface="Helvetica Neue Light" charset="0"/>
          <a:cs typeface="Helvetica Neue Light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rgbClr val="5B6770"/>
          </a:solidFill>
          <a:latin typeface="Helvetica Neue Light" charset="0"/>
          <a:ea typeface="Helvetica Neue Light" charset="0"/>
          <a:cs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04" userDrawn="1">
          <p15:clr>
            <a:srgbClr val="F26B43"/>
          </p15:clr>
        </p15:guide>
        <p15:guide id="4" pos="5566" userDrawn="1">
          <p15:clr>
            <a:srgbClr val="F26B43"/>
          </p15:clr>
        </p15:guide>
        <p15:guide id="5" orient="horz" pos="3728" userDrawn="1">
          <p15:clr>
            <a:srgbClr val="F26B43"/>
          </p15:clr>
        </p15:guide>
        <p15:guide id="6" orient="horz" pos="723" userDrawn="1">
          <p15:clr>
            <a:srgbClr val="F26B43"/>
          </p15:clr>
        </p15:guide>
        <p15:guide id="7" orient="horz" pos="8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6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49" y="1294217"/>
            <a:ext cx="85121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23850" y="149629"/>
            <a:ext cx="7099416" cy="994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787129" y="623441"/>
            <a:ext cx="71119" cy="8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3045" y="967192"/>
            <a:ext cx="574404" cy="10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60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0" i="0" kern="1200">
          <a:solidFill>
            <a:srgbClr val="5B6770"/>
          </a:solidFill>
          <a:latin typeface="Helvetica Neue" charset="0"/>
          <a:ea typeface="Helvetica Neue" charset="0"/>
          <a:cs typeface="Helvetica Neue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200">
          <a:solidFill>
            <a:srgbClr val="5B6770"/>
          </a:solidFill>
          <a:latin typeface="Helvetica Neue Light" charset="0"/>
          <a:ea typeface="Helvetica Neue Light" charset="0"/>
          <a:cs typeface="Helvetica Neue Light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rgbClr val="5B6770"/>
          </a:solidFill>
          <a:latin typeface="Helvetica Neue Light" charset="0"/>
          <a:ea typeface="Helvetica Neue Light" charset="0"/>
          <a:cs typeface="Helvetica Neue Light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rgbClr val="5B6770"/>
          </a:solidFill>
          <a:latin typeface="Helvetica Neue Light" charset="0"/>
          <a:ea typeface="Helvetica Neue Light" charset="0"/>
          <a:cs typeface="Helvetica Neue Light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rgbClr val="5B6770"/>
          </a:solidFill>
          <a:latin typeface="Helvetica Neue Light" charset="0"/>
          <a:ea typeface="Helvetica Neue Light" charset="0"/>
          <a:cs typeface="Helvetica Neue Light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rgbClr val="5B6770"/>
          </a:solidFill>
          <a:latin typeface="Helvetica Neue Light" charset="0"/>
          <a:ea typeface="Helvetica Neue Light" charset="0"/>
          <a:cs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04" userDrawn="1">
          <p15:clr>
            <a:srgbClr val="F26B43"/>
          </p15:clr>
        </p15:guide>
        <p15:guide id="4" pos="5566" userDrawn="1">
          <p15:clr>
            <a:srgbClr val="F26B43"/>
          </p15:clr>
        </p15:guide>
        <p15:guide id="5" orient="horz" pos="3728" userDrawn="1">
          <p15:clr>
            <a:srgbClr val="F26B43"/>
          </p15:clr>
        </p15:guide>
        <p15:guide id="6" orient="horz" pos="723" userDrawn="1">
          <p15:clr>
            <a:srgbClr val="F26B43"/>
          </p15:clr>
        </p15:guide>
        <p15:guide id="7" orient="horz" pos="81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Data" Target="../diagrams/data3.xml"/><Relationship Id="rId7" Type="http://schemas.openxmlformats.org/officeDocument/2006/relationships/diagramData" Target="../diagrams/data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diagramColors" Target="../diagrams/colors4.xml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diagramColors" Target="../diagrams/colors6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Data" Target="../diagrams/data7.xml"/><Relationship Id="rId7" Type="http://schemas.openxmlformats.org/officeDocument/2006/relationships/diagramData" Target="../diagrams/data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diagramColors" Target="../diagrams/colors8.xml"/><Relationship Id="rId4" Type="http://schemas.openxmlformats.org/officeDocument/2006/relationships/diagramLayout" Target="../diagrams/layout7.xml"/><Relationship Id="rId9" Type="http://schemas.openxmlformats.org/officeDocument/2006/relationships/diagramQuickStyle" Target="../diagrams/quickStyle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3.xml"/><Relationship Id="rId4" Type="http://schemas.openxmlformats.org/officeDocument/2006/relationships/hyperlink" Target="http://www.ema.europa.eu/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5.vml"/><Relationship Id="rId6" Type="http://schemas.openxmlformats.org/officeDocument/2006/relationships/chart" Target="../charts/chart12.xml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2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4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3.png"/><Relationship Id="rId5" Type="http://schemas.openxmlformats.org/officeDocument/2006/relationships/oleObject" Target="../embeddings/oleObject16.bin"/><Relationship Id="rId4" Type="http://schemas.openxmlformats.org/officeDocument/2006/relationships/notesSlide" Target="../notesSlides/notesSlide35.xml"/><Relationship Id="rId9" Type="http://schemas.microsoft.com/office/2007/relationships/hdphoto" Target="../media/hdphoto1.wd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53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7.bin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40263-018-0553-1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hyperlink" Target="https://rd.springer.com/article/10.1007/s40263-018-0574-9/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d.springer.com/article/10.1007/s40263-018-0574-9/" TargetMode="External"/><Relationship Id="rId4" Type="http://schemas.openxmlformats.org/officeDocument/2006/relationships/hyperlink" Target="https://doi.org/10.1007/s40263-018-0553-1/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d.springer.com/article/10.1007/s40263-018-0574-9/" TargetMode="External"/><Relationship Id="rId4" Type="http://schemas.openxmlformats.org/officeDocument/2006/relationships/hyperlink" Target="https://doi.org/10.1007/s40263-018-0553-1/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8.vml"/><Relationship Id="rId6" Type="http://schemas.openxmlformats.org/officeDocument/2006/relationships/chart" Target="../charts/chart13.xml"/><Relationship Id="rId5" Type="http://schemas.openxmlformats.org/officeDocument/2006/relationships/oleObject" Target="../embeddings/oleObject18.bin"/><Relationship Id="rId4" Type="http://schemas.openxmlformats.org/officeDocument/2006/relationships/notesSlide" Target="../notesSlides/notesSlide4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63.png"/><Relationship Id="rId2" Type="http://schemas.openxmlformats.org/officeDocument/2006/relationships/tags" Target="../tags/tag23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9.bin"/><Relationship Id="rId5" Type="http://schemas.openxmlformats.org/officeDocument/2006/relationships/notesSlide" Target="../notesSlides/notesSlide47.xml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14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6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6188B031-3139-4381-8C01-DBC3146AD42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493358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175" name="think-cell Slide" r:id="rId6" imgW="360" imgH="360" progId="">
              <p:embed/>
            </p:oleObj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0D420AD8-716C-4C30-BCB2-D134F4D8E3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B6386F-797E-401A-B967-495F1613A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2795607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dirty="0" smtClean="0">
                <a:solidFill>
                  <a:srgbClr val="002060"/>
                </a:solidFill>
              </a:rPr>
              <a:t/>
            </a:r>
            <a:br>
              <a:rPr lang="ru-RU" sz="4800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ЛЕЧЕНИЕ РАССЕЯННОГО СКЛЕРОЗА 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143000" y="3929066"/>
            <a:ext cx="6858000" cy="192882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НИЛОВ АЛЕКСЕЙ ИВАНОВИЧ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800" dirty="0" smtClean="0">
                <a:solidFill>
                  <a:srgbClr val="002060"/>
                </a:solidFill>
              </a:rPr>
              <a:t>Руководитель самарского областного лечебно-консультативного центра для больных с рассеянным склерозом </a:t>
            </a:r>
            <a:endParaRPr lang="ru-RU" sz="2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85573C-9A49-49ED-BB64-040B1939D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PHRU/TIZ/0918/0018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20E9A3-AB4D-4747-B1E4-914A1C6D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2695-A033-451A-A90C-33D67AC62363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C980CB-EAE1-4B0C-9866-D8B764066C11}"/>
              </a:ext>
            </a:extLst>
          </p:cNvPr>
          <p:cNvSpPr txBox="1"/>
          <p:nvPr/>
        </p:nvSpPr>
        <p:spPr>
          <a:xfrm>
            <a:off x="0" y="630903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г. Самара, 2018 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05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71612"/>
            <a:ext cx="7818662" cy="25128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Постепенное (прогрессирующее) нарастание симптомов поражения нервной системы (нарастание балла </a:t>
            </a:r>
            <a:r>
              <a:rPr lang="en-US" dirty="0" smtClean="0"/>
              <a:t>EDSS </a:t>
            </a:r>
            <a:r>
              <a:rPr lang="ru-RU" dirty="0" smtClean="0"/>
              <a:t>не менее 1 балла (при EDSS от 0 до 5 и на 0,5 баллов при EDSS от 5,5 до 6,5 баллов) за период не менее 6 месяцев.</a:t>
            </a:r>
            <a:endParaRPr lang="ru-RU" dirty="0"/>
          </a:p>
        </p:txBody>
      </p:sp>
      <p:pic>
        <p:nvPicPr>
          <p:cNvPr id="5" name="Picture 4" descr="sp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714884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rm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714884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pp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714884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3568" y="428604"/>
            <a:ext cx="7674646" cy="92869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0" marR="0" lvl="0" indent="0" algn="ctr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all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Прогрессия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3568" y="188640"/>
            <a:ext cx="8136582" cy="79149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0" marR="0" lvl="0" indent="0" algn="ctr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all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EDSS</a:t>
            </a:r>
            <a:r>
              <a:rPr kumimoji="0" lang="ru-RU" sz="3500" b="1" i="0" u="none" strike="noStrike" kern="1200" cap="all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,</a:t>
            </a:r>
            <a:r>
              <a:rPr kumimoji="0" lang="ru-RU" sz="3500" b="1" i="0" u="none" strike="noStrike" kern="1200" cap="all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шкала  </a:t>
            </a:r>
            <a:r>
              <a:rPr kumimoji="0" lang="ru-RU" sz="3500" b="1" i="0" u="none" strike="noStrike" kern="1200" cap="all" spc="0" normalizeH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курцке</a:t>
            </a:r>
            <a:endParaRPr kumimoji="0" lang="ru-RU" sz="3500" b="1" i="0" u="none" strike="noStrike" kern="1200" cap="all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144000" cy="55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59" y="1000108"/>
            <a:ext cx="7429499" cy="1000132"/>
          </a:xfrm>
        </p:spPr>
        <p:txBody>
          <a:bodyPr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Лечение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6058" y="2643183"/>
            <a:ext cx="2397674" cy="71708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Лечение обострений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xfrm>
            <a:off x="0" y="3360263"/>
            <a:ext cx="3500430" cy="3140571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err="1" smtClean="0"/>
              <a:t>Глюкокортикостероиды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err="1" smtClean="0"/>
              <a:t>Плазмаферез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err="1" smtClean="0"/>
              <a:t>Высокодозные</a:t>
            </a:r>
            <a:r>
              <a:rPr lang="ru-RU" sz="2400" dirty="0" smtClean="0"/>
              <a:t> иммуноглобулины для внутривенного введения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386075" y="2677636"/>
            <a:ext cx="2388289" cy="537051"/>
          </a:xfrm>
        </p:spPr>
        <p:txBody>
          <a:bodyPr/>
          <a:lstStyle/>
          <a:p>
            <a:pPr algn="ctr"/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питрс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xfrm>
            <a:off x="3643306" y="3357562"/>
            <a:ext cx="2146840" cy="243093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Первая линия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Вторая линия</a:t>
            </a:r>
            <a:endParaRPr lang="ru-RU" sz="24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5889332" y="2428868"/>
            <a:ext cx="2968948" cy="931395"/>
          </a:xfrm>
        </p:spPr>
        <p:txBody>
          <a:bodyPr/>
          <a:lstStyle/>
          <a:p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Симптоматическая терапия и реабилитация</a:t>
            </a:r>
            <a:endParaRPr lang="ru-RU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xfrm>
            <a:off x="5889332" y="3360264"/>
            <a:ext cx="2396226" cy="2711943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направлена на коррекцию существующих проявлений рассеянного склероза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="" xmlns:a16="http://schemas.microsoft.com/office/drawing/2014/main" id="{C0B2A542-2097-4356-A703-E2A0FA81ED35}"/>
              </a:ext>
            </a:extLst>
          </p:cNvPr>
          <p:cNvSpPr txBox="1">
            <a:spLocks/>
          </p:cNvSpPr>
          <p:nvPr/>
        </p:nvSpPr>
        <p:spPr>
          <a:xfrm>
            <a:off x="500035" y="0"/>
            <a:ext cx="8643966" cy="1236099"/>
          </a:xfrm>
          <a:prstGeom prst="rect">
            <a:avLst/>
          </a:prstGeom>
          <a:noFill/>
        </p:spPr>
        <p:txBody>
          <a:bodyPr vert="horz" wrap="square" lIns="35999" tIns="35999" rIns="35999" bIns="35999" rtlCol="0" anchor="ctr" anchorCtr="0">
            <a:sp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800" b="1">
                <a:solidFill>
                  <a:srgbClr val="0071A3"/>
                </a:solidFill>
              </a:defRPr>
            </a:lvl1pPr>
            <a:lvl2pPr marL="538149" indent="-307967" defTabSz="914377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—"/>
              <a:defRPr sz="1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5945" indent="-142871" defTabSz="914377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88989" indent="-190495" defTabSz="914377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1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4094" indent="-169858" defTabSz="914377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1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defTabSz="91437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726" indent="-228594" defTabSz="91437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8914" indent="-228594" defTabSz="91437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103" indent="-228594" defTabSz="914377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defTabSz="914377">
              <a:buClr>
                <a:srgbClr val="009CDE"/>
              </a:buClr>
              <a:defRPr/>
            </a:pPr>
            <a:r>
              <a:rPr lang="ru-RU" dirty="0">
                <a:solidFill>
                  <a:schemeClr val="tx1"/>
                </a:solidFill>
                <a:latin typeface="Calibri"/>
              </a:rPr>
              <a:t>Цель терапии рассеянного склероза – отсутствие клинической и радиологической активности заболевания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6F1F051-DF1D-48B6-BE47-A5A476DBACAE}"/>
              </a:ext>
            </a:extLst>
          </p:cNvPr>
          <p:cNvSpPr/>
          <p:nvPr/>
        </p:nvSpPr>
        <p:spPr>
          <a:xfrm>
            <a:off x="-56896" y="6611779"/>
            <a:ext cx="8854440" cy="26674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defTabSz="914377">
              <a:defRPr/>
            </a:pPr>
            <a:r>
              <a:rPr lang="en-US" sz="900" dirty="0">
                <a:solidFill>
                  <a:srgbClr val="DDDDDE">
                    <a:lumMod val="10000"/>
                  </a:srgb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Gavin Giovannoni, et al., Is it time to target no evident disease activity</a:t>
            </a:r>
            <a:r>
              <a:rPr lang="ru-RU" sz="900" dirty="0">
                <a:solidFill>
                  <a:srgbClr val="DDDDDE">
                    <a:lumMod val="10000"/>
                  </a:srgb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900" dirty="0">
                <a:solidFill>
                  <a:srgbClr val="DDDDDE">
                    <a:lumMod val="10000"/>
                  </a:srgb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</a:t>
            </a:r>
            <a:r>
              <a:rPr lang="en-US" sz="900" dirty="0" err="1">
                <a:solidFill>
                  <a:srgbClr val="DDDDDE">
                    <a:lumMod val="10000"/>
                  </a:srgb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NEDA</a:t>
            </a:r>
            <a:r>
              <a:rPr lang="en-US" sz="900" dirty="0">
                <a:solidFill>
                  <a:srgbClr val="DDDDDE">
                    <a:lumMod val="10000"/>
                  </a:srgb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) in multiple sclerosis? Multiple Sclerosis and Related Disorders (2015) 4, 329–333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2CF417D-4CB4-4846-BFB5-93BC0B73E252}"/>
              </a:ext>
            </a:extLst>
          </p:cNvPr>
          <p:cNvSpPr txBox="1"/>
          <p:nvPr/>
        </p:nvSpPr>
        <p:spPr>
          <a:xfrm>
            <a:off x="0" y="5971040"/>
            <a:ext cx="859155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defTabSz="914377">
              <a:defRPr/>
            </a:pPr>
            <a:endParaRPr lang="ru-RU" sz="1200" dirty="0">
              <a:solidFill>
                <a:srgbClr val="505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377">
              <a:defRPr/>
            </a:pPr>
            <a:r>
              <a:rPr lang="ru-RU" sz="1200" dirty="0">
                <a:solidFill>
                  <a:srgbClr val="505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Отсутствие новых или увеличивающихся Т2 очагов и накапливающих контраст очагов по данным.</a:t>
            </a:r>
            <a:endParaRPr lang="en-US" sz="1200" dirty="0">
              <a:solidFill>
                <a:srgbClr val="505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hape 163">
            <a:extLst>
              <a:ext uri="{FF2B5EF4-FFF2-40B4-BE49-F238E27FC236}">
                <a16:creationId xmlns="" xmlns:a16="http://schemas.microsoft.com/office/drawing/2014/main" id="{852ED197-6FDF-47C2-8F50-1DF6AAAA1D0C}"/>
              </a:ext>
            </a:extLst>
          </p:cNvPr>
          <p:cNvSpPr/>
          <p:nvPr/>
        </p:nvSpPr>
        <p:spPr>
          <a:xfrm rot="-3280229">
            <a:off x="3874564" y="2771468"/>
            <a:ext cx="1564645" cy="1561647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marL="177796" indent="-177796" algn="ctr" defTabSz="914377">
              <a:defRPr/>
            </a:pPr>
            <a:endParaRPr>
              <a:solidFill>
                <a:srgbClr val="10069F"/>
              </a:solidFill>
              <a:latin typeface="Calibri"/>
            </a:endParaRPr>
          </a:p>
        </p:txBody>
      </p:sp>
      <p:grpSp>
        <p:nvGrpSpPr>
          <p:cNvPr id="4" name="Shape 164">
            <a:extLst>
              <a:ext uri="{FF2B5EF4-FFF2-40B4-BE49-F238E27FC236}">
                <a16:creationId xmlns="" xmlns:a16="http://schemas.microsoft.com/office/drawing/2014/main" id="{3CEEFC80-6230-49A7-81F8-B40C5E4A827A}"/>
              </a:ext>
            </a:extLst>
          </p:cNvPr>
          <p:cNvGrpSpPr/>
          <p:nvPr/>
        </p:nvGrpSpPr>
        <p:grpSpPr>
          <a:xfrm>
            <a:off x="5020329" y="2353677"/>
            <a:ext cx="1739187" cy="3764593"/>
            <a:chOff x="4863169" y="1577308"/>
            <a:chExt cx="1471019" cy="3184127"/>
          </a:xfrm>
        </p:grpSpPr>
        <p:sp>
          <p:nvSpPr>
            <p:cNvPr id="11" name="Shape 165">
              <a:extLst>
                <a:ext uri="{FF2B5EF4-FFF2-40B4-BE49-F238E27FC236}">
                  <a16:creationId xmlns="" xmlns:a16="http://schemas.microsoft.com/office/drawing/2014/main" id="{2D3F1C4B-4471-4C8C-AE89-8B84E742050B}"/>
                </a:ext>
              </a:extLst>
            </p:cNvPr>
            <p:cNvSpPr/>
            <p:nvPr/>
          </p:nvSpPr>
          <p:spPr>
            <a:xfrm rot="-3280088">
              <a:off x="4136321" y="2563569"/>
              <a:ext cx="3184127" cy="1211606"/>
            </a:xfrm>
            <a:custGeom>
              <a:avLst/>
              <a:gdLst/>
              <a:ahLst/>
              <a:cxnLst/>
              <a:rect l="0" t="0" r="0" b="0"/>
              <a:pathLst>
                <a:path w="492" h="187" extrusionOk="0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rgbClr val="CFE2F3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914377">
                <a:defRPr/>
              </a:pPr>
              <a:endParaRPr>
                <a:solidFill>
                  <a:srgbClr val="10069F"/>
                </a:solidFill>
                <a:latin typeface="Calibri"/>
              </a:endParaRPr>
            </a:p>
          </p:txBody>
        </p:sp>
        <p:sp>
          <p:nvSpPr>
            <p:cNvPr id="12" name="Shape 166">
              <a:extLst>
                <a:ext uri="{FF2B5EF4-FFF2-40B4-BE49-F238E27FC236}">
                  <a16:creationId xmlns="" xmlns:a16="http://schemas.microsoft.com/office/drawing/2014/main" id="{4BF043A9-2217-4395-8A6B-AC6075E8B2BA}"/>
                </a:ext>
              </a:extLst>
            </p:cNvPr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avLst/>
              <a:gdLst/>
              <a:ahLst/>
              <a:cxnLst/>
              <a:rect l="0" t="0" r="0" b="0"/>
              <a:pathLst>
                <a:path w="440" h="194" extrusionOk="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rgbClr val="7ECEFD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914377">
                <a:defRPr/>
              </a:pPr>
              <a:endParaRPr>
                <a:solidFill>
                  <a:srgbClr val="10069F"/>
                </a:solidFill>
                <a:latin typeface="Calibri"/>
              </a:endParaRPr>
            </a:p>
          </p:txBody>
        </p:sp>
        <p:sp>
          <p:nvSpPr>
            <p:cNvPr id="13" name="Shape 167">
              <a:extLst>
                <a:ext uri="{FF2B5EF4-FFF2-40B4-BE49-F238E27FC236}">
                  <a16:creationId xmlns="" xmlns:a16="http://schemas.microsoft.com/office/drawing/2014/main" id="{C49B3D37-9A03-460C-BB45-FCC514F4B671}"/>
                </a:ext>
              </a:extLst>
            </p:cNvPr>
            <p:cNvSpPr txBox="1"/>
            <p:nvPr/>
          </p:nvSpPr>
          <p:spPr>
            <a:xfrm rot="17820794">
              <a:off x="4432907" y="2867792"/>
              <a:ext cx="2221371" cy="563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914377">
                <a:defRPr/>
              </a:pPr>
              <a:r>
                <a:rPr lang="ru-RU" sz="2400" b="1" dirty="0">
                  <a:solidFill>
                    <a:prstClr val="white"/>
                  </a:solidFill>
                  <a:latin typeface="Calibri"/>
                </a:rPr>
                <a:t>Отсутствие активности на МРТ*</a:t>
              </a:r>
              <a:endParaRPr lang="en-US" sz="24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" name="Shape 168">
            <a:extLst>
              <a:ext uri="{FF2B5EF4-FFF2-40B4-BE49-F238E27FC236}">
                <a16:creationId xmlns="" xmlns:a16="http://schemas.microsoft.com/office/drawing/2014/main" id="{6D9530D9-FB60-485B-8660-2C8F95F558AD}"/>
              </a:ext>
            </a:extLst>
          </p:cNvPr>
          <p:cNvGrpSpPr/>
          <p:nvPr/>
        </p:nvGrpSpPr>
        <p:grpSpPr>
          <a:xfrm>
            <a:off x="2635161" y="432805"/>
            <a:ext cx="3893996" cy="3782014"/>
            <a:chOff x="2857731" y="-71332"/>
            <a:chExt cx="3293577" cy="3222916"/>
          </a:xfrm>
        </p:grpSpPr>
        <p:sp>
          <p:nvSpPr>
            <p:cNvPr id="15" name="Shape 169">
              <a:extLst>
                <a:ext uri="{FF2B5EF4-FFF2-40B4-BE49-F238E27FC236}">
                  <a16:creationId xmlns="" xmlns:a16="http://schemas.microsoft.com/office/drawing/2014/main" id="{B3C73B9F-185F-44F0-A399-B49C99A18F66}"/>
                </a:ext>
              </a:extLst>
            </p:cNvPr>
            <p:cNvSpPr/>
            <p:nvPr/>
          </p:nvSpPr>
          <p:spPr>
            <a:xfrm rot="-3280089">
              <a:off x="3410337" y="297186"/>
              <a:ext cx="2188366" cy="2485879"/>
            </a:xfrm>
            <a:custGeom>
              <a:avLst/>
              <a:gdLst/>
              <a:ahLst/>
              <a:cxnLst/>
              <a:rect l="0" t="0" r="0" b="0"/>
              <a:pathLst>
                <a:path w="338" h="384" extrusionOk="0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9FC5E8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914377">
                <a:defRPr/>
              </a:pPr>
              <a:endParaRPr>
                <a:solidFill>
                  <a:srgbClr val="10069F"/>
                </a:solidFill>
                <a:latin typeface="Calibri"/>
              </a:endParaRPr>
            </a:p>
          </p:txBody>
        </p:sp>
        <p:sp>
          <p:nvSpPr>
            <p:cNvPr id="16" name="Shape 170">
              <a:extLst>
                <a:ext uri="{FF2B5EF4-FFF2-40B4-BE49-F238E27FC236}">
                  <a16:creationId xmlns="" xmlns:a16="http://schemas.microsoft.com/office/drawing/2014/main" id="{C27E98B9-FF98-48B3-AFBC-6F451C9A6B21}"/>
                </a:ext>
              </a:extLst>
            </p:cNvPr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avLst/>
              <a:gdLst/>
              <a:ahLst/>
              <a:cxnLst/>
              <a:rect l="0" t="0" r="0" b="0"/>
              <a:pathLst>
                <a:path w="288" h="352" extrusionOk="0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rgbClr val="2185C5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914377">
                <a:defRPr/>
              </a:pPr>
              <a:endParaRPr>
                <a:solidFill>
                  <a:srgbClr val="10069F"/>
                </a:solidFill>
                <a:latin typeface="Calibri"/>
              </a:endParaRPr>
            </a:p>
          </p:txBody>
        </p:sp>
        <p:sp>
          <p:nvSpPr>
            <p:cNvPr id="17" name="Shape 171">
              <a:extLst>
                <a:ext uri="{FF2B5EF4-FFF2-40B4-BE49-F238E27FC236}">
                  <a16:creationId xmlns="" xmlns:a16="http://schemas.microsoft.com/office/drawing/2014/main" id="{6E0D1684-7374-4998-83C8-B006D3F5C055}"/>
                </a:ext>
              </a:extLst>
            </p:cNvPr>
            <p:cNvSpPr txBox="1"/>
            <p:nvPr/>
          </p:nvSpPr>
          <p:spPr>
            <a:xfrm>
              <a:off x="3782825" y="1153125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914377">
                <a:defRPr/>
              </a:pPr>
              <a:r>
                <a:rPr lang="ru-RU" sz="2400" b="1" dirty="0">
                  <a:solidFill>
                    <a:prstClr val="white"/>
                  </a:solidFill>
                  <a:latin typeface="Calibri"/>
                </a:rPr>
                <a:t>Отсутствие обострений</a:t>
              </a:r>
              <a:endParaRPr lang="en-US" sz="24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0" name="Shape 172">
            <a:extLst>
              <a:ext uri="{FF2B5EF4-FFF2-40B4-BE49-F238E27FC236}">
                <a16:creationId xmlns="" xmlns:a16="http://schemas.microsoft.com/office/drawing/2014/main" id="{470CEE5E-5BF5-4F32-8900-A1F9FBFC9716}"/>
              </a:ext>
            </a:extLst>
          </p:cNvPr>
          <p:cNvGrpSpPr/>
          <p:nvPr/>
        </p:nvGrpSpPr>
        <p:grpSpPr>
          <a:xfrm>
            <a:off x="1797510" y="2756985"/>
            <a:ext cx="3600963" cy="2804467"/>
            <a:chOff x="2149241" y="1894482"/>
            <a:chExt cx="3045726" cy="2372045"/>
          </a:xfrm>
        </p:grpSpPr>
        <p:sp>
          <p:nvSpPr>
            <p:cNvPr id="19" name="Shape 173">
              <a:extLst>
                <a:ext uri="{FF2B5EF4-FFF2-40B4-BE49-F238E27FC236}">
                  <a16:creationId xmlns="" xmlns:a16="http://schemas.microsoft.com/office/drawing/2014/main" id="{4E6FC339-95E5-4B8B-A1CB-8F53D284864D}"/>
                </a:ext>
              </a:extLst>
            </p:cNvPr>
            <p:cNvSpPr/>
            <p:nvPr/>
          </p:nvSpPr>
          <p:spPr>
            <a:xfrm rot="-3280088">
              <a:off x="2859669" y="1740600"/>
              <a:ext cx="1624870" cy="3045726"/>
            </a:xfrm>
            <a:custGeom>
              <a:avLst/>
              <a:gdLst/>
              <a:ahLst/>
              <a:cxnLst/>
              <a:rect l="0" t="0" r="0" b="0"/>
              <a:pathLst>
                <a:path w="251" h="470" extrusionOk="0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rgbClr val="FCE5CD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914377">
                <a:defRPr/>
              </a:pPr>
              <a:endParaRPr>
                <a:solidFill>
                  <a:srgbClr val="10069F"/>
                </a:solidFill>
                <a:latin typeface="Calibri"/>
              </a:endParaRPr>
            </a:p>
          </p:txBody>
        </p:sp>
        <p:sp>
          <p:nvSpPr>
            <p:cNvPr id="20" name="Shape 174">
              <a:extLst>
                <a:ext uri="{FF2B5EF4-FFF2-40B4-BE49-F238E27FC236}">
                  <a16:creationId xmlns="" xmlns:a16="http://schemas.microsoft.com/office/drawing/2014/main" id="{64BED8AB-CFB8-49C6-A223-38DD269364A9}"/>
                </a:ext>
              </a:extLst>
            </p:cNvPr>
            <p:cNvSpPr/>
            <p:nvPr/>
          </p:nvSpPr>
          <p:spPr>
            <a:xfrm rot="-3280089">
              <a:off x="3037225" y="1789647"/>
              <a:ext cx="1575644" cy="2550423"/>
            </a:xfrm>
            <a:custGeom>
              <a:avLst/>
              <a:gdLst/>
              <a:ahLst/>
              <a:cxnLst/>
              <a:rect l="0" t="0" r="0" b="0"/>
              <a:pathLst>
                <a:path w="254" h="411" extrusionOk="0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rgbClr val="FF9715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914377">
                <a:defRPr/>
              </a:pPr>
              <a:endParaRPr>
                <a:solidFill>
                  <a:srgbClr val="10069F"/>
                </a:solidFill>
                <a:latin typeface="Calibri"/>
              </a:endParaRPr>
            </a:p>
          </p:txBody>
        </p:sp>
        <p:sp>
          <p:nvSpPr>
            <p:cNvPr id="21" name="Shape 175">
              <a:extLst>
                <a:ext uri="{FF2B5EF4-FFF2-40B4-BE49-F238E27FC236}">
                  <a16:creationId xmlns="" xmlns:a16="http://schemas.microsoft.com/office/drawing/2014/main" id="{418E074B-52BB-4A03-8FE7-458B7A51F308}"/>
                </a:ext>
              </a:extLst>
            </p:cNvPr>
            <p:cNvSpPr txBox="1"/>
            <p:nvPr/>
          </p:nvSpPr>
          <p:spPr>
            <a:xfrm rot="3725110" flipH="1">
              <a:off x="2523316" y="2713513"/>
              <a:ext cx="2372045" cy="733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>
                <a:defRPr lang="en-US"/>
              </a:defPPr>
              <a:lvl1pPr lvl="0" algn="ctr">
                <a:defRPr sz="2400" b="1">
                  <a:solidFill>
                    <a:schemeClr val="bg1"/>
                  </a:solidFill>
                </a:defRPr>
              </a:lvl1pPr>
            </a:lstStyle>
            <a:p>
              <a:pPr defTabSz="914377">
                <a:defRPr/>
              </a:pPr>
              <a:r>
                <a:rPr lang="ru-RU" dirty="0">
                  <a:solidFill>
                    <a:prstClr val="white"/>
                  </a:solidFill>
                  <a:latin typeface="Calibri"/>
                </a:rPr>
                <a:t>Отсутствие прогрессирования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2" name="Shape 163">
            <a:extLst>
              <a:ext uri="{FF2B5EF4-FFF2-40B4-BE49-F238E27FC236}">
                <a16:creationId xmlns="" xmlns:a16="http://schemas.microsoft.com/office/drawing/2014/main" id="{8D589E8C-A4E9-44ED-B323-EAB7CE1ACD6F}"/>
              </a:ext>
            </a:extLst>
          </p:cNvPr>
          <p:cNvSpPr/>
          <p:nvPr/>
        </p:nvSpPr>
        <p:spPr>
          <a:xfrm rot="-3280229">
            <a:off x="4010743" y="2921419"/>
            <a:ext cx="1296000" cy="129748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marL="177796" indent="-177796" algn="ctr" defTabSz="914377">
              <a:defRPr/>
            </a:pPr>
            <a:endParaRPr>
              <a:solidFill>
                <a:srgbClr val="10069F"/>
              </a:solidFill>
              <a:latin typeface="Calibri"/>
            </a:endParaRPr>
          </a:p>
        </p:txBody>
      </p:sp>
      <p:sp>
        <p:nvSpPr>
          <p:cNvPr id="23" name="Shape 163">
            <a:extLst>
              <a:ext uri="{FF2B5EF4-FFF2-40B4-BE49-F238E27FC236}">
                <a16:creationId xmlns="" xmlns:a16="http://schemas.microsoft.com/office/drawing/2014/main" id="{DB10C8B7-FD0C-44E3-A0CF-14B7548C2809}"/>
              </a:ext>
            </a:extLst>
          </p:cNvPr>
          <p:cNvSpPr/>
          <p:nvPr/>
        </p:nvSpPr>
        <p:spPr>
          <a:xfrm rot="-3280229">
            <a:off x="4138233" y="3043863"/>
            <a:ext cx="1044000" cy="10440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marL="177796" indent="-177796" algn="ctr" defTabSz="914377">
              <a:defRPr/>
            </a:pPr>
            <a:endParaRPr>
              <a:solidFill>
                <a:srgbClr val="10069F"/>
              </a:solidFill>
              <a:latin typeface="Calibri"/>
            </a:endParaRPr>
          </a:p>
        </p:txBody>
      </p:sp>
      <p:sp>
        <p:nvSpPr>
          <p:cNvPr id="24" name="Shape 163">
            <a:extLst>
              <a:ext uri="{FF2B5EF4-FFF2-40B4-BE49-F238E27FC236}">
                <a16:creationId xmlns="" xmlns:a16="http://schemas.microsoft.com/office/drawing/2014/main" id="{86FC2E3A-7BDF-42FE-9C61-75E1B65E28C4}"/>
              </a:ext>
            </a:extLst>
          </p:cNvPr>
          <p:cNvSpPr/>
          <p:nvPr/>
        </p:nvSpPr>
        <p:spPr>
          <a:xfrm rot="-3280229">
            <a:off x="4270972" y="3191811"/>
            <a:ext cx="756000" cy="75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marL="177796" indent="-177796" algn="ctr" defTabSz="914377">
              <a:defRPr/>
            </a:pPr>
            <a:endParaRPr>
              <a:solidFill>
                <a:srgbClr val="10069F"/>
              </a:solidFill>
              <a:latin typeface="Calibri"/>
            </a:endParaRPr>
          </a:p>
        </p:txBody>
      </p:sp>
      <p:sp>
        <p:nvSpPr>
          <p:cNvPr id="25" name="Shape 163">
            <a:extLst>
              <a:ext uri="{FF2B5EF4-FFF2-40B4-BE49-F238E27FC236}">
                <a16:creationId xmlns="" xmlns:a16="http://schemas.microsoft.com/office/drawing/2014/main" id="{C4D9AC40-024F-4D18-B650-3CA65ED21465}"/>
              </a:ext>
            </a:extLst>
          </p:cNvPr>
          <p:cNvSpPr/>
          <p:nvPr/>
        </p:nvSpPr>
        <p:spPr>
          <a:xfrm rot="-3280229">
            <a:off x="4392000" y="3303840"/>
            <a:ext cx="540000" cy="54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marL="177796" indent="-177796" algn="ctr" defTabSz="914377">
              <a:defRPr/>
            </a:pPr>
            <a:endParaRPr>
              <a:solidFill>
                <a:srgbClr val="10069F"/>
              </a:solidFill>
              <a:latin typeface="Calibri"/>
            </a:endParaRPr>
          </a:p>
        </p:txBody>
      </p:sp>
      <p:sp>
        <p:nvSpPr>
          <p:cNvPr id="26" name="Shape 163">
            <a:extLst>
              <a:ext uri="{FF2B5EF4-FFF2-40B4-BE49-F238E27FC236}">
                <a16:creationId xmlns="" xmlns:a16="http://schemas.microsoft.com/office/drawing/2014/main" id="{668B3446-A2F2-4E02-B25F-B84A26138DB7}"/>
              </a:ext>
            </a:extLst>
          </p:cNvPr>
          <p:cNvSpPr/>
          <p:nvPr/>
        </p:nvSpPr>
        <p:spPr>
          <a:xfrm rot="-3280229">
            <a:off x="3889095" y="2811789"/>
            <a:ext cx="1564645" cy="1561647"/>
          </a:xfrm>
          <a:prstGeom prst="ellipse">
            <a:avLst/>
          </a:prstGeom>
          <a:solidFill>
            <a:srgbClr val="EFEFEF">
              <a:alpha val="68000"/>
            </a:srgbClr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marL="177796" indent="-177796" algn="ctr" defTabSz="914377">
              <a:defRPr/>
            </a:pPr>
            <a:endParaRPr>
              <a:solidFill>
                <a:srgbClr val="10069F"/>
              </a:solidFill>
              <a:latin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D1C7228-A064-489C-98A1-D283B5068ACE}"/>
              </a:ext>
            </a:extLst>
          </p:cNvPr>
          <p:cNvSpPr txBox="1"/>
          <p:nvPr/>
        </p:nvSpPr>
        <p:spPr>
          <a:xfrm>
            <a:off x="3581989" y="3006927"/>
            <a:ext cx="2216803" cy="975515"/>
          </a:xfrm>
          <a:prstGeom prst="rect">
            <a:avLst/>
          </a:prstGeom>
          <a:noFill/>
        </p:spPr>
        <p:txBody>
          <a:bodyPr wrap="square" lIns="35999" tIns="35999" rIns="35999" bIns="35999" rtlCol="0" anchor="ctr" anchorCtr="0">
            <a:spAutoFit/>
          </a:bodyPr>
          <a:lstStyle/>
          <a:p>
            <a:pPr algn="ctr" defTabSz="914377">
              <a:defRPr/>
            </a:pPr>
            <a:r>
              <a:rPr lang="en-US" sz="5900" b="1" dirty="0">
                <a:ln>
                  <a:solidFill>
                    <a:srgbClr val="70AD47">
                      <a:lumMod val="50000"/>
                    </a:srgbClr>
                  </a:solidFill>
                </a:ln>
                <a:solidFill>
                  <a:srgbClr val="00B050"/>
                </a:solidFill>
                <a:latin typeface="Calibri"/>
              </a:rPr>
              <a:t>NEDA</a:t>
            </a:r>
            <a:endParaRPr lang="ru-RU" sz="5900" b="1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00B050"/>
              </a:solidFill>
              <a:latin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6354A80F-A048-4E6D-8702-123AE5F400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PHRU/TIZ/0218/0014 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3C25E54-7A23-4BA9-818D-84766D2BF9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DBA5ED-1F5E-46BE-AEA1-2E5B09297C0D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5E6F24F4-F0EB-43DE-812E-1C236BE38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39" y="-102590"/>
            <a:ext cx="8248263" cy="1271491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35999" tIns="35999" rIns="35999" bIns="35999" rtlCol="0" anchor="ctr" anchorCtr="0">
            <a:spAutoFit/>
          </a:bodyPr>
          <a:lstStyle/>
          <a:p>
            <a:pPr algn="ctr">
              <a:spcBef>
                <a:spcPts val="600"/>
              </a:spcBef>
              <a:buClr>
                <a:srgbClr val="009CDE"/>
              </a:buClr>
              <a:buFont typeface="Arial" panose="020B0604020202020204" pitchFamily="34" charset="0"/>
            </a:pPr>
            <a:r>
              <a:rPr lang="ru-RU" sz="2700" b="1" dirty="0">
                <a:latin typeface="Calibri"/>
                <a:ea typeface="+mn-ea"/>
                <a:cs typeface="Arial" panose="020B0604020202020204" pitchFamily="34" charset="0"/>
                <a:sym typeface="Arial"/>
              </a:rPr>
              <a:t>Перспективность комплексных инструментов оценки исходов у пациентов с РС: NEDA-статус </a:t>
            </a:r>
            <a:r>
              <a:rPr lang="ru-RU" sz="2700" dirty="0">
                <a:solidFill>
                  <a:srgbClr val="0071A3"/>
                </a:solidFill>
                <a:latin typeface="Calibri"/>
                <a:ea typeface="+mn-ea"/>
                <a:cs typeface="Arial" panose="020B0604020202020204" pitchFamily="34" charset="0"/>
                <a:sym typeface="Arial"/>
              </a:rPr>
              <a:t/>
            </a:r>
            <a:br>
              <a:rPr lang="ru-RU" sz="2700" dirty="0">
                <a:solidFill>
                  <a:srgbClr val="0071A3"/>
                </a:solidFill>
                <a:latin typeface="Calibri"/>
                <a:ea typeface="+mn-ea"/>
                <a:cs typeface="Arial" panose="020B0604020202020204" pitchFamily="34" charset="0"/>
                <a:sym typeface="Arial"/>
              </a:rPr>
            </a:br>
            <a:endParaRPr lang="ru-RU" sz="2700" dirty="0">
              <a:solidFill>
                <a:srgbClr val="0071A3"/>
              </a:solidFill>
              <a:latin typeface="Calibri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A0199B1-4F11-48BD-92C6-E693149FD021}"/>
              </a:ext>
            </a:extLst>
          </p:cNvPr>
          <p:cNvSpPr txBox="1"/>
          <p:nvPr/>
        </p:nvSpPr>
        <p:spPr>
          <a:xfrm>
            <a:off x="0" y="6283485"/>
            <a:ext cx="9144000" cy="415498"/>
          </a:xfrm>
          <a:prstGeom prst="rect">
            <a:avLst/>
          </a:prstGeom>
          <a:noFill/>
        </p:spPr>
        <p:txBody>
          <a:bodyPr wrap="square" lIns="47999" tIns="0" rIns="47999" bIns="0" rtlCol="0">
            <a:spAutoFit/>
          </a:bodyPr>
          <a:lstStyle/>
          <a:p>
            <a:pPr marL="304792" indent="-304792">
              <a:buFont typeface="+mj-lt"/>
              <a:buAutoNum type="arabicPeriod"/>
            </a:pPr>
            <a:r>
              <a:rPr lang="ru-RU" sz="9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Imitola</a:t>
            </a:r>
            <a:r>
              <a:rPr lang="ru-RU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J, </a:t>
            </a:r>
            <a:r>
              <a:rPr lang="ru-RU" sz="9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Racke</a:t>
            </a:r>
            <a:r>
              <a:rPr lang="ru-RU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MK. </a:t>
            </a:r>
            <a:r>
              <a:rPr lang="en-US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no evidence of disease activity a realistic goal for patients with multiple sclerosis?</a:t>
            </a:r>
            <a:r>
              <a:rPr lang="ru-RU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900" i="1" dirty="0">
                <a:latin typeface="Calibri" panose="020F0502020204030204" pitchFamily="34" charset="0"/>
                <a:cs typeface="Calibri" panose="020F0502020204030204" pitchFamily="34" charset="0"/>
              </a:rPr>
              <a:t>JAMA Neurol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. 2015;72:145-147; </a:t>
            </a:r>
          </a:p>
          <a:p>
            <a:pPr marL="304792" indent="-304792">
              <a:buFont typeface="+mj-lt"/>
              <a:buAutoNum type="arabicPeriod"/>
            </a:pPr>
            <a:r>
              <a:rPr lang="ru-RU" sz="9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Stangel</a:t>
            </a:r>
            <a:r>
              <a:rPr lang="ru-RU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 et al. </a:t>
            </a:r>
            <a:r>
              <a:rPr lang="en-US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Towards the implementation of 'no evidence of disease activity' in multiple sclerosis treatment: the multiple sclerosis decision model.</a:t>
            </a:r>
            <a:r>
              <a:rPr lang="ru-RU" sz="9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 </a:t>
            </a:r>
            <a:r>
              <a:rPr lang="ru-RU" sz="9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</a:t>
            </a:r>
            <a:r>
              <a:rPr lang="ru-RU" sz="9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Neurol Disord.</a:t>
            </a:r>
            <a:r>
              <a:rPr lang="ru-RU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2015; 8:3-13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04792" indent="-304792">
              <a:buFont typeface="+mj-lt"/>
              <a:buAutoNum type="arabicPeriod"/>
            </a:pPr>
            <a:r>
              <a:rPr lang="ru-RU" sz="900" dirty="0" err="1">
                <a:latin typeface="Calibri" panose="020F0502020204030204" pitchFamily="34" charset="0"/>
                <a:cs typeface="Calibri" panose="020F0502020204030204" pitchFamily="34" charset="0"/>
              </a:rPr>
              <a:t>Nixon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 R et al.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 No evidence of disease activity: Indirect comparisons of oral therapies for the treatment of relapsing–remitting multiple sclerosis. </a:t>
            </a:r>
            <a:r>
              <a:rPr lang="ru-RU" sz="900" i="1" dirty="0" err="1">
                <a:latin typeface="Calibri" panose="020F0502020204030204" pitchFamily="34" charset="0"/>
                <a:cs typeface="Calibri" panose="020F0502020204030204" pitchFamily="34" charset="0"/>
              </a:rPr>
              <a:t>Adv</a:t>
            </a:r>
            <a:r>
              <a:rPr lang="ru-RU" sz="900" i="1" dirty="0">
                <a:latin typeface="Calibri" panose="020F0502020204030204" pitchFamily="34" charset="0"/>
                <a:cs typeface="Calibri" panose="020F0502020204030204" pitchFamily="34" charset="0"/>
              </a:rPr>
              <a:t> Ther. </a:t>
            </a:r>
            <a:r>
              <a:rPr lang="ru-RU" sz="900" dirty="0">
                <a:latin typeface="Calibri" panose="020F0502020204030204" pitchFamily="34" charset="0"/>
                <a:cs typeface="Calibri" panose="020F0502020204030204" pitchFamily="34" charset="0"/>
              </a:rPr>
              <a:t>2014;31:1134-1154.</a:t>
            </a:r>
            <a:endParaRPr lang="ru-RU" sz="9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grpSp>
        <p:nvGrpSpPr>
          <p:cNvPr id="4" name="Group 23">
            <a:extLst>
              <a:ext uri="{FF2B5EF4-FFF2-40B4-BE49-F238E27FC236}">
                <a16:creationId xmlns="" xmlns:a16="http://schemas.microsoft.com/office/drawing/2014/main" id="{93D3B9C1-215C-412E-AF76-B3F182A1F482}"/>
              </a:ext>
            </a:extLst>
          </p:cNvPr>
          <p:cNvGrpSpPr/>
          <p:nvPr/>
        </p:nvGrpSpPr>
        <p:grpSpPr>
          <a:xfrm>
            <a:off x="65024" y="4169771"/>
            <a:ext cx="9062720" cy="1517454"/>
            <a:chOff x="636579" y="4899235"/>
            <a:chExt cx="7895435" cy="132743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047BF53D-710C-4586-B4C4-BBBC0149E6DF}"/>
                </a:ext>
              </a:extLst>
            </p:cNvPr>
            <p:cNvSpPr/>
            <p:nvPr/>
          </p:nvSpPr>
          <p:spPr>
            <a:xfrm>
              <a:off x="736375" y="5176649"/>
              <a:ext cx="7638882" cy="105002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5CAB"/>
              </a:solidFill>
            </a:ln>
          </p:spPr>
          <p:txBody>
            <a:bodyPr wrap="square">
              <a:spAutoFit/>
            </a:bodyPr>
            <a:lstStyle/>
            <a:p>
              <a:pPr marL="461951" indent="-234945">
                <a:buFont typeface="Arial" panose="020B0604020202020204" pitchFamily="34" charset="0"/>
                <a:buChar char="•"/>
                <a:defRPr/>
              </a:pPr>
              <a:endParaRPr lang="ru-RU" sz="1200" dirty="0"/>
            </a:p>
            <a:p>
              <a:pPr marL="461951" indent="-234945">
                <a:buClr>
                  <a:srgbClr val="005CAB"/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200" dirty="0"/>
                <a:t>Показатели достижения NEDA-статуса являются ретроспективно полученными</a:t>
              </a:r>
            </a:p>
            <a:p>
              <a:pPr marL="461951" indent="-234945">
                <a:buClr>
                  <a:srgbClr val="005CAB"/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200" dirty="0"/>
                <a:t>Критерии достижения NEDA-статуса и его составляющие могут варьировать от исследования к исследованию</a:t>
              </a:r>
            </a:p>
            <a:p>
              <a:pPr marL="461951" indent="-234945">
                <a:buClr>
                  <a:srgbClr val="005CAB"/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200" dirty="0"/>
                <a:t>Могут применяться различные методы компенсации недостающих данных</a:t>
              </a:r>
            </a:p>
            <a:p>
              <a:pPr marL="461951" indent="-234945">
                <a:buClr>
                  <a:srgbClr val="005CAB"/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200" dirty="0"/>
                <a:t>Популяции пациентов могут быть различны</a:t>
              </a:r>
            </a:p>
            <a:p>
              <a:pPr marL="461951" indent="-234945">
                <a:buClr>
                  <a:srgbClr val="005CAB"/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200" dirty="0"/>
                <a:t>Частота сбора данных и продолжительность исследований могут отличаться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F1FC7660-77E0-40FD-A7B2-C4D7DF74CA7B}"/>
                </a:ext>
              </a:extLst>
            </p:cNvPr>
            <p:cNvSpPr txBox="1"/>
            <p:nvPr/>
          </p:nvSpPr>
          <p:spPr>
            <a:xfrm>
              <a:off x="636579" y="4899235"/>
              <a:ext cx="7895435" cy="376930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005CAB"/>
              </a:solidFill>
            </a:ln>
          </p:spPr>
          <p:txBody>
            <a:bodyPr wrap="square" rtlCol="0">
              <a:spAutoFit/>
            </a:bodyPr>
            <a:lstStyle/>
            <a:p>
              <a:pPr algn="ctr" rtl="0">
                <a:defRPr/>
              </a:pPr>
              <a:r>
                <a:rPr lang="ru-RU" sz="1100" b="1" dirty="0">
                  <a:solidFill>
                    <a:schemeClr val="accent1">
                      <a:lumMod val="50000"/>
                    </a:schemeClr>
                  </a:solidFill>
                </a:rPr>
                <a:t>Сравнение частоты достижения NEDA-статуса для различных препаратов является проблематичным </a:t>
              </a:r>
            </a:p>
            <a:p>
              <a:pPr algn="ctr" rtl="0">
                <a:defRPr/>
              </a:pPr>
              <a:r>
                <a:rPr lang="ru-RU" sz="1100" b="1" dirty="0">
                  <a:solidFill>
                    <a:schemeClr val="accent1">
                      <a:lumMod val="50000"/>
                    </a:schemeClr>
                  </a:solidFill>
                </a:rPr>
                <a:t>по следующим причинам</a:t>
              </a:r>
              <a:r>
                <a:rPr lang="ru-RU" sz="1100" b="1" baseline="30000" dirty="0">
                  <a:solidFill>
                    <a:schemeClr val="accent1">
                      <a:lumMod val="50000"/>
                    </a:schemeClr>
                  </a:solidFill>
                </a:rPr>
                <a:t>1-3</a:t>
              </a:r>
              <a:r>
                <a:rPr lang="ru-RU" sz="1100" b="1" dirty="0">
                  <a:solidFill>
                    <a:schemeClr val="accent1">
                      <a:lumMod val="50000"/>
                    </a:schemeClr>
                  </a:solidFill>
                </a:rPr>
                <a:t>: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9F78536-EBDE-4383-97E0-0BBA61A3C875}"/>
              </a:ext>
            </a:extLst>
          </p:cNvPr>
          <p:cNvSpPr/>
          <p:nvPr/>
        </p:nvSpPr>
        <p:spPr>
          <a:xfrm>
            <a:off x="677220" y="3801771"/>
            <a:ext cx="7895435" cy="292388"/>
          </a:xfrm>
          <a:prstGeom prst="rect">
            <a:avLst/>
          </a:prstGeom>
          <a:solidFill>
            <a:srgbClr val="005CA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1917" tIns="60958" rIns="121917" bIns="60958">
            <a:spAutoFit/>
          </a:bodyPr>
          <a:lstStyle/>
          <a:p>
            <a:pPr algn="ctr" rtl="0">
              <a:defRPr/>
            </a:pPr>
            <a:r>
              <a:rPr lang="ru-RU" sz="1100" b="1" dirty="0">
                <a:solidFill>
                  <a:srgbClr val="FFFFFF"/>
                </a:solidFill>
              </a:rPr>
              <a:t>Достижение NEDA-статуса у пациентов, получающих </a:t>
            </a:r>
            <a:r>
              <a:rPr lang="ru-RU" sz="1100" b="1" dirty="0" err="1">
                <a:solidFill>
                  <a:srgbClr val="FFFFFF"/>
                </a:solidFill>
              </a:rPr>
              <a:t>ПИТРС</a:t>
            </a:r>
            <a:r>
              <a:rPr lang="ru-RU" sz="1100" b="1" dirty="0">
                <a:solidFill>
                  <a:srgbClr val="FFFFFF"/>
                </a:solidFill>
              </a:rPr>
              <a:t>, представляется идеальной целью терапии</a:t>
            </a:r>
            <a:r>
              <a:rPr lang="ru-RU" sz="1100" b="1" baseline="30000" dirty="0">
                <a:solidFill>
                  <a:srgbClr val="FFFFFF"/>
                </a:solidFill>
              </a:rPr>
              <a:t>1</a:t>
            </a:r>
            <a:endParaRPr lang="ru-RU" sz="1100" b="1" dirty="0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F55998D6-A3A5-4A26-8CB2-0BBB37F59495}"/>
              </a:ext>
            </a:extLst>
          </p:cNvPr>
          <p:cNvSpPr/>
          <p:nvPr/>
        </p:nvSpPr>
        <p:spPr>
          <a:xfrm>
            <a:off x="0" y="1053592"/>
            <a:ext cx="9144000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 rtl="0"/>
            <a:r>
              <a:rPr lang="ru-RU" sz="1400" b="1" dirty="0"/>
              <a:t>В соответствии с широко используемым определением, NEDA-статус включает в себя </a:t>
            </a:r>
          </a:p>
          <a:p>
            <a:pPr algn="ctr" rtl="0"/>
            <a:r>
              <a:rPr lang="ru-RU" sz="1400" b="1" dirty="0"/>
              <a:t>следующие составляющие</a:t>
            </a:r>
            <a:r>
              <a:rPr lang="ru-RU" sz="1400" b="1" baseline="30000" dirty="0"/>
              <a:t>1</a:t>
            </a:r>
            <a:r>
              <a:rPr lang="ru-RU" sz="1400" b="1" dirty="0"/>
              <a:t>:</a:t>
            </a:r>
          </a:p>
        </p:txBody>
      </p:sp>
      <p:grpSp>
        <p:nvGrpSpPr>
          <p:cNvPr id="5" name="Group 49">
            <a:extLst>
              <a:ext uri="{FF2B5EF4-FFF2-40B4-BE49-F238E27FC236}">
                <a16:creationId xmlns="" xmlns:a16="http://schemas.microsoft.com/office/drawing/2014/main" id="{B8FA7BF0-581C-4EB5-ACC7-E32D531D8B51}"/>
              </a:ext>
            </a:extLst>
          </p:cNvPr>
          <p:cNvGrpSpPr/>
          <p:nvPr/>
        </p:nvGrpSpPr>
        <p:grpSpPr>
          <a:xfrm>
            <a:off x="462864" y="1625600"/>
            <a:ext cx="8347456" cy="2088896"/>
            <a:chOff x="347148" y="1158240"/>
            <a:chExt cx="6260592" cy="1566672"/>
          </a:xfrm>
        </p:grpSpPr>
        <p:sp>
          <p:nvSpPr>
            <p:cNvPr id="11" name="Left Bracket 10">
              <a:extLst>
                <a:ext uri="{FF2B5EF4-FFF2-40B4-BE49-F238E27FC236}">
                  <a16:creationId xmlns="" xmlns:a16="http://schemas.microsoft.com/office/drawing/2014/main" id="{E64AF1C2-E29A-4010-9DB8-B2CD07BDC5F3}"/>
                </a:ext>
              </a:extLst>
            </p:cNvPr>
            <p:cNvSpPr/>
            <p:nvPr/>
          </p:nvSpPr>
          <p:spPr>
            <a:xfrm>
              <a:off x="347148" y="1170432"/>
              <a:ext cx="171012" cy="1554480"/>
            </a:xfrm>
            <a:prstGeom prst="leftBracke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rtl="0">
                <a:defRPr/>
              </a:pPr>
              <a:endParaRPr lang="ru-RU" sz="1400" dirty="0"/>
            </a:p>
          </p:txBody>
        </p:sp>
        <p:sp>
          <p:nvSpPr>
            <p:cNvPr id="12" name="Left Bracket 11">
              <a:extLst>
                <a:ext uri="{FF2B5EF4-FFF2-40B4-BE49-F238E27FC236}">
                  <a16:creationId xmlns="" xmlns:a16="http://schemas.microsoft.com/office/drawing/2014/main" id="{DBAECB5E-3DBA-4294-9A47-F0AE5DBE8562}"/>
                </a:ext>
              </a:extLst>
            </p:cNvPr>
            <p:cNvSpPr/>
            <p:nvPr/>
          </p:nvSpPr>
          <p:spPr>
            <a:xfrm flipH="1">
              <a:off x="6455664" y="1158240"/>
              <a:ext cx="152076" cy="1560576"/>
            </a:xfrm>
            <a:prstGeom prst="leftBracke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rtl="0">
                <a:defRPr/>
              </a:pPr>
              <a:endParaRPr lang="ru-RU" sz="1400" dirty="0"/>
            </a:p>
          </p:txBody>
        </p:sp>
        <p:grpSp>
          <p:nvGrpSpPr>
            <p:cNvPr id="13" name="Group 13">
              <a:extLst>
                <a:ext uri="{FF2B5EF4-FFF2-40B4-BE49-F238E27FC236}">
                  <a16:creationId xmlns="" xmlns:a16="http://schemas.microsoft.com/office/drawing/2014/main" id="{E3464E6D-7403-4D92-BF8F-BBF433F3E7F4}"/>
                </a:ext>
              </a:extLst>
            </p:cNvPr>
            <p:cNvGrpSpPr/>
            <p:nvPr/>
          </p:nvGrpSpPr>
          <p:grpSpPr>
            <a:xfrm>
              <a:off x="579741" y="1170431"/>
              <a:ext cx="1484216" cy="1530095"/>
              <a:chOff x="428879" y="2283591"/>
              <a:chExt cx="2994052" cy="204012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884786D1-BB7E-49EA-BCA9-9E3EE72B3D9D}"/>
                  </a:ext>
                </a:extLst>
              </p:cNvPr>
              <p:cNvSpPr/>
              <p:nvPr/>
            </p:nvSpPr>
            <p:spPr>
              <a:xfrm>
                <a:off x="503871" y="2506405"/>
                <a:ext cx="2844071" cy="1817313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5CAB"/>
                </a:solidFill>
              </a:ln>
            </p:spPr>
            <p:txBody>
              <a:bodyPr wrap="square" anchor="t">
                <a:normAutofit/>
              </a:bodyPr>
              <a:lstStyle/>
              <a:p>
                <a:pPr algn="ctr" rtl="0">
                  <a:defRPr/>
                </a:pPr>
                <a:endParaRPr lang="ru-RU" sz="1000" dirty="0"/>
              </a:p>
              <a:p>
                <a:pPr marL="171446" indent="-171446">
                  <a:buClr>
                    <a:srgbClr val="005CAB"/>
                  </a:buClr>
                  <a:buFont typeface="Arial" panose="020B0604020202020204" pitchFamily="34" charset="0"/>
                  <a:buChar char="•"/>
                  <a:defRPr/>
                </a:pPr>
                <a:endParaRPr lang="ru-RU" sz="1000" dirty="0"/>
              </a:p>
              <a:p>
                <a:pPr marL="171446" indent="-171446">
                  <a:buClr>
                    <a:srgbClr val="005CAB"/>
                  </a:buClr>
                  <a:buFont typeface="Arial" panose="020B0604020202020204" pitchFamily="34" charset="0"/>
                  <a:buChar char="•"/>
                  <a:defRPr/>
                </a:pPr>
                <a:endParaRPr lang="ru-RU" sz="1000" dirty="0"/>
              </a:p>
              <a:p>
                <a:pPr marL="171446" indent="-171446">
                  <a:buClr>
                    <a:srgbClr val="005CAB"/>
                  </a:buClr>
                  <a:buFont typeface="Arial" panose="020B0604020202020204" pitchFamily="34" charset="0"/>
                  <a:buChar char="•"/>
                  <a:defRPr/>
                </a:pPr>
                <a:endParaRPr lang="ru-RU" sz="1000" dirty="0"/>
              </a:p>
              <a:p>
                <a:pPr marL="171446" indent="-171446">
                  <a:buClr>
                    <a:srgbClr val="005CAB"/>
                  </a:buClr>
                  <a:buFont typeface="Arial" panose="020B0604020202020204" pitchFamily="34" charset="0"/>
                  <a:buChar char="•"/>
                  <a:defRPr/>
                </a:pPr>
                <a:endParaRPr lang="ru-RU" sz="1000" dirty="0"/>
              </a:p>
              <a:p>
                <a:pPr marL="171446" indent="-171446">
                  <a:buClr>
                    <a:srgbClr val="005CAB"/>
                  </a:buClr>
                  <a:buFont typeface="Arial" panose="020B0604020202020204" pitchFamily="34" charset="0"/>
                  <a:buChar char="•"/>
                  <a:defRPr/>
                </a:pPr>
                <a:endParaRPr lang="ru-RU" sz="1000" dirty="0"/>
              </a:p>
              <a:p>
                <a:pPr marL="171446" indent="-171446">
                  <a:buClr>
                    <a:srgbClr val="005CAB"/>
                  </a:buClr>
                  <a:buFont typeface="Arial" panose="020B0604020202020204" pitchFamily="34" charset="0"/>
                  <a:buChar char="•"/>
                  <a:defRPr/>
                </a:pPr>
                <a:endParaRPr lang="ru-RU" sz="1000" dirty="0"/>
              </a:p>
              <a:p>
                <a:pPr marL="171446" indent="-171446">
                  <a:buClr>
                    <a:srgbClr val="005CAB"/>
                  </a:buClr>
                  <a:buFont typeface="Arial" panose="020B0604020202020204" pitchFamily="34" charset="0"/>
                  <a:buChar char="•"/>
                  <a:defRPr/>
                </a:pPr>
                <a:endParaRPr lang="ru-RU" sz="1000" dirty="0"/>
              </a:p>
              <a:p>
                <a:pPr marL="171446" indent="-171446">
                  <a:buClr>
                    <a:srgbClr val="005CAB"/>
                  </a:buClr>
                  <a:buFont typeface="Arial" panose="020B0604020202020204" pitchFamily="34" charset="0"/>
                  <a:buChar char="•"/>
                  <a:defRPr/>
                </a:pPr>
                <a:endParaRPr lang="ru-RU" sz="1000" dirty="0"/>
              </a:p>
              <a:p>
                <a:pPr marL="171446" indent="-171446">
                  <a:buClr>
                    <a:srgbClr val="005CAB"/>
                  </a:buClr>
                  <a:buFont typeface="Arial" panose="020B0604020202020204" pitchFamily="34" charset="0"/>
                  <a:buChar char="•"/>
                  <a:defRPr/>
                </a:pPr>
                <a:endParaRPr lang="ru-RU" sz="1000" dirty="0"/>
              </a:p>
              <a:p>
                <a:pPr marL="171446" indent="-171446">
                  <a:buClr>
                    <a:srgbClr val="005CAB"/>
                  </a:buClr>
                  <a:buFont typeface="Arial" panose="020B0604020202020204" pitchFamily="34" charset="0"/>
                  <a:buChar char="•"/>
                  <a:defRPr/>
                </a:pPr>
                <a:endParaRPr lang="ru-RU" sz="1000" dirty="0"/>
              </a:p>
              <a:p>
                <a:pPr algn="l" rtl="0">
                  <a:buClr>
                    <a:srgbClr val="005CAB"/>
                  </a:buClr>
                  <a:defRPr/>
                </a:pPr>
                <a:endParaRPr lang="ru-RU" sz="1000" dirty="0"/>
              </a:p>
            </p:txBody>
          </p:sp>
          <p:sp>
            <p:nvSpPr>
              <p:cNvPr id="17" name="Rounded Rectangle 87">
                <a:extLst>
                  <a:ext uri="{FF2B5EF4-FFF2-40B4-BE49-F238E27FC236}">
                    <a16:creationId xmlns="" xmlns:a16="http://schemas.microsoft.com/office/drawing/2014/main" id="{C1384453-FAE5-46FD-8F64-A39EA2492C0F}"/>
                  </a:ext>
                </a:extLst>
              </p:cNvPr>
              <p:cNvSpPr/>
              <p:nvPr/>
            </p:nvSpPr>
            <p:spPr>
              <a:xfrm>
                <a:off x="428879" y="2283591"/>
                <a:ext cx="2994052" cy="690880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rtl="0">
                  <a:defRPr/>
                </a:pPr>
                <a:r>
                  <a:rPr lang="ru-RU" sz="1300" b="1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Отсутствие обострений</a:t>
                </a:r>
              </a:p>
            </p:txBody>
          </p:sp>
        </p:grpSp>
        <p:grpSp>
          <p:nvGrpSpPr>
            <p:cNvPr id="14" name="Group 17">
              <a:extLst>
                <a:ext uri="{FF2B5EF4-FFF2-40B4-BE49-F238E27FC236}">
                  <a16:creationId xmlns="" xmlns:a16="http://schemas.microsoft.com/office/drawing/2014/main" id="{5998FE23-7C66-41B1-83E9-82F8F1FC0C7D}"/>
                </a:ext>
              </a:extLst>
            </p:cNvPr>
            <p:cNvGrpSpPr/>
            <p:nvPr/>
          </p:nvGrpSpPr>
          <p:grpSpPr>
            <a:xfrm>
              <a:off x="4577853" y="1158240"/>
              <a:ext cx="1958700" cy="1542288"/>
              <a:chOff x="660424" y="1926123"/>
              <a:chExt cx="2611599" cy="205638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4FA89E1C-7398-43B5-913D-24C7758BD062}"/>
                  </a:ext>
                </a:extLst>
              </p:cNvPr>
              <p:cNvSpPr/>
              <p:nvPr/>
            </p:nvSpPr>
            <p:spPr>
              <a:xfrm>
                <a:off x="725524" y="2182829"/>
                <a:ext cx="2546499" cy="179967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5CAB"/>
                </a:solidFill>
              </a:ln>
            </p:spPr>
            <p:txBody>
              <a:bodyPr wrap="square" lIns="36000" rIns="0">
                <a:normAutofit/>
              </a:bodyPr>
              <a:lstStyle/>
              <a:p>
                <a:pPr algn="ctr" rtl="0">
                  <a:defRPr/>
                </a:pPr>
                <a:r>
                  <a:rPr lang="ru-RU" sz="900" dirty="0">
                    <a:solidFill>
                      <a:srgbClr val="005CAB"/>
                    </a:solidFill>
                  </a:rPr>
                  <a:t> </a:t>
                </a:r>
              </a:p>
              <a:p>
                <a:pPr marL="285744" indent="-285744">
                  <a:buClr>
                    <a:srgbClr val="005CAB"/>
                  </a:buClr>
                  <a:buFont typeface="Arial" panose="020B0604020202020204" pitchFamily="34" charset="0"/>
                  <a:buChar char="•"/>
                  <a:defRPr/>
                </a:pPr>
                <a:endParaRPr lang="ru-RU" sz="800" dirty="0"/>
              </a:p>
              <a:p>
                <a:pPr marL="285744" indent="-285744">
                  <a:buClr>
                    <a:schemeClr val="tx1"/>
                  </a:buClr>
                  <a:buFont typeface="Arial" panose="020B0604020202020204" pitchFamily="34" charset="0"/>
                  <a:buChar char="•"/>
                  <a:defRPr/>
                </a:pPr>
                <a:endParaRPr lang="ru-RU" sz="800" dirty="0"/>
              </a:p>
              <a:p>
                <a:pPr marL="285744" indent="-285744">
                  <a:buClr>
                    <a:schemeClr val="tx1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ru-RU" sz="800" dirty="0"/>
                  <a:t>Отсутствие новых/увеличения </a:t>
                </a:r>
                <a:r>
                  <a:rPr lang="ru-RU" sz="800" dirty="0" smtClean="0"/>
                  <a:t>старых Т2-очагов</a:t>
                </a:r>
              </a:p>
              <a:p>
                <a:pPr marL="285744" indent="-285744">
                  <a:buClr>
                    <a:schemeClr val="tx1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ru-RU" sz="800" dirty="0" smtClean="0"/>
                  <a:t>Отсутствие </a:t>
                </a:r>
                <a:r>
                  <a:rPr lang="ru-RU" sz="800" dirty="0"/>
                  <a:t>новых </a:t>
                </a:r>
                <a:r>
                  <a:rPr lang="ru-RU" sz="800" dirty="0" err="1"/>
                  <a:t>контрастируемых</a:t>
                </a:r>
                <a:r>
                  <a:rPr lang="ru-RU" sz="800" dirty="0"/>
                  <a:t> гадолинием очагов</a:t>
                </a:r>
              </a:p>
            </p:txBody>
          </p:sp>
          <p:grpSp>
            <p:nvGrpSpPr>
              <p:cNvPr id="15" name="Group 19">
                <a:extLst>
                  <a:ext uri="{FF2B5EF4-FFF2-40B4-BE49-F238E27FC236}">
                    <a16:creationId xmlns="" xmlns:a16="http://schemas.microsoft.com/office/drawing/2014/main" id="{CDBE44FA-074E-4D14-8EDC-18E3F5A967B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108780" y="3150861"/>
                <a:ext cx="1583968" cy="791010"/>
                <a:chOff x="1116000" y="3167456"/>
                <a:chExt cx="1715966" cy="856927"/>
              </a:xfrm>
            </p:grpSpPr>
            <p:pic>
              <p:nvPicPr>
                <p:cNvPr id="22" name="Picture 21" descr="Picture1.jpg">
                  <a:extLst>
                    <a:ext uri="{FF2B5EF4-FFF2-40B4-BE49-F238E27FC236}">
                      <a16:creationId xmlns="" xmlns:a16="http://schemas.microsoft.com/office/drawing/2014/main" id="{1E1F1C07-1300-4558-8FDB-BCB152F54A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/>
                <a:srcRect t="1629" r="887" b="1884"/>
                <a:stretch>
                  <a:fillRect/>
                </a:stretch>
              </p:blipFill>
              <p:spPr>
                <a:xfrm>
                  <a:off x="1116000" y="3179071"/>
                  <a:ext cx="766883" cy="845312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23" name="Picture 22" descr="Picture3.png">
                  <a:extLst>
                    <a:ext uri="{FF2B5EF4-FFF2-40B4-BE49-F238E27FC236}">
                      <a16:creationId xmlns="" xmlns:a16="http://schemas.microsoft.com/office/drawing/2014/main" id="{5A8D2DFB-ECF6-404D-A098-E75E590527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2065900" y="3167456"/>
                  <a:ext cx="766066" cy="844409"/>
                </a:xfrm>
                <a:prstGeom prst="rect">
                  <a:avLst/>
                </a:prstGeom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sp>
            <p:nvSpPr>
              <p:cNvPr id="21" name="Rounded Rectangle 91">
                <a:extLst>
                  <a:ext uri="{FF2B5EF4-FFF2-40B4-BE49-F238E27FC236}">
                    <a16:creationId xmlns="" xmlns:a16="http://schemas.microsoft.com/office/drawing/2014/main" id="{22FC2B34-24AE-4C10-B6DC-F39258C8EBDC}"/>
                  </a:ext>
                </a:extLst>
              </p:cNvPr>
              <p:cNvSpPr/>
              <p:nvPr/>
            </p:nvSpPr>
            <p:spPr>
              <a:xfrm>
                <a:off x="660424" y="1926123"/>
                <a:ext cx="2479394" cy="642112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ru-RU" sz="1300" b="1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Отсутствие МРТ-активности</a:t>
                </a:r>
              </a:p>
            </p:txBody>
          </p:sp>
        </p:grpSp>
        <p:grpSp>
          <p:nvGrpSpPr>
            <p:cNvPr id="18" name="Group 27">
              <a:extLst>
                <a:ext uri="{FF2B5EF4-FFF2-40B4-BE49-F238E27FC236}">
                  <a16:creationId xmlns="" xmlns:a16="http://schemas.microsoft.com/office/drawing/2014/main" id="{DABCF39B-3BCA-4B1F-98DA-8E74711E96EB}"/>
                </a:ext>
              </a:extLst>
            </p:cNvPr>
            <p:cNvGrpSpPr/>
            <p:nvPr/>
          </p:nvGrpSpPr>
          <p:grpSpPr>
            <a:xfrm>
              <a:off x="2327090" y="1170432"/>
              <a:ext cx="1937194" cy="1524002"/>
              <a:chOff x="6040933" y="2435990"/>
              <a:chExt cx="2625638" cy="2032003"/>
            </a:xfrm>
          </p:grpSpPr>
          <p:grpSp>
            <p:nvGrpSpPr>
              <p:cNvPr id="20" name="Group 28">
                <a:extLst>
                  <a:ext uri="{FF2B5EF4-FFF2-40B4-BE49-F238E27FC236}">
                    <a16:creationId xmlns="" xmlns:a16="http://schemas.microsoft.com/office/drawing/2014/main" id="{51333C16-1F3B-4D93-8B39-27E1295AD3DF}"/>
                  </a:ext>
                </a:extLst>
              </p:cNvPr>
              <p:cNvGrpSpPr/>
              <p:nvPr/>
            </p:nvGrpSpPr>
            <p:grpSpPr>
              <a:xfrm>
                <a:off x="6040933" y="2435990"/>
                <a:ext cx="2625638" cy="2032003"/>
                <a:chOff x="428879" y="2283590"/>
                <a:chExt cx="2994052" cy="203200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5" name="Rectangle 44">
                  <a:extLst>
                    <a:ext uri="{FF2B5EF4-FFF2-40B4-BE49-F238E27FC236}">
                      <a16:creationId xmlns="" xmlns:a16="http://schemas.microsoft.com/office/drawing/2014/main" id="{9B9BB1A1-49FE-428A-AA53-453182326D54}"/>
                    </a:ext>
                  </a:extLst>
                </p:cNvPr>
                <p:cNvSpPr/>
                <p:nvPr/>
              </p:nvSpPr>
              <p:spPr>
                <a:xfrm>
                  <a:off x="503870" y="2530681"/>
                  <a:ext cx="2844071" cy="178491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005CAB"/>
                  </a:solidFill>
                </a:ln>
              </p:spPr>
              <p:txBody>
                <a:bodyPr wrap="square" anchor="t">
                  <a:normAutofit/>
                </a:bodyPr>
                <a:lstStyle/>
                <a:p>
                  <a:pPr algn="l" rtl="0">
                    <a:buClr>
                      <a:srgbClr val="005CAB"/>
                    </a:buClr>
                    <a:defRPr/>
                  </a:pPr>
                  <a:endParaRPr lang="ru-RU" sz="1100" dirty="0"/>
                </a:p>
                <a:p>
                  <a:pPr marL="171446" indent="-171446">
                    <a:buClr>
                      <a:srgbClr val="005CAB"/>
                    </a:buClr>
                    <a:buFont typeface="Arial" panose="020B0604020202020204" pitchFamily="34" charset="0"/>
                    <a:buChar char="•"/>
                    <a:defRPr/>
                  </a:pPr>
                  <a:endParaRPr lang="ru-RU" sz="1100" dirty="0"/>
                </a:p>
                <a:p>
                  <a:pPr marL="171446" indent="-171446">
                    <a:buFont typeface="Arial" panose="020B0604020202020204" pitchFamily="34" charset="0"/>
                    <a:buChar char="•"/>
                    <a:defRPr/>
                  </a:pPr>
                  <a:r>
                    <a:rPr lang="ru-RU" sz="1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Отсутствие увеличения балла по шкале EDSS</a:t>
                  </a:r>
                </a:p>
                <a:p>
                  <a:pPr marL="171446" indent="-171446">
                    <a:buClr>
                      <a:srgbClr val="005CAB"/>
                    </a:buClr>
                    <a:buFont typeface="Arial" panose="020B0604020202020204" pitchFamily="34" charset="0"/>
                    <a:buChar char="•"/>
                    <a:defRPr/>
                  </a:pPr>
                  <a:endParaRPr lang="ru-RU" sz="1100" dirty="0"/>
                </a:p>
                <a:p>
                  <a:pPr marL="171446" indent="-171446">
                    <a:buClr>
                      <a:srgbClr val="005CAB"/>
                    </a:buClr>
                    <a:buFont typeface="Arial" panose="020B0604020202020204" pitchFamily="34" charset="0"/>
                    <a:buChar char="•"/>
                    <a:defRPr/>
                  </a:pPr>
                  <a:endParaRPr lang="ru-RU" sz="1100" dirty="0"/>
                </a:p>
                <a:p>
                  <a:pPr marL="171446" indent="-171446">
                    <a:buClr>
                      <a:srgbClr val="005CAB"/>
                    </a:buClr>
                    <a:buFont typeface="Arial" panose="020B0604020202020204" pitchFamily="34" charset="0"/>
                    <a:buChar char="•"/>
                    <a:defRPr/>
                  </a:pPr>
                  <a:endParaRPr lang="ru-RU" sz="1100" dirty="0"/>
                </a:p>
                <a:p>
                  <a:pPr marL="171446" indent="-171446">
                    <a:buClr>
                      <a:srgbClr val="005CAB"/>
                    </a:buClr>
                    <a:buFont typeface="Arial" panose="020B0604020202020204" pitchFamily="34" charset="0"/>
                    <a:buChar char="•"/>
                    <a:defRPr/>
                  </a:pPr>
                  <a:endParaRPr lang="ru-RU" sz="1100" dirty="0"/>
                </a:p>
                <a:p>
                  <a:pPr marL="171446" indent="-171446">
                    <a:buClr>
                      <a:srgbClr val="005CAB"/>
                    </a:buClr>
                    <a:buFont typeface="Arial" panose="020B0604020202020204" pitchFamily="34" charset="0"/>
                    <a:buChar char="•"/>
                    <a:defRPr/>
                  </a:pPr>
                  <a:endParaRPr lang="ru-RU" sz="1100" dirty="0"/>
                </a:p>
                <a:p>
                  <a:pPr marL="171446" indent="-171446">
                    <a:buClr>
                      <a:srgbClr val="005CAB"/>
                    </a:buClr>
                    <a:buFont typeface="Arial" panose="020B0604020202020204" pitchFamily="34" charset="0"/>
                    <a:buChar char="•"/>
                    <a:defRPr/>
                  </a:pPr>
                  <a:endParaRPr lang="ru-RU" sz="1100" dirty="0"/>
                </a:p>
                <a:p>
                  <a:pPr marL="171446" indent="-171446">
                    <a:buClr>
                      <a:srgbClr val="005CAB"/>
                    </a:buClr>
                    <a:buFont typeface="Arial" panose="020B0604020202020204" pitchFamily="34" charset="0"/>
                    <a:buChar char="•"/>
                    <a:defRPr/>
                  </a:pPr>
                  <a:endParaRPr lang="ru-RU" sz="1100" dirty="0"/>
                </a:p>
              </p:txBody>
            </p:sp>
            <p:sp>
              <p:nvSpPr>
                <p:cNvPr id="46" name="Rounded Rectangle 117">
                  <a:extLst>
                    <a:ext uri="{FF2B5EF4-FFF2-40B4-BE49-F238E27FC236}">
                      <a16:creationId xmlns="" xmlns:a16="http://schemas.microsoft.com/office/drawing/2014/main" id="{1A08BDDA-0A46-4E3C-BE65-35726B1B3722}"/>
                    </a:ext>
                  </a:extLst>
                </p:cNvPr>
                <p:cNvSpPr/>
                <p:nvPr/>
              </p:nvSpPr>
              <p:spPr>
                <a:xfrm>
                  <a:off x="428879" y="2283590"/>
                  <a:ext cx="2994052" cy="650240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/>
                  <a:r>
                    <a:rPr lang="ru-RU" sz="1300" b="1" dirty="0">
                      <a:solidFill>
                        <a:schemeClr val="accent1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Отсутствие прогрессирования стойких неврологических нарушений</a:t>
                  </a:r>
                </a:p>
              </p:txBody>
            </p:sp>
          </p:grpSp>
          <p:grpSp>
            <p:nvGrpSpPr>
              <p:cNvPr id="24" name="Group 29">
                <a:extLst>
                  <a:ext uri="{FF2B5EF4-FFF2-40B4-BE49-F238E27FC236}">
                    <a16:creationId xmlns="" xmlns:a16="http://schemas.microsoft.com/office/drawing/2014/main" id="{98E99224-1B20-49ED-8F8B-E84A9538EECC}"/>
                  </a:ext>
                </a:extLst>
              </p:cNvPr>
              <p:cNvGrpSpPr/>
              <p:nvPr/>
            </p:nvGrpSpPr>
            <p:grpSpPr>
              <a:xfrm>
                <a:off x="6187274" y="3445301"/>
                <a:ext cx="2334666" cy="983259"/>
                <a:chOff x="6138722" y="3445301"/>
                <a:chExt cx="2334666" cy="98325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28" name="Group 201">
                  <a:extLst>
                    <a:ext uri="{FF2B5EF4-FFF2-40B4-BE49-F238E27FC236}">
                      <a16:creationId xmlns="" xmlns:a16="http://schemas.microsoft.com/office/drawing/2014/main" id="{A823A6A8-F49F-41CB-A7BE-802BA4AB3C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138722" y="3445301"/>
                  <a:ext cx="963696" cy="981541"/>
                  <a:chOff x="518" y="3018"/>
                  <a:chExt cx="311" cy="289"/>
                </a:xfrm>
              </p:grpSpPr>
              <p:sp>
                <p:nvSpPr>
                  <p:cNvPr id="40" name="Rectangle 202">
                    <a:extLst>
                      <a:ext uri="{FF2B5EF4-FFF2-40B4-BE49-F238E27FC236}">
                        <a16:creationId xmlns="" xmlns:a16="http://schemas.microsoft.com/office/drawing/2014/main" id="{32D3D215-8730-4DDD-A091-102CA952A0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8" y="3018"/>
                    <a:ext cx="311" cy="289"/>
                  </a:xfrm>
                  <a:prstGeom prst="rect">
                    <a:avLst/>
                  </a:prstGeom>
                  <a:solidFill>
                    <a:srgbClr val="70A8DE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>
                      <a:defRPr/>
                    </a:pPr>
                    <a:endParaRPr lang="ru-RU" sz="1400" dirty="0">
                      <a:cs typeface="Arial" pitchFamily="34" charset="0"/>
                    </a:endParaRPr>
                  </a:p>
                </p:txBody>
              </p:sp>
              <p:sp>
                <p:nvSpPr>
                  <p:cNvPr id="41" name="Freeform 203">
                    <a:extLst>
                      <a:ext uri="{FF2B5EF4-FFF2-40B4-BE49-F238E27FC236}">
                        <a16:creationId xmlns="" xmlns:a16="http://schemas.microsoft.com/office/drawing/2014/main" id="{26B3FBC8-C1AD-43A1-A996-DD4AF51C8B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7" y="3171"/>
                    <a:ext cx="210" cy="111"/>
                  </a:xfrm>
                  <a:custGeom>
                    <a:avLst/>
                    <a:gdLst>
                      <a:gd name="T0" fmla="*/ 0 w 213"/>
                      <a:gd name="T1" fmla="*/ 14 h 111"/>
                      <a:gd name="T2" fmla="*/ 28 w 213"/>
                      <a:gd name="T3" fmla="*/ 0 h 111"/>
                      <a:gd name="T4" fmla="*/ 50 w 213"/>
                      <a:gd name="T5" fmla="*/ 54 h 111"/>
                      <a:gd name="T6" fmla="*/ 110 w 213"/>
                      <a:gd name="T7" fmla="*/ 16 h 111"/>
                      <a:gd name="T8" fmla="*/ 172 w 213"/>
                      <a:gd name="T9" fmla="*/ 40 h 111"/>
                      <a:gd name="T10" fmla="*/ 186 w 213"/>
                      <a:gd name="T11" fmla="*/ 110 h 111"/>
                      <a:gd name="T12" fmla="*/ 212 w 213"/>
                      <a:gd name="T13" fmla="*/ 106 h 11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13"/>
                      <a:gd name="T22" fmla="*/ 0 h 111"/>
                      <a:gd name="T23" fmla="*/ 213 w 213"/>
                      <a:gd name="T24" fmla="*/ 111 h 11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13" h="111">
                        <a:moveTo>
                          <a:pt x="0" y="14"/>
                        </a:moveTo>
                        <a:lnTo>
                          <a:pt x="28" y="0"/>
                        </a:lnTo>
                        <a:lnTo>
                          <a:pt x="50" y="54"/>
                        </a:lnTo>
                        <a:lnTo>
                          <a:pt x="110" y="16"/>
                        </a:lnTo>
                        <a:lnTo>
                          <a:pt x="172" y="40"/>
                        </a:lnTo>
                        <a:lnTo>
                          <a:pt x="186" y="110"/>
                        </a:lnTo>
                        <a:lnTo>
                          <a:pt x="212" y="106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algn="l" rtl="0">
                      <a:defRPr/>
                    </a:pPr>
                    <a:endParaRPr lang="ru-RU" sz="14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2" name="Freeform 204">
                    <a:extLst>
                      <a:ext uri="{FF2B5EF4-FFF2-40B4-BE49-F238E27FC236}">
                        <a16:creationId xmlns="" xmlns:a16="http://schemas.microsoft.com/office/drawing/2014/main" id="{12BFD41D-C679-47E1-8BE8-561C4900B5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5" y="3104"/>
                    <a:ext cx="132" cy="80"/>
                  </a:xfrm>
                  <a:custGeom>
                    <a:avLst/>
                    <a:gdLst>
                      <a:gd name="T0" fmla="*/ 10 w 129"/>
                      <a:gd name="T1" fmla="*/ 80 h 81"/>
                      <a:gd name="T2" fmla="*/ 18 w 129"/>
                      <a:gd name="T3" fmla="*/ 70 h 81"/>
                      <a:gd name="T4" fmla="*/ 0 w 129"/>
                      <a:gd name="T5" fmla="*/ 10 h 81"/>
                      <a:gd name="T6" fmla="*/ 44 w 129"/>
                      <a:gd name="T7" fmla="*/ 0 h 81"/>
                      <a:gd name="T8" fmla="*/ 76 w 129"/>
                      <a:gd name="T9" fmla="*/ 40 h 81"/>
                      <a:gd name="T10" fmla="*/ 120 w 129"/>
                      <a:gd name="T11" fmla="*/ 24 h 81"/>
                      <a:gd name="T12" fmla="*/ 128 w 129"/>
                      <a:gd name="T13" fmla="*/ 12 h 8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29"/>
                      <a:gd name="T22" fmla="*/ 0 h 81"/>
                      <a:gd name="T23" fmla="*/ 129 w 129"/>
                      <a:gd name="T24" fmla="*/ 81 h 8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29" h="81">
                        <a:moveTo>
                          <a:pt x="10" y="80"/>
                        </a:moveTo>
                        <a:lnTo>
                          <a:pt x="18" y="70"/>
                        </a:lnTo>
                        <a:lnTo>
                          <a:pt x="0" y="10"/>
                        </a:lnTo>
                        <a:lnTo>
                          <a:pt x="44" y="0"/>
                        </a:lnTo>
                        <a:lnTo>
                          <a:pt x="76" y="40"/>
                        </a:lnTo>
                        <a:lnTo>
                          <a:pt x="120" y="24"/>
                        </a:lnTo>
                        <a:lnTo>
                          <a:pt x="128" y="12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algn="l" rtl="0">
                      <a:defRPr/>
                    </a:pPr>
                    <a:endParaRPr lang="ru-RU" sz="14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3" name="Line 205">
                    <a:extLst>
                      <a:ext uri="{FF2B5EF4-FFF2-40B4-BE49-F238E27FC236}">
                        <a16:creationId xmlns="" xmlns:a16="http://schemas.microsoft.com/office/drawing/2014/main" id="{709C49D5-64B3-43A0-925C-00423D39B13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97" y="3107"/>
                    <a:ext cx="0" cy="8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algn="l" rtl="0">
                      <a:defRPr/>
                    </a:pPr>
                    <a:endParaRPr lang="ru-RU" sz="14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4" name="Oval 206">
                    <a:extLst>
                      <a:ext uri="{FF2B5EF4-FFF2-40B4-BE49-F238E27FC236}">
                        <a16:creationId xmlns="" xmlns:a16="http://schemas.microsoft.com/office/drawing/2014/main" id="{90810A7D-B468-4C5F-80E9-E3386DCBB1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85" y="3060"/>
                    <a:ext cx="30" cy="32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>
                      <a:defRPr/>
                    </a:pPr>
                    <a:endParaRPr lang="ru-RU" sz="1400" dirty="0"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9" name="Group 221">
                  <a:extLst>
                    <a:ext uri="{FF2B5EF4-FFF2-40B4-BE49-F238E27FC236}">
                      <a16:creationId xmlns="" xmlns:a16="http://schemas.microsoft.com/office/drawing/2014/main" id="{30F33DDE-9D8F-4951-9FFC-04F763465C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512792" y="3445327"/>
                  <a:ext cx="960596" cy="983233"/>
                  <a:chOff x="3253" y="1908"/>
                  <a:chExt cx="310" cy="292"/>
                </a:xfrm>
              </p:grpSpPr>
              <p:sp>
                <p:nvSpPr>
                  <p:cNvPr id="34" name="Rectangle 222">
                    <a:extLst>
                      <a:ext uri="{FF2B5EF4-FFF2-40B4-BE49-F238E27FC236}">
                        <a16:creationId xmlns="" xmlns:a16="http://schemas.microsoft.com/office/drawing/2014/main" id="{97B126A6-9C19-4D58-8DE3-EA94DF4430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53" y="1908"/>
                    <a:ext cx="310" cy="292"/>
                  </a:xfrm>
                  <a:prstGeom prst="rect">
                    <a:avLst/>
                  </a:prstGeom>
                  <a:solidFill>
                    <a:srgbClr val="A074A8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>
                      <a:defRPr/>
                    </a:pPr>
                    <a:endParaRPr lang="ru-RU" sz="1400" dirty="0">
                      <a:cs typeface="Arial" pitchFamily="34" charset="0"/>
                    </a:endParaRPr>
                  </a:p>
                </p:txBody>
              </p:sp>
              <p:sp>
                <p:nvSpPr>
                  <p:cNvPr id="35" name="Freeform 223">
                    <a:extLst>
                      <a:ext uri="{FF2B5EF4-FFF2-40B4-BE49-F238E27FC236}">
                        <a16:creationId xmlns="" xmlns:a16="http://schemas.microsoft.com/office/drawing/2014/main" id="{1ADAFD94-15DE-4FB8-AB7A-7D847C9781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42" y="2039"/>
                    <a:ext cx="91" cy="149"/>
                  </a:xfrm>
                  <a:custGeom>
                    <a:avLst/>
                    <a:gdLst>
                      <a:gd name="T0" fmla="*/ 30 w 91"/>
                      <a:gd name="T1" fmla="*/ 136 h 149"/>
                      <a:gd name="T2" fmla="*/ 0 w 91"/>
                      <a:gd name="T3" fmla="*/ 124 h 149"/>
                      <a:gd name="T4" fmla="*/ 28 w 91"/>
                      <a:gd name="T5" fmla="*/ 76 h 149"/>
                      <a:gd name="T6" fmla="*/ 34 w 91"/>
                      <a:gd name="T7" fmla="*/ 0 h 149"/>
                      <a:gd name="T8" fmla="*/ 62 w 91"/>
                      <a:gd name="T9" fmla="*/ 68 h 149"/>
                      <a:gd name="T10" fmla="*/ 62 w 91"/>
                      <a:gd name="T11" fmla="*/ 132 h 149"/>
                      <a:gd name="T12" fmla="*/ 90 w 91"/>
                      <a:gd name="T13" fmla="*/ 148 h 14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91"/>
                      <a:gd name="T22" fmla="*/ 0 h 149"/>
                      <a:gd name="T23" fmla="*/ 91 w 91"/>
                      <a:gd name="T24" fmla="*/ 149 h 14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91" h="149">
                        <a:moveTo>
                          <a:pt x="30" y="136"/>
                        </a:moveTo>
                        <a:lnTo>
                          <a:pt x="0" y="124"/>
                        </a:lnTo>
                        <a:lnTo>
                          <a:pt x="28" y="76"/>
                        </a:lnTo>
                        <a:lnTo>
                          <a:pt x="34" y="0"/>
                        </a:lnTo>
                        <a:lnTo>
                          <a:pt x="62" y="68"/>
                        </a:lnTo>
                        <a:lnTo>
                          <a:pt x="62" y="132"/>
                        </a:lnTo>
                        <a:lnTo>
                          <a:pt x="90" y="148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algn="l" rtl="0">
                      <a:defRPr/>
                    </a:pPr>
                    <a:endParaRPr lang="ru-RU" sz="14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6" name="Freeform 224">
                    <a:extLst>
                      <a:ext uri="{FF2B5EF4-FFF2-40B4-BE49-F238E27FC236}">
                        <a16:creationId xmlns="" xmlns:a16="http://schemas.microsoft.com/office/drawing/2014/main" id="{33F54BB7-6C3F-473F-9933-08B3D5BBD3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48" y="1955"/>
                    <a:ext cx="93" cy="103"/>
                  </a:xfrm>
                  <a:custGeom>
                    <a:avLst/>
                    <a:gdLst>
                      <a:gd name="T0" fmla="*/ 6 w 93"/>
                      <a:gd name="T1" fmla="*/ 102 h 103"/>
                      <a:gd name="T2" fmla="*/ 12 w 93"/>
                      <a:gd name="T3" fmla="*/ 88 h 103"/>
                      <a:gd name="T4" fmla="*/ 0 w 93"/>
                      <a:gd name="T5" fmla="*/ 34 h 103"/>
                      <a:gd name="T6" fmla="*/ 30 w 93"/>
                      <a:gd name="T7" fmla="*/ 0 h 103"/>
                      <a:gd name="T8" fmla="*/ 76 w 93"/>
                      <a:gd name="T9" fmla="*/ 82 h 103"/>
                      <a:gd name="T10" fmla="*/ 92 w 93"/>
                      <a:gd name="T11" fmla="*/ 82 h 10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3"/>
                      <a:gd name="T19" fmla="*/ 0 h 103"/>
                      <a:gd name="T20" fmla="*/ 93 w 93"/>
                      <a:gd name="T21" fmla="*/ 103 h 10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3" h="103">
                        <a:moveTo>
                          <a:pt x="6" y="102"/>
                        </a:moveTo>
                        <a:lnTo>
                          <a:pt x="12" y="88"/>
                        </a:lnTo>
                        <a:lnTo>
                          <a:pt x="0" y="34"/>
                        </a:lnTo>
                        <a:lnTo>
                          <a:pt x="30" y="0"/>
                        </a:lnTo>
                        <a:lnTo>
                          <a:pt x="76" y="82"/>
                        </a:lnTo>
                        <a:lnTo>
                          <a:pt x="92" y="82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algn="l" rtl="0">
                      <a:defRPr/>
                    </a:pPr>
                    <a:endParaRPr lang="ru-RU" sz="14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7" name="Line 225">
                    <a:extLst>
                      <a:ext uri="{FF2B5EF4-FFF2-40B4-BE49-F238E27FC236}">
                        <a16:creationId xmlns="" xmlns:a16="http://schemas.microsoft.com/office/drawing/2014/main" id="{A9083D66-17F1-49C2-BF7F-3C305A39275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75" y="1958"/>
                    <a:ext cx="0" cy="8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algn="l" rtl="0">
                      <a:defRPr/>
                    </a:pPr>
                    <a:endParaRPr lang="ru-RU" sz="14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8" name="Oval 226">
                    <a:extLst>
                      <a:ext uri="{FF2B5EF4-FFF2-40B4-BE49-F238E27FC236}">
                        <a16:creationId xmlns="" xmlns:a16="http://schemas.microsoft.com/office/drawing/2014/main" id="{ACDC3D57-C4F7-4F29-B9D7-BB581FA7F9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67" y="1918"/>
                    <a:ext cx="30" cy="3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>
                      <a:defRPr/>
                    </a:pPr>
                    <a:endParaRPr lang="ru-RU" sz="1400" dirty="0">
                      <a:cs typeface="Arial" pitchFamily="34" charset="0"/>
                    </a:endParaRPr>
                  </a:p>
                </p:txBody>
              </p:sp>
              <p:sp>
                <p:nvSpPr>
                  <p:cNvPr id="39" name="Freeform 227">
                    <a:extLst>
                      <a:ext uri="{FF2B5EF4-FFF2-40B4-BE49-F238E27FC236}">
                        <a16:creationId xmlns="" xmlns:a16="http://schemas.microsoft.com/office/drawing/2014/main" id="{D40E4029-0F5B-4920-9CB2-82519A5A25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44" y="2026"/>
                    <a:ext cx="37" cy="156"/>
                  </a:xfrm>
                  <a:custGeom>
                    <a:avLst/>
                    <a:gdLst>
                      <a:gd name="T0" fmla="*/ 30 w 37"/>
                      <a:gd name="T1" fmla="*/ 155 h 156"/>
                      <a:gd name="T2" fmla="*/ 0 w 37"/>
                      <a:gd name="T3" fmla="*/ 21 h 156"/>
                      <a:gd name="T4" fmla="*/ 0 w 37"/>
                      <a:gd name="T5" fmla="*/ 19 h 156"/>
                      <a:gd name="T6" fmla="*/ 0 w 37"/>
                      <a:gd name="T7" fmla="*/ 17 h 156"/>
                      <a:gd name="T8" fmla="*/ 0 w 37"/>
                      <a:gd name="T9" fmla="*/ 15 h 156"/>
                      <a:gd name="T10" fmla="*/ 0 w 37"/>
                      <a:gd name="T11" fmla="*/ 13 h 156"/>
                      <a:gd name="T12" fmla="*/ 1 w 37"/>
                      <a:gd name="T13" fmla="*/ 11 h 156"/>
                      <a:gd name="T14" fmla="*/ 1 w 37"/>
                      <a:gd name="T15" fmla="*/ 9 h 156"/>
                      <a:gd name="T16" fmla="*/ 2 w 37"/>
                      <a:gd name="T17" fmla="*/ 8 h 156"/>
                      <a:gd name="T18" fmla="*/ 2 w 37"/>
                      <a:gd name="T19" fmla="*/ 7 h 156"/>
                      <a:gd name="T20" fmla="*/ 3 w 37"/>
                      <a:gd name="T21" fmla="*/ 6 h 156"/>
                      <a:gd name="T22" fmla="*/ 4 w 37"/>
                      <a:gd name="T23" fmla="*/ 5 h 156"/>
                      <a:gd name="T24" fmla="*/ 6 w 37"/>
                      <a:gd name="T25" fmla="*/ 3 h 156"/>
                      <a:gd name="T26" fmla="*/ 7 w 37"/>
                      <a:gd name="T27" fmla="*/ 2 h 156"/>
                      <a:gd name="T28" fmla="*/ 9 w 37"/>
                      <a:gd name="T29" fmla="*/ 1 h 156"/>
                      <a:gd name="T30" fmla="*/ 11 w 37"/>
                      <a:gd name="T31" fmla="*/ 1 h 156"/>
                      <a:gd name="T32" fmla="*/ 14 w 37"/>
                      <a:gd name="T33" fmla="*/ 0 h 156"/>
                      <a:gd name="T34" fmla="*/ 16 w 37"/>
                      <a:gd name="T35" fmla="*/ 0 h 156"/>
                      <a:gd name="T36" fmla="*/ 18 w 37"/>
                      <a:gd name="T37" fmla="*/ 0 h 156"/>
                      <a:gd name="T38" fmla="*/ 19 w 37"/>
                      <a:gd name="T39" fmla="*/ 1 h 156"/>
                      <a:gd name="T40" fmla="*/ 21 w 37"/>
                      <a:gd name="T41" fmla="*/ 1 h 156"/>
                      <a:gd name="T42" fmla="*/ 22 w 37"/>
                      <a:gd name="T43" fmla="*/ 1 h 156"/>
                      <a:gd name="T44" fmla="*/ 23 w 37"/>
                      <a:gd name="T45" fmla="*/ 1 h 156"/>
                      <a:gd name="T46" fmla="*/ 23 w 37"/>
                      <a:gd name="T47" fmla="*/ 1 h 156"/>
                      <a:gd name="T48" fmla="*/ 24 w 37"/>
                      <a:gd name="T49" fmla="*/ 1 h 156"/>
                      <a:gd name="T50" fmla="*/ 25 w 37"/>
                      <a:gd name="T51" fmla="*/ 1 h 156"/>
                      <a:gd name="T52" fmla="*/ 26 w 37"/>
                      <a:gd name="T53" fmla="*/ 2 h 156"/>
                      <a:gd name="T54" fmla="*/ 27 w 37"/>
                      <a:gd name="T55" fmla="*/ 3 h 156"/>
                      <a:gd name="T56" fmla="*/ 28 w 37"/>
                      <a:gd name="T57" fmla="*/ 4 h 156"/>
                      <a:gd name="T58" fmla="*/ 30 w 37"/>
                      <a:gd name="T59" fmla="*/ 7 h 156"/>
                      <a:gd name="T60" fmla="*/ 31 w 37"/>
                      <a:gd name="T61" fmla="*/ 11 h 156"/>
                      <a:gd name="T62" fmla="*/ 33 w 37"/>
                      <a:gd name="T63" fmla="*/ 15 h 156"/>
                      <a:gd name="T64" fmla="*/ 34 w 37"/>
                      <a:gd name="T65" fmla="*/ 18 h 156"/>
                      <a:gd name="T66" fmla="*/ 34 w 37"/>
                      <a:gd name="T67" fmla="*/ 20 h 156"/>
                      <a:gd name="T68" fmla="*/ 35 w 37"/>
                      <a:gd name="T69" fmla="*/ 21 h 156"/>
                      <a:gd name="T70" fmla="*/ 35 w 37"/>
                      <a:gd name="T71" fmla="*/ 22 h 156"/>
                      <a:gd name="T72" fmla="*/ 36 w 37"/>
                      <a:gd name="T73" fmla="*/ 23 h 15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37"/>
                      <a:gd name="T112" fmla="*/ 0 h 156"/>
                      <a:gd name="T113" fmla="*/ 37 w 37"/>
                      <a:gd name="T114" fmla="*/ 156 h 15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37" h="156">
                        <a:moveTo>
                          <a:pt x="30" y="155"/>
                        </a:moveTo>
                        <a:lnTo>
                          <a:pt x="0" y="21"/>
                        </a:lnTo>
                        <a:lnTo>
                          <a:pt x="0" y="19"/>
                        </a:lnTo>
                        <a:lnTo>
                          <a:pt x="0" y="17"/>
                        </a:lnTo>
                        <a:lnTo>
                          <a:pt x="0" y="15"/>
                        </a:lnTo>
                        <a:lnTo>
                          <a:pt x="0" y="13"/>
                        </a:lnTo>
                        <a:lnTo>
                          <a:pt x="1" y="11"/>
                        </a:lnTo>
                        <a:lnTo>
                          <a:pt x="1" y="9"/>
                        </a:lnTo>
                        <a:lnTo>
                          <a:pt x="2" y="8"/>
                        </a:lnTo>
                        <a:lnTo>
                          <a:pt x="2" y="7"/>
                        </a:lnTo>
                        <a:lnTo>
                          <a:pt x="3" y="6"/>
                        </a:lnTo>
                        <a:lnTo>
                          <a:pt x="4" y="5"/>
                        </a:lnTo>
                        <a:lnTo>
                          <a:pt x="6" y="3"/>
                        </a:lnTo>
                        <a:lnTo>
                          <a:pt x="7" y="2"/>
                        </a:lnTo>
                        <a:lnTo>
                          <a:pt x="9" y="1"/>
                        </a:lnTo>
                        <a:lnTo>
                          <a:pt x="11" y="1"/>
                        </a:lnTo>
                        <a:lnTo>
                          <a:pt x="14" y="0"/>
                        </a:lnTo>
                        <a:lnTo>
                          <a:pt x="16" y="0"/>
                        </a:lnTo>
                        <a:lnTo>
                          <a:pt x="18" y="0"/>
                        </a:lnTo>
                        <a:lnTo>
                          <a:pt x="19" y="1"/>
                        </a:lnTo>
                        <a:lnTo>
                          <a:pt x="21" y="1"/>
                        </a:lnTo>
                        <a:lnTo>
                          <a:pt x="22" y="1"/>
                        </a:lnTo>
                        <a:lnTo>
                          <a:pt x="23" y="1"/>
                        </a:lnTo>
                        <a:lnTo>
                          <a:pt x="24" y="1"/>
                        </a:lnTo>
                        <a:lnTo>
                          <a:pt x="25" y="1"/>
                        </a:lnTo>
                        <a:lnTo>
                          <a:pt x="26" y="2"/>
                        </a:lnTo>
                        <a:lnTo>
                          <a:pt x="27" y="3"/>
                        </a:lnTo>
                        <a:lnTo>
                          <a:pt x="28" y="4"/>
                        </a:lnTo>
                        <a:lnTo>
                          <a:pt x="30" y="7"/>
                        </a:lnTo>
                        <a:lnTo>
                          <a:pt x="31" y="11"/>
                        </a:lnTo>
                        <a:lnTo>
                          <a:pt x="33" y="15"/>
                        </a:lnTo>
                        <a:lnTo>
                          <a:pt x="34" y="18"/>
                        </a:lnTo>
                        <a:lnTo>
                          <a:pt x="34" y="20"/>
                        </a:lnTo>
                        <a:lnTo>
                          <a:pt x="35" y="21"/>
                        </a:lnTo>
                        <a:lnTo>
                          <a:pt x="35" y="22"/>
                        </a:lnTo>
                        <a:lnTo>
                          <a:pt x="36" y="23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algn="l" rtl="0">
                      <a:defRPr/>
                    </a:pPr>
                    <a:endParaRPr lang="ru-RU" sz="14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  <p:sp>
            <p:nvSpPr>
              <p:cNvPr id="31" name="Isosceles Triangle 30">
                <a:extLst>
                  <a:ext uri="{FF2B5EF4-FFF2-40B4-BE49-F238E27FC236}">
                    <a16:creationId xmlns="" xmlns:a16="http://schemas.microsoft.com/office/drawing/2014/main" id="{725157ED-698E-4225-B15E-A6B82476E4A0}"/>
                  </a:ext>
                </a:extLst>
              </p:cNvPr>
              <p:cNvSpPr/>
              <p:nvPr/>
            </p:nvSpPr>
            <p:spPr>
              <a:xfrm rot="5400000">
                <a:off x="6870783" y="3811048"/>
                <a:ext cx="1035819" cy="245557"/>
              </a:xfrm>
              <a:prstGeom prst="triangle">
                <a:avLst/>
              </a:prstGeom>
              <a:solidFill>
                <a:srgbClr val="FFFFFF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rtl="0">
                  <a:defRPr/>
                </a:pPr>
                <a:endParaRPr lang="ru-RU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418330F0-69E5-40D4-BC03-D43CC0A6786D}"/>
                </a:ext>
              </a:extLst>
            </p:cNvPr>
            <p:cNvSpPr txBox="1"/>
            <p:nvPr/>
          </p:nvSpPr>
          <p:spPr>
            <a:xfrm>
              <a:off x="2087601" y="1933413"/>
              <a:ext cx="205826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>
                <a:defRPr/>
              </a:pPr>
              <a:r>
                <a:rPr lang="ru-RU" sz="1400" b="1" dirty="0"/>
                <a:t>+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669F4CB1-2965-4E43-8D92-7D4674CFC4EA}"/>
                </a:ext>
              </a:extLst>
            </p:cNvPr>
            <p:cNvSpPr txBox="1"/>
            <p:nvPr/>
          </p:nvSpPr>
          <p:spPr>
            <a:xfrm>
              <a:off x="4288557" y="1933413"/>
              <a:ext cx="205826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>
                <a:defRPr/>
              </a:pPr>
              <a:r>
                <a:rPr lang="ru-RU" sz="1400" b="1" dirty="0"/>
                <a:t>+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114499C7-CC13-4729-8D0E-2E0BF66EA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backgroundRemoval t="5882" b="89840" l="9910" r="86486">
                          <a14:foregroundMark x1="32432" y1="90374" x2="36036" y2="90909"/>
                          <a14:foregroundMark x1="49550" y1="90374" x2="53153" y2="90909"/>
                          <a14:foregroundMark x1="74775" y1="11230" x2="74775" y2="11230"/>
                          <a14:foregroundMark x1="78378" y1="8556" x2="78378" y2="8556"/>
                          <a14:foregroundMark x1="84685" y1="15508" x2="84685" y2="15508"/>
                          <a14:foregroundMark x1="64865" y1="5882" x2="64865" y2="5882"/>
                          <a14:foregroundMark x1="72973" y1="19786" x2="72973" y2="1978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02812" y="1840992"/>
              <a:ext cx="481145" cy="81057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64B1B88F-DD2C-4B9B-84DF-33BF0994D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backgroundRemoval t="9524" b="91270" l="10000" r="90000">
                          <a14:foregroundMark x1="63636" y1="15079" x2="78182" y2="15873"/>
                          <a14:foregroundMark x1="69091" y1="50000" x2="69091" y2="50000"/>
                          <a14:foregroundMark x1="70000" y1="45238" x2="70000" y2="45238"/>
                          <a14:foregroundMark x1="65455" y1="53175" x2="65455" y2="53175"/>
                          <a14:foregroundMark x1="62727" y1="54762" x2="62727" y2="54762"/>
                          <a14:foregroundMark x1="63636" y1="53968" x2="63636" y2="53968"/>
                          <a14:foregroundMark x1="69091" y1="50794" x2="69091" y2="50794"/>
                          <a14:foregroundMark x1="80000" y1="51587" x2="80000" y2="51587"/>
                          <a14:foregroundMark x1="84545" y1="51587" x2="84545" y2="51587"/>
                          <a14:foregroundMark x1="74545" y1="65079" x2="74545" y2="65079"/>
                          <a14:foregroundMark x1="79091" y1="64286" x2="79091" y2="64286"/>
                          <a14:foregroundMark x1="71818" y1="66667" x2="71818" y2="66667"/>
                          <a14:foregroundMark x1="47273" y1="91270" x2="47273" y2="9127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44753" y="2083745"/>
              <a:ext cx="481583" cy="55163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41F87CFD-88BF-45FA-8EE0-94AEC3923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rgbClr val="3A81BA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backgroundRemoval t="4516" b="95484" l="3371" r="89888">
                          <a14:foregroundMark x1="40449" y1="10323" x2="56180" y2="15484"/>
                          <a14:foregroundMark x1="43820" y1="95484" x2="43820" y2="95484"/>
                          <a14:foregroundMark x1="20225" y1="61935" x2="20225" y2="61935"/>
                          <a14:foregroundMark x1="14607" y1="55484" x2="14607" y2="55484"/>
                          <a14:foregroundMark x1="10112" y1="50323" x2="10112" y2="50323"/>
                          <a14:foregroundMark x1="3371" y1="53548" x2="3371" y2="53548"/>
                          <a14:foregroundMark x1="15730" y1="49677" x2="15730" y2="49677"/>
                          <a14:foregroundMark x1="24719" y1="56774" x2="24719" y2="56774"/>
                          <a14:foregroundMark x1="20225" y1="59355" x2="20225" y2="59355"/>
                          <a14:foregroundMark x1="62921" y1="95484" x2="62921" y2="95484"/>
                          <a14:foregroundMark x1="52809" y1="4516" x2="52809" y2="451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81738" y="1944624"/>
              <a:ext cx="377920" cy="658176"/>
            </a:xfrm>
            <a:prstGeom prst="rect">
              <a:avLst/>
            </a:prstGeom>
          </p:spPr>
        </p:pic>
      </p:grp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D2D1D3C6-4A44-4042-ABB3-45D1592D95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PHRU/TIZ/0218/0014 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8D5F3EE-6567-4EF9-88A2-E28523820F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DBA5ED-1F5E-46BE-AEA1-2E5B09297C0D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F13FE61B-5566-4B10-A985-E11DED94DE04}"/>
              </a:ext>
            </a:extLst>
          </p:cNvPr>
          <p:cNvSpPr txBox="1"/>
          <p:nvPr/>
        </p:nvSpPr>
        <p:spPr>
          <a:xfrm>
            <a:off x="-70499" y="5858944"/>
            <a:ext cx="8981440" cy="46166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РС – рассеянный склероз; ПИТРС – препараты, изменяющие течение рассеянного склероза; LOCF=метод компенсации недостающих данных путем переноса наперед результатов последнего наблюдения.</a:t>
            </a:r>
            <a:endParaRPr lang="ru-RU" sz="110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505" y="0"/>
            <a:ext cx="7429499" cy="1357322"/>
          </a:xfrm>
        </p:spPr>
        <p:txBody>
          <a:bodyPr/>
          <a:lstStyle/>
          <a:p>
            <a:pPr algn="ctr"/>
            <a:r>
              <a:rPr lang="ru-RU" sz="4000" b="1" dirty="0" smtClean="0"/>
              <a:t>Препараты, изменяющие течение рассеянного склероза (ПИТРС)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6059" y="1714488"/>
            <a:ext cx="7429499" cy="51435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200" b="1" u="sng" dirty="0" smtClean="0"/>
              <a:t>Первая линия</a:t>
            </a:r>
          </a:p>
          <a:p>
            <a:r>
              <a:rPr lang="ru-RU" sz="3000" dirty="0" err="1" smtClean="0"/>
              <a:t>Глатирамера</a:t>
            </a:r>
            <a:r>
              <a:rPr lang="ru-RU" sz="3000" dirty="0" smtClean="0"/>
              <a:t> ацетат для подкожного введения</a:t>
            </a:r>
          </a:p>
          <a:p>
            <a:r>
              <a:rPr lang="ru-RU" sz="3000" dirty="0" smtClean="0"/>
              <a:t>Интерферон бета-1</a:t>
            </a:r>
            <a:r>
              <a:rPr lang="en-US" sz="3000" dirty="0" smtClean="0"/>
              <a:t>b</a:t>
            </a:r>
            <a:r>
              <a:rPr lang="ru-RU" sz="3000" dirty="0" smtClean="0"/>
              <a:t> для подкожного введения</a:t>
            </a:r>
          </a:p>
          <a:p>
            <a:r>
              <a:rPr lang="ru-RU" sz="3000" dirty="0" smtClean="0"/>
              <a:t>Интерферон бета-1а для внутримышечного введения</a:t>
            </a:r>
          </a:p>
          <a:p>
            <a:r>
              <a:rPr lang="ru-RU" sz="3000" dirty="0" smtClean="0"/>
              <a:t>Интерферон бета-1а для подкожного введения</a:t>
            </a:r>
          </a:p>
          <a:p>
            <a:r>
              <a:rPr lang="ru-RU" sz="3000" dirty="0" err="1" smtClean="0"/>
              <a:t>Пэгинтерферон</a:t>
            </a:r>
            <a:r>
              <a:rPr lang="ru-RU" sz="3000" dirty="0" smtClean="0"/>
              <a:t> бета-1а для подкожного введения</a:t>
            </a:r>
          </a:p>
          <a:p>
            <a:r>
              <a:rPr lang="ru-RU" sz="3000" dirty="0" err="1" smtClean="0"/>
              <a:t>Терифлуномид</a:t>
            </a:r>
            <a:r>
              <a:rPr lang="ru-RU" sz="3000" dirty="0" smtClean="0"/>
              <a:t> таблетки</a:t>
            </a:r>
          </a:p>
          <a:p>
            <a:r>
              <a:rPr lang="ru-RU" sz="3000" dirty="0" err="1" smtClean="0"/>
              <a:t>Диметилфумарат</a:t>
            </a:r>
            <a:r>
              <a:rPr lang="ru-RU" sz="3000" dirty="0" smtClean="0"/>
              <a:t> таблетки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42918"/>
            <a:ext cx="8382000" cy="642942"/>
          </a:xfrm>
        </p:spPr>
        <p:txBody>
          <a:bodyPr/>
          <a:lstStyle/>
          <a:p>
            <a:pPr algn="ctr"/>
            <a:r>
              <a:rPr lang="ru-RU" dirty="0" smtClean="0"/>
              <a:t>Проблемы переносимости</a:t>
            </a:r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35038" y="1428750"/>
            <a:ext cx="8208962" cy="5214938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90000"/>
              </a:lnSpc>
              <a:buNone/>
              <a:defRPr/>
            </a:pPr>
            <a:r>
              <a:rPr lang="en-US" sz="2900" dirty="0" smtClean="0"/>
              <a:t>I. </a:t>
            </a:r>
            <a:r>
              <a:rPr lang="ru-RU" sz="2900" dirty="0" smtClean="0"/>
              <a:t>Интерфероны</a:t>
            </a:r>
            <a:r>
              <a:rPr lang="en-US" sz="2900" dirty="0" smtClean="0"/>
              <a:t>:</a:t>
            </a:r>
          </a:p>
          <a:p>
            <a:pPr marL="914400" lvl="1" indent="-514350">
              <a:lnSpc>
                <a:spcPct val="90000"/>
              </a:lnSpc>
              <a:buFontTx/>
              <a:buChar char="-"/>
              <a:defRPr/>
            </a:pPr>
            <a:r>
              <a:rPr lang="ru-RU" sz="2600" dirty="0" smtClean="0"/>
              <a:t>Гриппоподобный синдром</a:t>
            </a:r>
            <a:r>
              <a:rPr lang="en-US" sz="2600" dirty="0" smtClean="0"/>
              <a:t>;</a:t>
            </a:r>
          </a:p>
          <a:p>
            <a:pPr marL="914400" lvl="1" indent="-514350">
              <a:lnSpc>
                <a:spcPct val="90000"/>
              </a:lnSpc>
              <a:buFontTx/>
              <a:buChar char="-"/>
              <a:defRPr/>
            </a:pPr>
            <a:r>
              <a:rPr lang="ru-RU" sz="2600" dirty="0" smtClean="0"/>
              <a:t>Некроз в месте введения</a:t>
            </a:r>
            <a:r>
              <a:rPr lang="en-US" sz="2600" dirty="0" smtClean="0"/>
              <a:t>;</a:t>
            </a:r>
            <a:endParaRPr lang="ru-RU" sz="2600" dirty="0" smtClean="0"/>
          </a:p>
          <a:p>
            <a:pPr marL="914400" lvl="1" indent="-514350">
              <a:lnSpc>
                <a:spcPct val="90000"/>
              </a:lnSpc>
              <a:buFontTx/>
              <a:buChar char="-"/>
              <a:defRPr/>
            </a:pPr>
            <a:r>
              <a:rPr lang="ru-RU" sz="2600" dirty="0" smtClean="0"/>
              <a:t>Депрессия</a:t>
            </a:r>
            <a:r>
              <a:rPr lang="en-US" sz="2600" dirty="0" smtClean="0"/>
              <a:t>;</a:t>
            </a:r>
            <a:endParaRPr lang="ru-RU" sz="2600" dirty="0" smtClean="0"/>
          </a:p>
          <a:p>
            <a:pPr marL="914400" lvl="1" indent="-514350">
              <a:lnSpc>
                <a:spcPct val="90000"/>
              </a:lnSpc>
              <a:buFontTx/>
              <a:buChar char="-"/>
              <a:defRPr/>
            </a:pPr>
            <a:r>
              <a:rPr lang="ru-RU" sz="2600" dirty="0" smtClean="0"/>
              <a:t>Патология щитовидной железы</a:t>
            </a:r>
          </a:p>
          <a:p>
            <a:pPr marL="514350" indent="-514350">
              <a:buNone/>
              <a:defRPr/>
            </a:pPr>
            <a:r>
              <a:rPr lang="en-US" sz="2900" dirty="0" smtClean="0"/>
              <a:t>II.</a:t>
            </a:r>
            <a:r>
              <a:rPr lang="ru-RU" sz="2900" dirty="0" smtClean="0"/>
              <a:t> </a:t>
            </a:r>
            <a:r>
              <a:rPr lang="ru-RU" sz="2900" dirty="0" err="1" smtClean="0"/>
              <a:t>Глатирамера</a:t>
            </a:r>
            <a:r>
              <a:rPr lang="ru-RU" sz="2900" dirty="0" smtClean="0"/>
              <a:t> ацетат</a:t>
            </a:r>
            <a:r>
              <a:rPr lang="en-US" sz="2900" dirty="0" smtClean="0"/>
              <a:t>:</a:t>
            </a:r>
            <a:endParaRPr lang="ru-RU" sz="2900" dirty="0" smtClean="0"/>
          </a:p>
          <a:p>
            <a:pPr marL="914400" lvl="1" indent="-514350">
              <a:buFontTx/>
              <a:buChar char="-"/>
              <a:defRPr/>
            </a:pPr>
            <a:r>
              <a:rPr lang="ru-RU" sz="2600" dirty="0" err="1" smtClean="0"/>
              <a:t>Липоатрофия</a:t>
            </a:r>
            <a:r>
              <a:rPr lang="en-US" sz="2600" dirty="0" smtClean="0"/>
              <a:t>;</a:t>
            </a:r>
            <a:endParaRPr lang="ru-RU" sz="2600" dirty="0" smtClean="0"/>
          </a:p>
          <a:p>
            <a:pPr marL="914400" lvl="1" indent="-514350">
              <a:buFontTx/>
              <a:buChar char="-"/>
              <a:defRPr/>
            </a:pPr>
            <a:r>
              <a:rPr lang="ru-RU" sz="2600" dirty="0" smtClean="0"/>
              <a:t>Системная реакция</a:t>
            </a:r>
            <a:endParaRPr lang="ru-RU" sz="2900" dirty="0" smtClean="0"/>
          </a:p>
          <a:p>
            <a:pPr marL="514350" indent="-514350">
              <a:lnSpc>
                <a:spcPct val="90000"/>
              </a:lnSpc>
              <a:buNone/>
              <a:defRPr/>
            </a:pPr>
            <a:r>
              <a:rPr lang="en-US" sz="2900" dirty="0" smtClean="0"/>
              <a:t>III. </a:t>
            </a:r>
            <a:r>
              <a:rPr lang="ru-RU" sz="2900" dirty="0" err="1" smtClean="0"/>
              <a:t>Терифлуномид</a:t>
            </a:r>
            <a:r>
              <a:rPr lang="ru-RU" sz="2900" dirty="0" smtClean="0"/>
              <a:t>:</a:t>
            </a:r>
          </a:p>
          <a:p>
            <a:pPr marL="514350" indent="-514350">
              <a:buNone/>
              <a:defRPr/>
            </a:pPr>
            <a:r>
              <a:rPr lang="ru-RU" sz="2900" dirty="0" smtClean="0"/>
              <a:t>	- </a:t>
            </a:r>
            <a:r>
              <a:rPr lang="ru-RU" sz="2600" dirty="0" smtClean="0"/>
              <a:t>Истончение волос;</a:t>
            </a:r>
          </a:p>
          <a:p>
            <a:pPr marL="514350" indent="-514350">
              <a:buNone/>
              <a:defRPr/>
            </a:pPr>
            <a:r>
              <a:rPr lang="ru-RU" sz="2600" dirty="0" smtClean="0"/>
              <a:t>	- Повышение печеночных ферментов</a:t>
            </a:r>
          </a:p>
          <a:p>
            <a:pPr marL="514350" indent="-514350">
              <a:buNone/>
              <a:defRPr/>
            </a:pPr>
            <a:r>
              <a:rPr lang="ru-RU" sz="2600" dirty="0" smtClean="0"/>
              <a:t>	- </a:t>
            </a:r>
            <a:r>
              <a:rPr lang="ru-RU" sz="2600" dirty="0" err="1" smtClean="0"/>
              <a:t>Тератогенный</a:t>
            </a:r>
            <a:r>
              <a:rPr lang="ru-RU" sz="2600" dirty="0" smtClean="0"/>
              <a:t> эффект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865120"/>
            <a:ext cx="9144000" cy="1898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1"/>
          <p:cNvSpPr txBox="1">
            <a:spLocks/>
          </p:cNvSpPr>
          <p:nvPr/>
        </p:nvSpPr>
        <p:spPr>
          <a:xfrm>
            <a:off x="0" y="2865119"/>
            <a:ext cx="9144000" cy="1898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>
                <a:solidFill>
                  <a:schemeClr val="accent1"/>
                </a:solidFill>
              </a:rPr>
              <a:t>ВАЖНОСТЬ СОБЛЮДЕНИЯ</a:t>
            </a:r>
            <a:br>
              <a:rPr lang="ru-RU" sz="3600" b="1" dirty="0">
                <a:solidFill>
                  <a:schemeClr val="accent1"/>
                </a:solidFill>
              </a:rPr>
            </a:br>
            <a:r>
              <a:rPr lang="ru-RU" sz="3600" b="1" dirty="0">
                <a:solidFill>
                  <a:schemeClr val="accent1"/>
                </a:solidFill>
              </a:rPr>
              <a:t>РЕЖИМА ЛЕКАРСТВЕННОЙ ТЕРАПИИ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424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4290"/>
            <a:ext cx="7886700" cy="1285885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ru-RU" sz="2400" dirty="0"/>
              <a:t>НЕДОСТАТОЧНАЯ ПРИВЕРЖЕННОСТЬ ПОВЫШАЕТ РИСК  ОБОСТРЕНИЯ ПРИ РАССЕЯННОМ СКЛЕРОЗЕ</a:t>
            </a:r>
            <a:r>
              <a:rPr lang="en-US" sz="2400" baseline="30000" dirty="0"/>
              <a:t>1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323849" y="4913047"/>
            <a:ext cx="8512175" cy="1005151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69B3E7"/>
            </a:solidFill>
            <a:prstDash val="solid"/>
          </a:ln>
          <a:effectLst>
            <a:outerShdw blurRad="38100" dist="76200" dir="2700000" algn="tl" rotWithShape="0">
              <a:prstClr val="black">
                <a:alpha val="9000"/>
              </a:prstClr>
            </a:outerShdw>
          </a:effectLst>
        </p:spPr>
        <p:txBody>
          <a:bodyPr anchor="ctr"/>
          <a:lstStyle/>
          <a:p>
            <a:pPr marL="0" lvl="1" algn="ctr"/>
            <a:r>
              <a:rPr lang="ru-RU" sz="1600" dirty="0">
                <a:latin typeface="Helvetica Neue" charset="0"/>
                <a:ea typeface="Helvetica Neue" charset="0"/>
                <a:cs typeface="Helvetica Neue" charset="0"/>
              </a:rPr>
              <a:t>В недавнем исследовании отмечено, что при низкой приверженности</a:t>
            </a:r>
            <a:br>
              <a:rPr lang="ru-RU" sz="1600" dirty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ru-RU" sz="1600" dirty="0">
                <a:latin typeface="Helvetica Neue" charset="0"/>
                <a:ea typeface="Helvetica Neue" charset="0"/>
                <a:cs typeface="Helvetica Neue" charset="0"/>
              </a:rPr>
              <a:t>(использовавших менее 70% назначенных доз) риск обострения за 3 года был</a:t>
            </a:r>
            <a:br>
              <a:rPr lang="ru-RU" sz="1600" dirty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ru-RU" sz="1600" dirty="0">
                <a:latin typeface="Helvetica Neue" charset="0"/>
                <a:ea typeface="Helvetica Neue" charset="0"/>
                <a:cs typeface="Helvetica Neue" charset="0"/>
              </a:rPr>
              <a:t>значимо выше, чем у пациентов, адекватно соблюдавших режим терапии</a:t>
            </a:r>
            <a:r>
              <a:rPr lang="en-GB" sz="1600" baseline="30000" dirty="0">
                <a:latin typeface="Helvetica Neue" charset="0"/>
                <a:ea typeface="Helvetica Neue" charset="0"/>
                <a:cs typeface="Helvetica Neue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849" y="6232233"/>
            <a:ext cx="8512176" cy="62576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1. Steinberg S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.,</a:t>
            </a:r>
            <a:r>
              <a:rPr lang="en-GB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et al. </a:t>
            </a:r>
            <a:r>
              <a:rPr lang="en-GB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Clin</a:t>
            </a:r>
            <a:r>
              <a:rPr lang="en-GB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Drug </a:t>
            </a:r>
            <a:r>
              <a:rPr lang="en-GB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Investig</a:t>
            </a:r>
            <a:r>
              <a:rPr lang="en-GB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 2010;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GB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30: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GB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89–100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</a:t>
            </a:r>
            <a:endParaRPr lang="en-GB" sz="7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graphicFrame>
        <p:nvGraphicFramePr>
          <p:cNvPr id="8" name="Chart 8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1389877"/>
              </p:ext>
            </p:extLst>
          </p:nvPr>
        </p:nvGraphicFramePr>
        <p:xfrm>
          <a:off x="778189" y="1192695"/>
          <a:ext cx="7814900" cy="3045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 rot="16200000">
            <a:off x="-105986" y="2578304"/>
            <a:ext cx="21886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11620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Относительный риск обострения</a:t>
            </a:r>
            <a:endParaRPr lang="en-GB" sz="10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1610392" y="4169201"/>
            <a:ext cx="613779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Процент использованных доз препарата </a:t>
            </a:r>
            <a:r>
              <a:rPr lang="en-GB" sz="11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 bwMode="auto">
          <a:xfrm rot="16200000">
            <a:off x="7027439" y="135961"/>
            <a:ext cx="669414" cy="2913660"/>
          </a:xfrm>
          <a:prstGeom prst="rect">
            <a:avLst/>
          </a:prstGeom>
          <a:noFill/>
        </p:spPr>
        <p:txBody>
          <a:bodyPr vert="vert"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n=1606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*p&lt;0</a:t>
            </a:r>
            <a:r>
              <a:rPr lang="ru-RU" sz="105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</a:t>
            </a:r>
            <a:r>
              <a:rPr lang="en-US" sz="105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05</a:t>
            </a:r>
            <a:r>
              <a:rPr lang="ru-RU" sz="105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по сравнению с </a:t>
            </a:r>
            <a:r>
              <a:rPr lang="en-US" sz="105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≥85%</a:t>
            </a:r>
            <a:r>
              <a:rPr lang="ru-RU" sz="105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использованных доз препарата </a:t>
            </a:r>
            <a:endParaRPr lang="en-US" sz="105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10496" y="4745842"/>
            <a:ext cx="6138068" cy="0"/>
          </a:xfrm>
          <a:prstGeom prst="straightConnector1">
            <a:avLst/>
          </a:prstGeom>
          <a:ln w="19050">
            <a:solidFill>
              <a:srgbClr val="69B3E7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31628" y="4449995"/>
            <a:ext cx="2473688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Приверженность ниже </a:t>
            </a:r>
            <a:endParaRPr lang="en-GB" sz="11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1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32684004"/>
              </p:ext>
            </p:extLst>
          </p:nvPr>
        </p:nvGraphicFramePr>
        <p:xfrm>
          <a:off x="326183" y="1798574"/>
          <a:ext cx="5239729" cy="3744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ru-RU" sz="2100" b="1" dirty="0"/>
              <a:t>ПРИ ВЫСОКОЙ ПРИВЕРЖЕННОСТИ С БОЛЬШЕЙ ВЕРОЯТНОСТЬЮ МОЖНО ОЖИДАТЬ ЛУЧШЕГО КАЧЕСТВА ЖИЗНИ И УДОВЛЕТВОРЕННОСТИ ЛЕЧЕНИЕМ </a:t>
            </a:r>
            <a:endParaRPr lang="en-US" sz="2100" b="1" dirty="0"/>
          </a:p>
        </p:txBody>
      </p:sp>
      <p:sp>
        <p:nvSpPr>
          <p:cNvPr id="4" name="Rectangle 3"/>
          <p:cNvSpPr/>
          <p:nvPr/>
        </p:nvSpPr>
        <p:spPr>
          <a:xfrm>
            <a:off x="323849" y="6232233"/>
            <a:ext cx="8512176" cy="62576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MSQOL-54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GB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–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состоящий из 54 пунктов опросник качества жизни при рассеянном склерозе (</a:t>
            </a:r>
            <a:r>
              <a:rPr lang="en-GB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Multiple Sclerosis Quality of Life ‘54 question’ questionnaire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).</a:t>
            </a:r>
            <a:endParaRPr lang="en-GB" sz="7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Treadaway</a:t>
            </a:r>
            <a:r>
              <a:rPr lang="en-GB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K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.,</a:t>
            </a:r>
            <a:r>
              <a:rPr lang="en-GB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et al. J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</a:t>
            </a:r>
            <a:r>
              <a:rPr lang="en-GB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Neurol. 2009;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GB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256: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GB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568–576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</a:t>
            </a:r>
            <a:endParaRPr lang="en-GB" sz="7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30150614"/>
              </p:ext>
            </p:extLst>
          </p:nvPr>
        </p:nvGraphicFramePr>
        <p:xfrm>
          <a:off x="5026361" y="1811325"/>
          <a:ext cx="3667678" cy="3744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083447" y="1657342"/>
            <a:ext cx="3487883" cy="35754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 algn="ctr" defTabSz="1219170" eaLnBrk="0" hangingPunct="0"/>
            <a:r>
              <a:rPr lang="ru-RU" sz="1500" b="1" dirty="0">
                <a:solidFill>
                  <a:srgbClr val="69B3E7"/>
                </a:solidFill>
                <a:latin typeface="Helvetica Neue" charset="0"/>
                <a:ea typeface="Helvetica Neue" charset="0"/>
                <a:cs typeface="Helvetica Neue" charset="0"/>
              </a:rPr>
              <a:t>Качество жизни </a:t>
            </a:r>
            <a:endParaRPr lang="en-GB" sz="1500" b="1" dirty="0">
              <a:solidFill>
                <a:srgbClr val="69B3E7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" name="Text Box 57"/>
          <p:cNvSpPr txBox="1">
            <a:spLocks noChangeArrowheads="1"/>
          </p:cNvSpPr>
          <p:nvPr/>
        </p:nvSpPr>
        <p:spPr bwMode="auto">
          <a:xfrm>
            <a:off x="2479925" y="5395887"/>
            <a:ext cx="6949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n=798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5535214" y="1657342"/>
            <a:ext cx="3189522" cy="35754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 algn="ctr" defTabSz="1219170" eaLnBrk="0" hangingPunct="0"/>
            <a:r>
              <a:rPr lang="ru-RU" sz="1500" b="1" dirty="0">
                <a:solidFill>
                  <a:srgbClr val="69B3E7"/>
                </a:solidFill>
                <a:latin typeface="Helvetica Neue" charset="0"/>
                <a:ea typeface="Helvetica Neue" charset="0"/>
                <a:cs typeface="Helvetica Neue" charset="0"/>
              </a:rPr>
              <a:t>Удовлетворенность лечением </a:t>
            </a:r>
            <a:endParaRPr lang="en-GB" sz="1500" b="1" dirty="0">
              <a:solidFill>
                <a:srgbClr val="69B3E7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53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5FD3531-960B-4120-B9AC-0ABEF560C66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544325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22585" name="think-cell Slide" r:id="rId6" imgW="360" imgH="360" progId="">
              <p:embed/>
            </p:oleObj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BADDF510-B9F6-4F61-A6D4-708FB145A57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200" b="1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B6378E-425E-4C4B-B736-341E3390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PHRU/TIZ/0918/0018</a:t>
            </a:r>
            <a:endParaRPr lang="sv-SE" dirty="0"/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xmlns="" id="{5EAF035B-23BF-4898-B36F-B10F419B24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4AF721AB-98C1-4191-AA8F-C1AE32211A39}" type="slidenum">
              <a:rPr lang="en-GB" altLang="ru-RU" smtClean="0"/>
              <a:pPr>
                <a:buClrTx/>
                <a:buFontTx/>
                <a:buNone/>
              </a:pPr>
              <a:t>2</a:t>
            </a:fld>
            <a:endParaRPr lang="en-GB" altLang="ru-RU" dirty="0"/>
          </a:p>
        </p:txBody>
      </p:sp>
      <p:sp>
        <p:nvSpPr>
          <p:cNvPr id="12290" name="Text Placeholder 3">
            <a:extLst>
              <a:ext uri="{FF2B5EF4-FFF2-40B4-BE49-F238E27FC236}">
                <a16:creationId xmlns:a16="http://schemas.microsoft.com/office/drawing/2014/main" xmlns="" id="{05E43930-D714-42B7-8ECE-5A989C343203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0" y="3068638"/>
            <a:ext cx="8820150" cy="3330575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ru-RU" alt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Данное научно-медицинское мероприятие </a:t>
            </a:r>
            <a:r>
              <a:rPr lang="ru-RU" altLang="en-US" sz="1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поддерживается компанией </a:t>
            </a:r>
            <a:r>
              <a:rPr lang="en-US" altLang="en-US" sz="1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Janssen, </a:t>
            </a:r>
            <a:r>
              <a:rPr lang="ru-RU" altLang="en-US" sz="1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Фармацевтическим подразделением ООО «Джонсон </a:t>
            </a:r>
            <a:r>
              <a:rPr lang="en-US" altLang="en-US" sz="1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ru-RU" altLang="en-US" sz="1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Джонсон». </a:t>
            </a:r>
            <a:r>
              <a:rPr lang="ru-RU" altLang="en-US" sz="1400" kern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Мнения, высказанные на слайдах и в выступлении, отражают точку зрения лектора и внешнего научного комитета, которая не обязательно отражает точку зрения компании </a:t>
            </a:r>
            <a:r>
              <a:rPr lang="en-US" altLang="en-US" sz="1400" kern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Janssen</a:t>
            </a:r>
            <a:r>
              <a:rPr lang="ru-RU" altLang="en-US" sz="1400" kern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altLang="en-US" sz="1400" kern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Tx/>
              <a:defRPr/>
            </a:pPr>
            <a:r>
              <a:rPr lang="ru-RU" alt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презентациях обсуждается широкий круг научно-медицинских вопросов, которые могут выходить за рамки зарегистрированных  в России показаний к применению. </a:t>
            </a:r>
            <a:r>
              <a:rPr lang="en-US" altLang="en-US" sz="14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Janssen</a:t>
            </a:r>
            <a:r>
              <a:rPr lang="ru-RU" altLang="en-US" sz="14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не рекомендует применять свои лекарственные препараты способами, отличными от описываемых в инструкции по медицинскому применению. </a:t>
            </a:r>
            <a:endParaRPr lang="ru-RU" altLang="en-US" sz="1400" kern="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ClrTx/>
              <a:defRPr/>
            </a:pPr>
            <a:r>
              <a:rPr lang="ru-RU" altLang="en-US" sz="1400" kern="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назначением лекарственных препаратов, пожалуйста, ознакомьтесь с инструкциями по медицинскому применению. Полные инструкции по медицинскому применению доступны по запросу. </a:t>
            </a:r>
          </a:p>
          <a:p>
            <a:pPr algn="just">
              <a:defRPr/>
            </a:pPr>
            <a:r>
              <a:rPr lang="ru-RU" altLang="en-US" sz="1400" kern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Данная информация предназначена для медицинских и фармацевтических работников. Последующее распространение – исключительно с согласия лектора. </a:t>
            </a:r>
            <a:endParaRPr lang="en-US" altLang="en-US" sz="14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ru-RU" altLang="en-US" sz="1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Настоящим лектор подтверждает, что он(а) получает гонорары за консультационные услуги в области научной и педагогической деятельности (образовательные услуги, научные статьи, участие в экспертных советах, участие в исследованиях и др.) от следующих компаний: </a:t>
            </a:r>
            <a:r>
              <a:rPr lang="en-US" altLang="en-US" sz="1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Janssen, </a:t>
            </a:r>
            <a:r>
              <a:rPr lang="ru-RU" altLang="en-US" sz="1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Фармацевтическим подразделением ООО «Джонсон </a:t>
            </a:r>
            <a:r>
              <a:rPr lang="en-US" altLang="en-US" sz="1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ru-RU" altLang="en-US" sz="1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Джонсон». </a:t>
            </a:r>
            <a:endParaRPr lang="ru-RU" altLang="en-US" sz="1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xmlns="" id="{BE426DCE-53E4-4616-B4E6-A9C35A3F6D8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998538"/>
            <a:ext cx="9144000" cy="646112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ru-RU" altLang="en-US" sz="32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Раскрытие информации</a:t>
            </a:r>
            <a:endParaRPr lang="en-US" altLang="en-US" sz="32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93" name="Rectangle 6">
            <a:extLst>
              <a:ext uri="{FF2B5EF4-FFF2-40B4-BE49-F238E27FC236}">
                <a16:creationId xmlns:a16="http://schemas.microsoft.com/office/drawing/2014/main" xmlns="" id="{921DCB04-4932-478D-995F-525EBCAD8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51" y="1898983"/>
            <a:ext cx="869632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None/>
            </a:pPr>
            <a:r>
              <a:rPr lang="ru-RU" altLang="en-US" dirty="0" smtClean="0">
                <a:solidFill>
                  <a:schemeClr val="accent1">
                    <a:lumMod val="75000"/>
                  </a:schemeClr>
                </a:solidFill>
              </a:rPr>
              <a:t>Лектор: Нилов Алексей Иванович</a:t>
            </a:r>
          </a:p>
          <a:p>
            <a:pPr>
              <a:spcBef>
                <a:spcPct val="50000"/>
              </a:spcBef>
              <a:buClrTx/>
              <a:buNone/>
            </a:pPr>
            <a:r>
              <a:rPr lang="ru-RU" altLang="en-US" dirty="0" smtClean="0">
                <a:solidFill>
                  <a:schemeClr val="accent1">
                    <a:lumMod val="75000"/>
                  </a:schemeClr>
                </a:solidFill>
              </a:rPr>
              <a:t>Должность: р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уководитель Самарского областного лечебно-консультативного центра для больных с рассеянным склерозом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89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5729"/>
            <a:ext cx="7886700" cy="1143008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ru-RU" sz="2000" b="1" dirty="0"/>
              <a:t>НЕБОЛЬШИЕ ИНТЕРВАЛЫ МЕЖДУ ИНЪЕКЦИЯМИ МОГУТ ОТРИЦАТЕЛЬНО ПОВЛИЯТЬ НА ПРИВЕРЖЕННОСТЬ ПАЦИЕНТА К ТЕРАПИИ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323849" y="6232233"/>
            <a:ext cx="8512176" cy="62576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ГА </a:t>
            </a:r>
            <a:r>
              <a:rPr lang="en-GB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–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ru-RU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глатирамера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ацетат. ИФН</a:t>
            </a:r>
            <a:r>
              <a:rPr lang="en-GB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– 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интерферон.</a:t>
            </a:r>
            <a:endParaRPr lang="en-US" sz="7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Steinberg S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.,</a:t>
            </a:r>
            <a:r>
              <a:rPr lang="en-GB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et al. </a:t>
            </a:r>
            <a:r>
              <a:rPr lang="en-GB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Clin</a:t>
            </a:r>
            <a:r>
              <a:rPr lang="en-GB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Drug </a:t>
            </a:r>
            <a:r>
              <a:rPr lang="en-GB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Investig</a:t>
            </a:r>
            <a:r>
              <a:rPr lang="en-GB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 2010;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GB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30: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GB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89–100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</a:t>
            </a:r>
            <a:r>
              <a:rPr lang="en-GB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GB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Caon</a:t>
            </a:r>
            <a:r>
              <a:rPr lang="en-GB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C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.,</a:t>
            </a:r>
            <a:r>
              <a:rPr lang="en-GB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et al. 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Neurology. 2009;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72: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11(</a:t>
            </a:r>
            <a:r>
              <a:rPr lang="en-US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suppl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3):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P02.141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 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Devonshire V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ru-RU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Eur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ru-RU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J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 </a:t>
            </a:r>
            <a:r>
              <a:rPr lang="ru-RU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Neurol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 2011; 18(1): 69</a:t>
            </a:r>
            <a:r>
              <a:rPr lang="en-GB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–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77. 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Patti F. Patient Prefer Adherence. 2010;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4: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1–9.</a:t>
            </a:r>
            <a:endParaRPr lang="en-GB" sz="7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 rot="-5400000">
            <a:off x="-132061" y="4701995"/>
            <a:ext cx="18050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Доля пациентов </a:t>
            </a:r>
            <a:r>
              <a:rPr lang="en-US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(%)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8475053"/>
              </p:ext>
            </p:extLst>
          </p:nvPr>
        </p:nvGraphicFramePr>
        <p:xfrm>
          <a:off x="893574" y="4105595"/>
          <a:ext cx="7942451" cy="1622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3612414" y="5702932"/>
            <a:ext cx="21019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Приверженность </a:t>
            </a:r>
            <a:endParaRPr lang="en-US" sz="12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851" y="1311217"/>
            <a:ext cx="11394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IFN</a:t>
            </a:r>
            <a:r>
              <a:rPr lang="el-GR" sz="1000" b="1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β</a:t>
            </a:r>
            <a:r>
              <a:rPr lang="en-GB" sz="1000" b="1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-1a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1 раз в неделю в/м </a:t>
            </a:r>
            <a:endParaRPr lang="en-GB" sz="10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850" y="1911696"/>
            <a:ext cx="12095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IFN</a:t>
            </a:r>
            <a:r>
              <a:rPr lang="el-GR" sz="1000" b="1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β</a:t>
            </a:r>
            <a:r>
              <a:rPr lang="en-GB" sz="1000" b="1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-1a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3</a:t>
            </a:r>
            <a:r>
              <a:rPr lang="ru-RU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раза в неделю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п/к</a:t>
            </a:r>
            <a:endParaRPr lang="en-GB" sz="10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851" y="2467530"/>
            <a:ext cx="12095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IFN</a:t>
            </a:r>
            <a:r>
              <a:rPr lang="el-GR" sz="1000" b="1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β</a:t>
            </a:r>
            <a:r>
              <a:rPr lang="en-GB" sz="1000" b="1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-1b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Через день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п/к </a:t>
            </a:r>
            <a:endParaRPr lang="en-GB" sz="10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851" y="3065431"/>
            <a:ext cx="12095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ГА </a:t>
            </a:r>
            <a:endParaRPr lang="en-GB" sz="1000" b="1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Раз в сутки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п/к </a:t>
            </a:r>
            <a:endParaRPr lang="en-GB" sz="10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363" y="3682774"/>
            <a:ext cx="6272790" cy="20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496113" y="4185633"/>
            <a:ext cx="218372" cy="288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r>
              <a:rPr lang="ru-RU" sz="105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ГА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65788" y="4185633"/>
            <a:ext cx="838200" cy="288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r>
              <a:rPr lang="ru-RU" sz="105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ИФН</a:t>
            </a:r>
            <a:r>
              <a:rPr lang="el-GR" sz="105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β-1</a:t>
            </a:r>
            <a:r>
              <a:rPr lang="en-GB" sz="105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a</a:t>
            </a:r>
            <a:r>
              <a:rPr lang="ru-RU" sz="105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в/м</a:t>
            </a:r>
            <a:endParaRPr lang="en-GB" sz="105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06607" y="4185633"/>
            <a:ext cx="1441993" cy="288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r>
              <a:rPr lang="ru-RU" sz="105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ИФН</a:t>
            </a:r>
            <a:r>
              <a:rPr lang="el-GR" sz="105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β-1</a:t>
            </a:r>
            <a:r>
              <a:rPr lang="en-US" sz="105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b</a:t>
            </a:r>
            <a:r>
              <a:rPr lang="ru-RU" sz="105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/ ИФН</a:t>
            </a:r>
            <a:r>
              <a:rPr lang="el-GR" sz="105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-1</a:t>
            </a:r>
            <a:r>
              <a:rPr lang="en-GB" sz="105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a</a:t>
            </a:r>
            <a:r>
              <a:rPr lang="ru-RU" sz="105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п/к</a:t>
            </a:r>
            <a:endParaRPr lang="en-GB" sz="105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82409" y="3716526"/>
            <a:ext cx="6450810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1    </a:t>
            </a:r>
            <a:r>
              <a:rPr lang="en-US" sz="9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 </a:t>
            </a:r>
            <a:r>
              <a:rPr lang="ru-RU" sz="9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2   </a:t>
            </a:r>
            <a:r>
              <a:rPr lang="en-US" sz="9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  </a:t>
            </a:r>
            <a:r>
              <a:rPr lang="ru-RU" sz="9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3   </a:t>
            </a:r>
            <a:r>
              <a:rPr lang="en-US" sz="9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 </a:t>
            </a:r>
            <a:r>
              <a:rPr lang="ru-RU" sz="9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4   </a:t>
            </a:r>
            <a:r>
              <a:rPr lang="en-US" sz="9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ru-RU" sz="9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5    </a:t>
            </a:r>
            <a:r>
              <a:rPr lang="en-US" sz="9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ru-RU" sz="9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6    </a:t>
            </a:r>
            <a:r>
              <a:rPr lang="en-US" sz="9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ru-RU" sz="9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7    </a:t>
            </a:r>
            <a:r>
              <a:rPr lang="en-US" sz="9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 </a:t>
            </a:r>
            <a:r>
              <a:rPr lang="ru-RU" sz="9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8    9    </a:t>
            </a:r>
            <a:r>
              <a:rPr lang="en-US" sz="9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ru-RU" sz="9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10   11   12   13   14   15   16   17   18   19   20   21   22   23   24   25   26   27   28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501775" y="3098845"/>
            <a:ext cx="193675" cy="5040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746250" y="3098845"/>
            <a:ext cx="193675" cy="5040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990725" y="3098845"/>
            <a:ext cx="193675" cy="5040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232025" y="3098845"/>
            <a:ext cx="193675" cy="5040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470150" y="3098845"/>
            <a:ext cx="193675" cy="5040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686050" y="3098845"/>
            <a:ext cx="193675" cy="5040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927350" y="3098845"/>
            <a:ext cx="193675" cy="50403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146425" y="3098845"/>
            <a:ext cx="193675" cy="50403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384550" y="3098845"/>
            <a:ext cx="193675" cy="50403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629025" y="3098845"/>
            <a:ext cx="193675" cy="50403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835400" y="3098845"/>
            <a:ext cx="193675" cy="50403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083050" y="3098845"/>
            <a:ext cx="193675" cy="50403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305300" y="3098845"/>
            <a:ext cx="193675" cy="50403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533900" y="3098845"/>
            <a:ext cx="193675" cy="50403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772025" y="3098845"/>
            <a:ext cx="193675" cy="50403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000625" y="3098845"/>
            <a:ext cx="193675" cy="50403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222875" y="3098845"/>
            <a:ext cx="193675" cy="50403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461000" y="3098845"/>
            <a:ext cx="193675" cy="50403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695950" y="3098845"/>
            <a:ext cx="193675" cy="504037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934075" y="3098845"/>
            <a:ext cx="193675" cy="50403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159500" y="3098845"/>
            <a:ext cx="193675" cy="50403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391275" y="3098845"/>
            <a:ext cx="193675" cy="504037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623050" y="3098845"/>
            <a:ext cx="193675" cy="50403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845300" y="3098845"/>
            <a:ext cx="193675" cy="50403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077075" y="3098845"/>
            <a:ext cx="193675" cy="50403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296150" y="3098845"/>
            <a:ext cx="193675" cy="504037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531100" y="3098845"/>
            <a:ext cx="193675" cy="504037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756525" y="3098845"/>
            <a:ext cx="193675" cy="504037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501775" y="2511470"/>
            <a:ext cx="193675" cy="50403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990725" y="2511470"/>
            <a:ext cx="193675" cy="50403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470150" y="2511470"/>
            <a:ext cx="193675" cy="50403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927350" y="2511470"/>
            <a:ext cx="193675" cy="50403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384550" y="2511470"/>
            <a:ext cx="193675" cy="50403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835400" y="2511470"/>
            <a:ext cx="193675" cy="50403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305300" y="2511470"/>
            <a:ext cx="193675" cy="504037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772025" y="2511470"/>
            <a:ext cx="193675" cy="50403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222875" y="2511470"/>
            <a:ext cx="193675" cy="50403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695950" y="2511470"/>
            <a:ext cx="193675" cy="504037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159500" y="2511470"/>
            <a:ext cx="193675" cy="504037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623050" y="2511470"/>
            <a:ext cx="193675" cy="504037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077075" y="2511470"/>
            <a:ext cx="193675" cy="504037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531100" y="2511470"/>
            <a:ext cx="193675" cy="504037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746250" y="1920920"/>
            <a:ext cx="193675" cy="504037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232025" y="1920920"/>
            <a:ext cx="193675" cy="504037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686050" y="1920920"/>
            <a:ext cx="193675" cy="504037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384550" y="1920920"/>
            <a:ext cx="193675" cy="504037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835400" y="1920920"/>
            <a:ext cx="193675" cy="504037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305300" y="1920920"/>
            <a:ext cx="193675" cy="50403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000625" y="1920920"/>
            <a:ext cx="193675" cy="504037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461000" y="1920920"/>
            <a:ext cx="193675" cy="504037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934075" y="1920920"/>
            <a:ext cx="193675" cy="504037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623050" y="1920920"/>
            <a:ext cx="193675" cy="504037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077075" y="1920920"/>
            <a:ext cx="193675" cy="504037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531100" y="1920920"/>
            <a:ext cx="193675" cy="50403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501775" y="1365295"/>
            <a:ext cx="193675" cy="504037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146425" y="1365295"/>
            <a:ext cx="193675" cy="504037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772025" y="1365295"/>
            <a:ext cx="193675" cy="504037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391275" y="1365295"/>
            <a:ext cx="193675" cy="504037"/>
          </a:xfrm>
          <a:prstGeom prst="rect">
            <a:avLst/>
          </a:prstGeom>
        </p:spPr>
      </p:pic>
      <p:cxnSp>
        <p:nvCxnSpPr>
          <p:cNvPr id="111" name="Straight Connector 110"/>
          <p:cNvCxnSpPr/>
          <p:nvPr/>
        </p:nvCxnSpPr>
        <p:spPr>
          <a:xfrm>
            <a:off x="1463298" y="1899220"/>
            <a:ext cx="6486902" cy="0"/>
          </a:xfrm>
          <a:prstGeom prst="line">
            <a:avLst/>
          </a:prstGeom>
          <a:ln w="12700"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463298" y="2473260"/>
            <a:ext cx="6486902" cy="0"/>
          </a:xfrm>
          <a:prstGeom prst="line">
            <a:avLst/>
          </a:prstGeom>
          <a:ln w="12700"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1463298" y="3047300"/>
            <a:ext cx="6486902" cy="0"/>
          </a:xfrm>
          <a:prstGeom prst="line">
            <a:avLst/>
          </a:prstGeom>
          <a:ln w="12700"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1463298" y="3641660"/>
            <a:ext cx="6486902" cy="0"/>
          </a:xfrm>
          <a:prstGeom prst="line">
            <a:avLst/>
          </a:prstGeom>
          <a:ln w="12700"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3373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3504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25000"/>
              </a:lnSpc>
            </a:pPr>
            <a:r>
              <a:rPr lang="ru-RU" sz="3200" b="1" dirty="0"/>
              <a:t>ФАКТОРЫ, ВЛИЯЮЩИЕ НА ПРИВЕРЖЕННОСТЬ К ТЕРАПИИ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323849" y="6232233"/>
            <a:ext cx="8512176" cy="62576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Devonshire</a:t>
            </a:r>
            <a:r>
              <a:rPr lang="nl-NL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V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.,</a:t>
            </a:r>
            <a:r>
              <a:rPr lang="nl-NL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et al. </a:t>
            </a:r>
            <a:r>
              <a:rPr lang="nl-NL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Eur</a:t>
            </a:r>
            <a:r>
              <a:rPr lang="nl-NL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J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</a:t>
            </a:r>
            <a:r>
              <a:rPr lang="nl-NL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nl-NL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Neurol</a:t>
            </a:r>
            <a:r>
              <a:rPr lang="nl-NL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2011;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nl-NL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18: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nl-NL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69–77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</a:t>
            </a:r>
            <a:r>
              <a:rPr lang="nl-NL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Costello K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et al. Medscape J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Med 2008;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10: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225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Kennedy P. </a:t>
            </a:r>
            <a:r>
              <a:rPr lang="en-US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Int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J MS Care 2005/2006(</a:t>
            </a:r>
            <a:r>
              <a:rPr lang="en-US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suppl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):15–20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Osterberg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et al. N </a:t>
            </a:r>
            <a:r>
              <a:rPr lang="en-US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Engl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J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Med 2005;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353: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487–97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</a:t>
            </a:r>
            <a:endParaRPr lang="en-GB" sz="7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414836" y="3586762"/>
            <a:ext cx="2268000" cy="2268000"/>
          </a:xfrm>
          <a:custGeom>
            <a:avLst/>
            <a:gdLst>
              <a:gd name="connsiteX0" fmla="*/ 0 w 1775749"/>
              <a:gd name="connsiteY0" fmla="*/ 887875 h 1775749"/>
              <a:gd name="connsiteX1" fmla="*/ 887875 w 1775749"/>
              <a:gd name="connsiteY1" fmla="*/ 0 h 1775749"/>
              <a:gd name="connsiteX2" fmla="*/ 1775750 w 1775749"/>
              <a:gd name="connsiteY2" fmla="*/ 887875 h 1775749"/>
              <a:gd name="connsiteX3" fmla="*/ 887875 w 1775749"/>
              <a:gd name="connsiteY3" fmla="*/ 1775750 h 1775749"/>
              <a:gd name="connsiteX4" fmla="*/ 0 w 1775749"/>
              <a:gd name="connsiteY4" fmla="*/ 887875 h 177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5749" h="1775749">
                <a:moveTo>
                  <a:pt x="0" y="887875"/>
                </a:moveTo>
                <a:cubicBezTo>
                  <a:pt x="0" y="397515"/>
                  <a:pt x="397515" y="0"/>
                  <a:pt x="887875" y="0"/>
                </a:cubicBezTo>
                <a:cubicBezTo>
                  <a:pt x="1378235" y="0"/>
                  <a:pt x="1775750" y="397515"/>
                  <a:pt x="1775750" y="887875"/>
                </a:cubicBezTo>
                <a:cubicBezTo>
                  <a:pt x="1775750" y="1378235"/>
                  <a:pt x="1378235" y="1775750"/>
                  <a:pt x="887875" y="1775750"/>
                </a:cubicBezTo>
                <a:cubicBezTo>
                  <a:pt x="397515" y="1775750"/>
                  <a:pt x="0" y="1378235"/>
                  <a:pt x="0" y="88787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69B3E7"/>
            </a:solidFill>
            <a:prstDash val="solid"/>
          </a:ln>
          <a:effectLst>
            <a:outerShdw blurRad="38100" dist="76200" dir="2700000" algn="tl" rotWithShape="0">
              <a:prstClr val="black">
                <a:alpha val="9000"/>
              </a:prstClr>
            </a:outerShdw>
          </a:effectLst>
        </p:spPr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Недостаточная приверженность</a:t>
            </a:r>
            <a:endParaRPr lang="en-GB" b="1" kern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26956" y="2734646"/>
            <a:ext cx="2341704" cy="1388708"/>
          </a:xfrm>
          <a:custGeom>
            <a:avLst/>
            <a:gdLst>
              <a:gd name="connsiteX0" fmla="*/ 0 w 1686962"/>
              <a:gd name="connsiteY0" fmla="*/ 134957 h 1349569"/>
              <a:gd name="connsiteX1" fmla="*/ 134957 w 1686962"/>
              <a:gd name="connsiteY1" fmla="*/ 0 h 1349569"/>
              <a:gd name="connsiteX2" fmla="*/ 1552005 w 1686962"/>
              <a:gd name="connsiteY2" fmla="*/ 0 h 1349569"/>
              <a:gd name="connsiteX3" fmla="*/ 1686962 w 1686962"/>
              <a:gd name="connsiteY3" fmla="*/ 134957 h 1349569"/>
              <a:gd name="connsiteX4" fmla="*/ 1686962 w 1686962"/>
              <a:gd name="connsiteY4" fmla="*/ 1214612 h 1349569"/>
              <a:gd name="connsiteX5" fmla="*/ 1552005 w 1686962"/>
              <a:gd name="connsiteY5" fmla="*/ 1349569 h 1349569"/>
              <a:gd name="connsiteX6" fmla="*/ 134957 w 1686962"/>
              <a:gd name="connsiteY6" fmla="*/ 1349569 h 1349569"/>
              <a:gd name="connsiteX7" fmla="*/ 0 w 1686962"/>
              <a:gd name="connsiteY7" fmla="*/ 1214612 h 1349569"/>
              <a:gd name="connsiteX8" fmla="*/ 0 w 1686962"/>
              <a:gd name="connsiteY8" fmla="*/ 134957 h 134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962" h="1349569">
                <a:moveTo>
                  <a:pt x="0" y="134957"/>
                </a:moveTo>
                <a:cubicBezTo>
                  <a:pt x="0" y="60422"/>
                  <a:pt x="60422" y="0"/>
                  <a:pt x="134957" y="0"/>
                </a:cubicBezTo>
                <a:lnTo>
                  <a:pt x="1552005" y="0"/>
                </a:lnTo>
                <a:cubicBezTo>
                  <a:pt x="1626540" y="0"/>
                  <a:pt x="1686962" y="60422"/>
                  <a:pt x="1686962" y="134957"/>
                </a:cubicBezTo>
                <a:lnTo>
                  <a:pt x="1686962" y="1214612"/>
                </a:lnTo>
                <a:cubicBezTo>
                  <a:pt x="1686962" y="1289147"/>
                  <a:pt x="1626540" y="1349569"/>
                  <a:pt x="1552005" y="1349569"/>
                </a:cubicBezTo>
                <a:lnTo>
                  <a:pt x="134957" y="1349569"/>
                </a:lnTo>
                <a:cubicBezTo>
                  <a:pt x="60422" y="1349569"/>
                  <a:pt x="0" y="1289147"/>
                  <a:pt x="0" y="1214612"/>
                </a:cubicBezTo>
                <a:lnTo>
                  <a:pt x="0" y="134957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69B3E7"/>
            </a:solidFill>
            <a:prstDash val="solid"/>
          </a:ln>
          <a:effectLst>
            <a:outerShdw blurRad="38100" dist="76200" dir="2700000" algn="tl" rotWithShape="0">
              <a:prstClr val="black">
                <a:alpha val="9000"/>
              </a:prstClr>
            </a:outerShdw>
          </a:effectLst>
        </p:spPr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 Высокая кратность введения</a:t>
            </a:r>
            <a:endParaRPr lang="en-GB" kern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401148" y="1408233"/>
            <a:ext cx="2341704" cy="1388708"/>
          </a:xfrm>
          <a:custGeom>
            <a:avLst/>
            <a:gdLst>
              <a:gd name="connsiteX0" fmla="*/ 0 w 1686962"/>
              <a:gd name="connsiteY0" fmla="*/ 134957 h 1349569"/>
              <a:gd name="connsiteX1" fmla="*/ 134957 w 1686962"/>
              <a:gd name="connsiteY1" fmla="*/ 0 h 1349569"/>
              <a:gd name="connsiteX2" fmla="*/ 1552005 w 1686962"/>
              <a:gd name="connsiteY2" fmla="*/ 0 h 1349569"/>
              <a:gd name="connsiteX3" fmla="*/ 1686962 w 1686962"/>
              <a:gd name="connsiteY3" fmla="*/ 134957 h 1349569"/>
              <a:gd name="connsiteX4" fmla="*/ 1686962 w 1686962"/>
              <a:gd name="connsiteY4" fmla="*/ 1214612 h 1349569"/>
              <a:gd name="connsiteX5" fmla="*/ 1552005 w 1686962"/>
              <a:gd name="connsiteY5" fmla="*/ 1349569 h 1349569"/>
              <a:gd name="connsiteX6" fmla="*/ 134957 w 1686962"/>
              <a:gd name="connsiteY6" fmla="*/ 1349569 h 1349569"/>
              <a:gd name="connsiteX7" fmla="*/ 0 w 1686962"/>
              <a:gd name="connsiteY7" fmla="*/ 1214612 h 1349569"/>
              <a:gd name="connsiteX8" fmla="*/ 0 w 1686962"/>
              <a:gd name="connsiteY8" fmla="*/ 134957 h 134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962" h="1349569">
                <a:moveTo>
                  <a:pt x="0" y="134957"/>
                </a:moveTo>
                <a:cubicBezTo>
                  <a:pt x="0" y="60422"/>
                  <a:pt x="60422" y="0"/>
                  <a:pt x="134957" y="0"/>
                </a:cubicBezTo>
                <a:lnTo>
                  <a:pt x="1552005" y="0"/>
                </a:lnTo>
                <a:cubicBezTo>
                  <a:pt x="1626540" y="0"/>
                  <a:pt x="1686962" y="60422"/>
                  <a:pt x="1686962" y="134957"/>
                </a:cubicBezTo>
                <a:lnTo>
                  <a:pt x="1686962" y="1214612"/>
                </a:lnTo>
                <a:cubicBezTo>
                  <a:pt x="1686962" y="1289147"/>
                  <a:pt x="1626540" y="1349569"/>
                  <a:pt x="1552005" y="1349569"/>
                </a:cubicBezTo>
                <a:lnTo>
                  <a:pt x="134957" y="1349569"/>
                </a:lnTo>
                <a:cubicBezTo>
                  <a:pt x="60422" y="1349569"/>
                  <a:pt x="0" y="1289147"/>
                  <a:pt x="0" y="1214612"/>
                </a:cubicBezTo>
                <a:lnTo>
                  <a:pt x="0" y="134957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69B3E7"/>
            </a:solidFill>
            <a:prstDash val="solid"/>
          </a:ln>
          <a:effectLst>
            <a:outerShdw blurRad="38100" dist="76200" dir="2700000" algn="tl" rotWithShape="0">
              <a:prstClr val="black">
                <a:alpha val="9000"/>
              </a:prstClr>
            </a:outerShdw>
          </a:effectLst>
        </p:spPr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Сложный режим дозирования</a:t>
            </a:r>
            <a:endParaRPr lang="en-GB" kern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494321" y="2734646"/>
            <a:ext cx="2341704" cy="1388708"/>
          </a:xfrm>
          <a:custGeom>
            <a:avLst/>
            <a:gdLst>
              <a:gd name="connsiteX0" fmla="*/ 0 w 1686962"/>
              <a:gd name="connsiteY0" fmla="*/ 134957 h 1349569"/>
              <a:gd name="connsiteX1" fmla="*/ 134957 w 1686962"/>
              <a:gd name="connsiteY1" fmla="*/ 0 h 1349569"/>
              <a:gd name="connsiteX2" fmla="*/ 1552005 w 1686962"/>
              <a:gd name="connsiteY2" fmla="*/ 0 h 1349569"/>
              <a:gd name="connsiteX3" fmla="*/ 1686962 w 1686962"/>
              <a:gd name="connsiteY3" fmla="*/ 134957 h 1349569"/>
              <a:gd name="connsiteX4" fmla="*/ 1686962 w 1686962"/>
              <a:gd name="connsiteY4" fmla="*/ 1214612 h 1349569"/>
              <a:gd name="connsiteX5" fmla="*/ 1552005 w 1686962"/>
              <a:gd name="connsiteY5" fmla="*/ 1349569 h 1349569"/>
              <a:gd name="connsiteX6" fmla="*/ 134957 w 1686962"/>
              <a:gd name="connsiteY6" fmla="*/ 1349569 h 1349569"/>
              <a:gd name="connsiteX7" fmla="*/ 0 w 1686962"/>
              <a:gd name="connsiteY7" fmla="*/ 1214612 h 1349569"/>
              <a:gd name="connsiteX8" fmla="*/ 0 w 1686962"/>
              <a:gd name="connsiteY8" fmla="*/ 134957 h 134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962" h="1349569">
                <a:moveTo>
                  <a:pt x="0" y="134957"/>
                </a:moveTo>
                <a:cubicBezTo>
                  <a:pt x="0" y="60422"/>
                  <a:pt x="60422" y="0"/>
                  <a:pt x="134957" y="0"/>
                </a:cubicBezTo>
                <a:lnTo>
                  <a:pt x="1552005" y="0"/>
                </a:lnTo>
                <a:cubicBezTo>
                  <a:pt x="1626540" y="0"/>
                  <a:pt x="1686962" y="60422"/>
                  <a:pt x="1686962" y="134957"/>
                </a:cubicBezTo>
                <a:lnTo>
                  <a:pt x="1686962" y="1214612"/>
                </a:lnTo>
                <a:cubicBezTo>
                  <a:pt x="1686962" y="1289147"/>
                  <a:pt x="1626540" y="1349569"/>
                  <a:pt x="1552005" y="1349569"/>
                </a:cubicBezTo>
                <a:lnTo>
                  <a:pt x="134957" y="1349569"/>
                </a:lnTo>
                <a:cubicBezTo>
                  <a:pt x="60422" y="1349569"/>
                  <a:pt x="0" y="1289147"/>
                  <a:pt x="0" y="1214612"/>
                </a:cubicBezTo>
                <a:lnTo>
                  <a:pt x="0" y="134957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69B3E7"/>
            </a:solidFill>
            <a:prstDash val="solid"/>
          </a:ln>
          <a:effectLst>
            <a:outerShdw blurRad="38100" dist="76200" dir="2700000" algn="tl" rotWithShape="0">
              <a:prstClr val="black">
                <a:alpha val="9000"/>
              </a:prstClr>
            </a:outerShdw>
          </a:effectLst>
        </p:spPr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Нежелательные реакции</a:t>
            </a:r>
            <a:endParaRPr lang="en-GB" kern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574650" y="2796941"/>
            <a:ext cx="2643" cy="789821"/>
          </a:xfrm>
          <a:prstGeom prst="straightConnector1">
            <a:avLst/>
          </a:prstGeom>
          <a:solidFill>
            <a:srgbClr val="FFFFFF"/>
          </a:solidFill>
          <a:ln w="12700" cap="flat" cmpd="sng" algn="ctr">
            <a:solidFill>
              <a:srgbClr val="69B3E7"/>
            </a:solidFill>
            <a:prstDash val="solid"/>
            <a:headEnd type="none" w="med" len="med"/>
            <a:tailEnd type="triangle" w="med" len="med"/>
          </a:ln>
          <a:effectLst>
            <a:outerShdw blurRad="38100" dist="76200" dir="2700000" algn="tl" rotWithShape="0">
              <a:prstClr val="black">
                <a:alpha val="9000"/>
              </a:prstClr>
            </a:outerShdw>
          </a:effectLst>
        </p:spPr>
      </p:cxnSp>
      <p:cxnSp>
        <p:nvCxnSpPr>
          <p:cNvPr id="15" name="Straight Arrow Connector 14"/>
          <p:cNvCxnSpPr>
            <a:endCxn id="5" idx="2"/>
          </p:cNvCxnSpPr>
          <p:nvPr/>
        </p:nvCxnSpPr>
        <p:spPr>
          <a:xfrm flipH="1">
            <a:off x="5682837" y="3429000"/>
            <a:ext cx="811485" cy="1291763"/>
          </a:xfrm>
          <a:prstGeom prst="straightConnector1">
            <a:avLst/>
          </a:prstGeom>
          <a:solidFill>
            <a:srgbClr val="FFFFFF"/>
          </a:solidFill>
          <a:ln w="12700" cap="flat" cmpd="sng" algn="ctr">
            <a:solidFill>
              <a:srgbClr val="69B3E7"/>
            </a:solidFill>
            <a:prstDash val="solid"/>
            <a:headEnd type="none" w="med" len="med"/>
            <a:tailEnd type="triangle" w="med" len="med"/>
          </a:ln>
          <a:effectLst>
            <a:outerShdw blurRad="38100" dist="76200" dir="2700000" algn="tl" rotWithShape="0">
              <a:prstClr val="black">
                <a:alpha val="9000"/>
              </a:prstClr>
            </a:outerShdw>
          </a:effectLst>
        </p:spPr>
      </p:cxnSp>
      <p:cxnSp>
        <p:nvCxnSpPr>
          <p:cNvPr id="18" name="Straight Arrow Connector 17"/>
          <p:cNvCxnSpPr>
            <a:endCxn id="5" idx="0"/>
          </p:cNvCxnSpPr>
          <p:nvPr/>
        </p:nvCxnSpPr>
        <p:spPr>
          <a:xfrm>
            <a:off x="2668660" y="3429000"/>
            <a:ext cx="746176" cy="1291763"/>
          </a:xfrm>
          <a:prstGeom prst="straightConnector1">
            <a:avLst/>
          </a:prstGeom>
          <a:solidFill>
            <a:srgbClr val="FFFFFF"/>
          </a:solidFill>
          <a:ln w="12700" cap="flat" cmpd="sng" algn="ctr">
            <a:solidFill>
              <a:srgbClr val="69B3E7"/>
            </a:solidFill>
            <a:prstDash val="solid"/>
            <a:headEnd type="none" w="med" len="med"/>
            <a:tailEnd type="triangle" w="med" len="med"/>
          </a:ln>
          <a:effectLst>
            <a:outerShdw blurRad="38100" dist="76200" dir="2700000" algn="tl" rotWithShape="0">
              <a:prstClr val="black">
                <a:alpha val="9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xmlns="" val="178497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508" y="181243"/>
            <a:ext cx="1448117" cy="82570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56824" y="1603415"/>
            <a:ext cx="3216499" cy="1532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РРРС средней активности у женщин, использующих контрацепцию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98424" y="1642054"/>
            <a:ext cx="3216499" cy="1532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РРРС средней активности у женщин не использующих контрацепцию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85720" y="3554570"/>
            <a:ext cx="1773291" cy="1517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Беременность </a:t>
            </a:r>
            <a:r>
              <a:rPr lang="ru-RU" sz="1600" dirty="0" smtClean="0"/>
              <a:t>в ближайший  </a:t>
            </a:r>
            <a:r>
              <a:rPr lang="ru-RU" sz="1600" dirty="0"/>
              <a:t>год </a:t>
            </a:r>
            <a:r>
              <a:rPr lang="ru-RU" sz="1600" dirty="0" smtClean="0"/>
              <a:t>не планируется </a:t>
            </a:r>
            <a:r>
              <a:rPr lang="ru-RU" sz="1600" b="1" dirty="0" err="1" smtClean="0"/>
              <a:t>терифлуномид</a:t>
            </a:r>
            <a:endParaRPr lang="ru-RU" sz="1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500298" y="3548312"/>
            <a:ext cx="2000264" cy="1523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Беременность планируется в текущем году </a:t>
            </a:r>
            <a:r>
              <a:rPr lang="ru-RU" sz="1600" b="1" dirty="0" err="1" smtClean="0"/>
              <a:t>диметилфумарат</a:t>
            </a:r>
            <a:endParaRPr lang="ru-RU" sz="16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975797" y="3551560"/>
            <a:ext cx="1593761" cy="13394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Интерферон бета-1а </a:t>
            </a:r>
          </a:p>
          <a:p>
            <a:pPr algn="ctr"/>
            <a:r>
              <a:rPr lang="ru-RU" sz="1400" b="1" dirty="0" smtClean="0"/>
              <a:t>44 мг или </a:t>
            </a:r>
            <a:r>
              <a:rPr lang="ru-RU" sz="1400" b="1" dirty="0" err="1" smtClean="0"/>
              <a:t>пэгинтерферон</a:t>
            </a:r>
            <a:r>
              <a:rPr lang="ru-RU" sz="1400" b="1" dirty="0" smtClean="0"/>
              <a:t> бета-1а 125 мкг</a:t>
            </a:r>
            <a:r>
              <a:rPr lang="ru-RU" sz="1400" b="1" dirty="0"/>
              <a:t/>
            </a:r>
            <a:br>
              <a:rPr lang="ru-RU" sz="1400" b="1" dirty="0"/>
            </a:br>
            <a:endParaRPr lang="ru-RU" sz="1400" b="1" dirty="0"/>
          </a:p>
        </p:txBody>
      </p:sp>
      <p:sp>
        <p:nvSpPr>
          <p:cNvPr id="11" name="Down Arrow 10"/>
          <p:cNvSpPr/>
          <p:nvPr/>
        </p:nvSpPr>
        <p:spPr>
          <a:xfrm>
            <a:off x="6706673" y="3258350"/>
            <a:ext cx="132009" cy="257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Down Arrow 11"/>
          <p:cNvSpPr/>
          <p:nvPr/>
        </p:nvSpPr>
        <p:spPr>
          <a:xfrm>
            <a:off x="3353336" y="3258350"/>
            <a:ext cx="132009" cy="257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Down Arrow 12"/>
          <p:cNvSpPr/>
          <p:nvPr/>
        </p:nvSpPr>
        <p:spPr>
          <a:xfrm>
            <a:off x="1196126" y="3235816"/>
            <a:ext cx="132009" cy="257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65250" y="5125791"/>
            <a:ext cx="8335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pc="5" dirty="0"/>
              <a:t>Женщинам с РРС с умеренной активностью заболевания, которые ранее не получали ПИТРС, и при этом используют контрацепцию, и мужчинам с РРС с умеренной активностью заболевания, ранее не получавшие ПИТРС,  (</a:t>
            </a:r>
            <a:r>
              <a:rPr lang="ru-RU" dirty="0"/>
              <a:t>≥</a:t>
            </a:r>
            <a:r>
              <a:rPr lang="ru-RU" spc="5" dirty="0"/>
              <a:t>95% этой популяции) </a:t>
            </a:r>
            <a:r>
              <a:rPr lang="ru-RU" b="1" spc="5" dirty="0">
                <a:solidFill>
                  <a:schemeClr val="tx2"/>
                </a:solidFill>
              </a:rPr>
              <a:t>препаратом первого выбора</a:t>
            </a:r>
            <a:r>
              <a:rPr lang="ru-RU" b="1" spc="5" baseline="30000" dirty="0">
                <a:solidFill>
                  <a:schemeClr val="tx2"/>
                </a:solidFill>
              </a:rPr>
              <a:t> </a:t>
            </a:r>
            <a:r>
              <a:rPr lang="ru-RU" b="1" spc="5" dirty="0">
                <a:solidFill>
                  <a:schemeClr val="tx2"/>
                </a:solidFill>
              </a:rPr>
              <a:t>является ТЕРИФЛУНОМИД</a:t>
            </a:r>
            <a:r>
              <a:rPr lang="ru-RU" b="1" spc="5" baseline="30000" dirty="0">
                <a:solidFill>
                  <a:schemeClr val="tx2"/>
                </a:solidFill>
              </a:rPr>
              <a:t>1</a:t>
            </a:r>
            <a:r>
              <a:rPr lang="ru-RU" spc="5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5250" y="258151"/>
            <a:ext cx="7104308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33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Клинические </a:t>
            </a:r>
            <a:r>
              <a:rPr lang="ru-RU" sz="2133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рекомендации </a:t>
            </a:r>
            <a:r>
              <a:rPr lang="en-US" sz="2133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RADS </a:t>
            </a:r>
            <a:endParaRPr lang="ru-RU" sz="2133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2133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(</a:t>
            </a:r>
            <a:r>
              <a:rPr lang="en-US" sz="2133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 Committee for the use of Expensive Hospital Medicine </a:t>
            </a:r>
            <a:r>
              <a:rPr lang="ru-RU" sz="2133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0914" y="12929236"/>
            <a:ext cx="79784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" dirty="0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" y="6658374"/>
            <a:ext cx="858968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800" dirty="0">
                <a:solidFill>
                  <a:schemeClr val="bg1">
                    <a:lumMod val="50000"/>
                  </a:schemeClr>
                </a:solidFill>
                <a:latin typeface="Times New Roman CYR" panose="02020603050405020304" pitchFamily="18" charset="0"/>
              </a:rPr>
              <a:t>RADS (</a:t>
            </a:r>
            <a:r>
              <a:rPr lang="ru-RU" altLang="ru-RU" sz="800" dirty="0" err="1">
                <a:solidFill>
                  <a:schemeClr val="bg1">
                    <a:lumMod val="50000"/>
                  </a:schemeClr>
                </a:solidFill>
                <a:latin typeface="Times New Roman CYR" panose="02020603050405020304" pitchFamily="18" charset="0"/>
              </a:rPr>
              <a:t>The</a:t>
            </a:r>
            <a:r>
              <a:rPr lang="ru-RU" altLang="ru-RU" sz="800" dirty="0">
                <a:solidFill>
                  <a:schemeClr val="bg1">
                    <a:lumMod val="50000"/>
                  </a:schemeClr>
                </a:solidFill>
                <a:latin typeface="Times New Roman CYR" panose="02020603050405020304" pitchFamily="18" charset="0"/>
              </a:rPr>
              <a:t> </a:t>
            </a:r>
            <a:r>
              <a:rPr lang="ru-RU" altLang="ru-RU" sz="800" dirty="0" err="1">
                <a:solidFill>
                  <a:schemeClr val="bg1">
                    <a:lumMod val="50000"/>
                  </a:schemeClr>
                </a:solidFill>
                <a:latin typeface="Times New Roman CYR" panose="02020603050405020304" pitchFamily="18" charset="0"/>
              </a:rPr>
              <a:t>Committee</a:t>
            </a:r>
            <a:r>
              <a:rPr lang="ru-RU" altLang="ru-RU" sz="800" dirty="0">
                <a:solidFill>
                  <a:schemeClr val="bg1">
                    <a:lumMod val="50000"/>
                  </a:schemeClr>
                </a:solidFill>
                <a:latin typeface="Times New Roman CYR" panose="02020603050405020304" pitchFamily="18" charset="0"/>
              </a:rPr>
              <a:t> for </a:t>
            </a:r>
            <a:r>
              <a:rPr lang="ru-RU" altLang="ru-RU" sz="800" dirty="0" err="1">
                <a:solidFill>
                  <a:schemeClr val="bg1">
                    <a:lumMod val="50000"/>
                  </a:schemeClr>
                </a:solidFill>
                <a:latin typeface="Times New Roman CYR" panose="02020603050405020304" pitchFamily="18" charset="0"/>
              </a:rPr>
              <a:t>the</a:t>
            </a:r>
            <a:r>
              <a:rPr lang="ru-RU" altLang="ru-RU" sz="800" dirty="0">
                <a:solidFill>
                  <a:schemeClr val="bg1">
                    <a:lumMod val="50000"/>
                  </a:schemeClr>
                </a:solidFill>
                <a:latin typeface="Times New Roman CYR" panose="02020603050405020304" pitchFamily="18" charset="0"/>
              </a:rPr>
              <a:t> </a:t>
            </a:r>
            <a:r>
              <a:rPr lang="ru-RU" altLang="ru-RU" sz="800" dirty="0" err="1">
                <a:solidFill>
                  <a:schemeClr val="bg1">
                    <a:lumMod val="50000"/>
                  </a:schemeClr>
                </a:solidFill>
                <a:latin typeface="Times New Roman CYR" panose="02020603050405020304" pitchFamily="18" charset="0"/>
              </a:rPr>
              <a:t>Use</a:t>
            </a:r>
            <a:r>
              <a:rPr lang="ru-RU" altLang="ru-RU" sz="800" dirty="0">
                <a:solidFill>
                  <a:schemeClr val="bg1">
                    <a:lumMod val="50000"/>
                  </a:schemeClr>
                </a:solidFill>
                <a:latin typeface="Times New Roman CYR" panose="02020603050405020304" pitchFamily="18" charset="0"/>
              </a:rPr>
              <a:t> </a:t>
            </a:r>
            <a:r>
              <a:rPr lang="ru-RU" altLang="ru-RU" sz="800" dirty="0" err="1">
                <a:solidFill>
                  <a:schemeClr val="bg1">
                    <a:lumMod val="50000"/>
                  </a:schemeClr>
                </a:solidFill>
                <a:latin typeface="Times New Roman CYR" panose="02020603050405020304" pitchFamily="18" charset="0"/>
              </a:rPr>
              <a:t>of</a:t>
            </a:r>
            <a:r>
              <a:rPr lang="ru-RU" altLang="ru-RU" sz="800" dirty="0">
                <a:solidFill>
                  <a:schemeClr val="bg1">
                    <a:lumMod val="50000"/>
                  </a:schemeClr>
                </a:solidFill>
                <a:latin typeface="Times New Roman CYR" panose="02020603050405020304" pitchFamily="18" charset="0"/>
              </a:rPr>
              <a:t> </a:t>
            </a:r>
            <a:r>
              <a:rPr lang="ru-RU" altLang="ru-RU" sz="800" dirty="0" err="1">
                <a:solidFill>
                  <a:schemeClr val="bg1">
                    <a:lumMod val="50000"/>
                  </a:schemeClr>
                </a:solidFill>
                <a:latin typeface="Times New Roman CYR" panose="02020603050405020304" pitchFamily="18" charset="0"/>
              </a:rPr>
              <a:t>Expensive</a:t>
            </a:r>
            <a:r>
              <a:rPr lang="ru-RU" altLang="ru-RU" sz="800" dirty="0">
                <a:solidFill>
                  <a:schemeClr val="bg1">
                    <a:lumMod val="50000"/>
                  </a:schemeClr>
                </a:solidFill>
                <a:latin typeface="Times New Roman CYR" panose="02020603050405020304" pitchFamily="18" charset="0"/>
              </a:rPr>
              <a:t> </a:t>
            </a:r>
            <a:r>
              <a:rPr lang="ru-RU" altLang="ru-RU" sz="800" dirty="0" err="1">
                <a:solidFill>
                  <a:schemeClr val="bg1">
                    <a:lumMod val="50000"/>
                  </a:schemeClr>
                </a:solidFill>
                <a:latin typeface="Times New Roman CYR" panose="02020603050405020304" pitchFamily="18" charset="0"/>
              </a:rPr>
              <a:t>Hospital</a:t>
            </a:r>
            <a:r>
              <a:rPr lang="ru-RU" altLang="ru-RU" sz="800" dirty="0">
                <a:solidFill>
                  <a:schemeClr val="bg1">
                    <a:lumMod val="50000"/>
                  </a:schemeClr>
                </a:solidFill>
                <a:latin typeface="Times New Roman CYR" panose="02020603050405020304" pitchFamily="18" charset="0"/>
              </a:rPr>
              <a:t> </a:t>
            </a:r>
            <a:r>
              <a:rPr lang="ru-RU" altLang="ru-RU" sz="800" dirty="0" err="1">
                <a:solidFill>
                  <a:schemeClr val="bg1">
                    <a:lumMod val="50000"/>
                  </a:schemeClr>
                </a:solidFill>
                <a:latin typeface="Times New Roman CYR" panose="02020603050405020304" pitchFamily="18" charset="0"/>
              </a:rPr>
              <a:t>Medicine</a:t>
            </a:r>
            <a:r>
              <a:rPr lang="ru-RU" altLang="ru-RU" sz="800" dirty="0">
                <a:solidFill>
                  <a:schemeClr val="bg1">
                    <a:lumMod val="50000"/>
                  </a:schemeClr>
                </a:solidFill>
                <a:latin typeface="Times New Roman CYR" panose="02020603050405020304" pitchFamily="18" charset="0"/>
              </a:rPr>
              <a:t>) </a:t>
            </a:r>
            <a:r>
              <a:rPr lang="ru-RU" altLang="ru-RU" sz="800" dirty="0" err="1">
                <a:solidFill>
                  <a:schemeClr val="bg1">
                    <a:lumMod val="50000"/>
                  </a:schemeClr>
                </a:solidFill>
                <a:latin typeface="Times New Roman CYR" panose="02020603050405020304" pitchFamily="18" charset="0"/>
              </a:rPr>
              <a:t>Treatment</a:t>
            </a:r>
            <a:r>
              <a:rPr lang="ru-RU" altLang="ru-RU" sz="800" dirty="0">
                <a:solidFill>
                  <a:schemeClr val="bg1">
                    <a:lumMod val="50000"/>
                  </a:schemeClr>
                </a:solidFill>
                <a:latin typeface="Times New Roman CYR" panose="02020603050405020304" pitchFamily="18" charset="0"/>
              </a:rPr>
              <a:t> </a:t>
            </a:r>
            <a:r>
              <a:rPr lang="ru-RU" altLang="ru-RU" sz="800" dirty="0" err="1">
                <a:solidFill>
                  <a:schemeClr val="bg1">
                    <a:lumMod val="50000"/>
                  </a:schemeClr>
                </a:solidFill>
                <a:latin typeface="Times New Roman CYR" panose="02020603050405020304" pitchFamily="18" charset="0"/>
              </a:rPr>
              <a:t>Guidelines</a:t>
            </a:r>
            <a:r>
              <a:rPr lang="ru-RU" altLang="ru-RU" sz="800" dirty="0">
                <a:solidFill>
                  <a:schemeClr val="bg1">
                    <a:lumMod val="50000"/>
                  </a:schemeClr>
                </a:solidFill>
                <a:latin typeface="Times New Roman CYR" panose="02020603050405020304" pitchFamily="18" charset="0"/>
              </a:rPr>
              <a:t> for </a:t>
            </a:r>
            <a:r>
              <a:rPr lang="ru-RU" altLang="ru-RU" sz="800" dirty="0" err="1">
                <a:solidFill>
                  <a:schemeClr val="bg1">
                    <a:lumMod val="50000"/>
                  </a:schemeClr>
                </a:solidFill>
                <a:latin typeface="Times New Roman CYR" panose="02020603050405020304" pitchFamily="18" charset="0"/>
              </a:rPr>
              <a:t>Disease</a:t>
            </a:r>
            <a:r>
              <a:rPr lang="ru-RU" altLang="ru-RU" sz="800" dirty="0">
                <a:solidFill>
                  <a:schemeClr val="bg1">
                    <a:lumMod val="50000"/>
                  </a:schemeClr>
                </a:solidFill>
                <a:latin typeface="Times New Roman CYR" panose="02020603050405020304" pitchFamily="18" charset="0"/>
              </a:rPr>
              <a:t> </a:t>
            </a:r>
            <a:r>
              <a:rPr lang="ru-RU" altLang="ru-RU" sz="800" dirty="0" err="1">
                <a:solidFill>
                  <a:schemeClr val="bg1">
                    <a:lumMod val="50000"/>
                  </a:schemeClr>
                </a:solidFill>
                <a:latin typeface="Times New Roman CYR" panose="02020603050405020304" pitchFamily="18" charset="0"/>
              </a:rPr>
              <a:t>Modifying</a:t>
            </a:r>
            <a:r>
              <a:rPr lang="ru-RU" altLang="ru-RU" sz="800" dirty="0">
                <a:solidFill>
                  <a:schemeClr val="bg1">
                    <a:lumMod val="50000"/>
                  </a:schemeClr>
                </a:solidFill>
                <a:latin typeface="Times New Roman CYR" panose="02020603050405020304" pitchFamily="18" charset="0"/>
              </a:rPr>
              <a:t> </a:t>
            </a:r>
            <a:r>
              <a:rPr lang="ru-RU" altLang="ru-RU" sz="800" dirty="0" err="1">
                <a:solidFill>
                  <a:schemeClr val="bg1">
                    <a:lumMod val="50000"/>
                  </a:schemeClr>
                </a:solidFill>
                <a:latin typeface="Times New Roman CYR" panose="02020603050405020304" pitchFamily="18" charset="0"/>
              </a:rPr>
              <a:t>Treatment</a:t>
            </a:r>
            <a:r>
              <a:rPr lang="ru-RU" altLang="ru-RU" sz="800" dirty="0">
                <a:solidFill>
                  <a:schemeClr val="bg1">
                    <a:lumMod val="50000"/>
                  </a:schemeClr>
                </a:solidFill>
                <a:latin typeface="Times New Roman CYR" panose="02020603050405020304" pitchFamily="18" charset="0"/>
              </a:rPr>
              <a:t> </a:t>
            </a:r>
            <a:r>
              <a:rPr lang="ru-RU" altLang="ru-RU" sz="800" dirty="0" err="1">
                <a:solidFill>
                  <a:schemeClr val="bg1">
                    <a:lumMod val="50000"/>
                  </a:schemeClr>
                </a:solidFill>
                <a:latin typeface="Times New Roman CYR" panose="02020603050405020304" pitchFamily="18" charset="0"/>
              </a:rPr>
              <a:t>of</a:t>
            </a:r>
            <a:r>
              <a:rPr lang="ru-RU" altLang="ru-RU" sz="800" dirty="0">
                <a:solidFill>
                  <a:schemeClr val="bg1">
                    <a:lumMod val="50000"/>
                  </a:schemeClr>
                </a:solidFill>
                <a:latin typeface="Times New Roman CYR" panose="02020603050405020304" pitchFamily="18" charset="0"/>
              </a:rPr>
              <a:t> </a:t>
            </a:r>
            <a:r>
              <a:rPr lang="ru-RU" altLang="ru-RU" sz="800" dirty="0" err="1">
                <a:solidFill>
                  <a:schemeClr val="bg1">
                    <a:lumMod val="50000"/>
                  </a:schemeClr>
                </a:solidFill>
                <a:latin typeface="Times New Roman CYR" panose="02020603050405020304" pitchFamily="18" charset="0"/>
              </a:rPr>
              <a:t>Multiple</a:t>
            </a:r>
            <a:r>
              <a:rPr lang="ru-RU" altLang="ru-RU" sz="800" dirty="0">
                <a:solidFill>
                  <a:schemeClr val="bg1">
                    <a:lumMod val="50000"/>
                  </a:schemeClr>
                </a:solidFill>
                <a:latin typeface="Times New Roman CYR" panose="02020603050405020304" pitchFamily="18" charset="0"/>
              </a:rPr>
              <a:t> </a:t>
            </a:r>
            <a:r>
              <a:rPr lang="ru-RU" altLang="ru-RU" sz="800" dirty="0" err="1">
                <a:solidFill>
                  <a:schemeClr val="bg1">
                    <a:lumMod val="50000"/>
                  </a:schemeClr>
                </a:solidFill>
                <a:latin typeface="Times New Roman CYR" panose="02020603050405020304" pitchFamily="18" charset="0"/>
              </a:rPr>
              <a:t>Sclerosis</a:t>
            </a:r>
            <a:r>
              <a:rPr lang="ru-RU" altLang="ru-RU" sz="800" dirty="0">
                <a:solidFill>
                  <a:schemeClr val="bg1">
                    <a:lumMod val="50000"/>
                  </a:schemeClr>
                </a:solidFill>
                <a:latin typeface="Times New Roman CYR" panose="02020603050405020304" pitchFamily="18" charset="0"/>
              </a:rPr>
              <a:t>.  </a:t>
            </a:r>
            <a:r>
              <a:rPr lang="ru-RU" altLang="ru-RU" sz="800" dirty="0" err="1">
                <a:solidFill>
                  <a:schemeClr val="bg1">
                    <a:lumMod val="50000"/>
                  </a:schemeClr>
                </a:solidFill>
                <a:latin typeface="Times New Roman CYR" panose="02020603050405020304" pitchFamily="18" charset="0"/>
              </a:rPr>
              <a:t>January</a:t>
            </a:r>
            <a:r>
              <a:rPr lang="ru-RU" altLang="ru-RU" sz="800" dirty="0">
                <a:solidFill>
                  <a:schemeClr val="bg1">
                    <a:lumMod val="50000"/>
                  </a:schemeClr>
                </a:solidFill>
                <a:latin typeface="Times New Roman CYR" panose="02020603050405020304" pitchFamily="18" charset="0"/>
              </a:rPr>
              <a:t>, 2016. </a:t>
            </a:r>
            <a:r>
              <a:rPr lang="en-US" altLang="ru-RU" sz="800" dirty="0">
                <a:solidFill>
                  <a:schemeClr val="bg1">
                    <a:lumMod val="50000"/>
                  </a:schemeClr>
                </a:solidFill>
                <a:latin typeface="Times New Roman CYR" panose="02020603050405020304" pitchFamily="18" charset="0"/>
              </a:rPr>
              <a:t>Last ac</a:t>
            </a:r>
            <a:r>
              <a:rPr lang="ru-RU" altLang="ru-RU" sz="800" dirty="0" err="1">
                <a:solidFill>
                  <a:schemeClr val="bg1">
                    <a:lumMod val="50000"/>
                  </a:schemeClr>
                </a:solidFill>
                <a:latin typeface="Times New Roman CYR" panose="02020603050405020304" pitchFamily="18" charset="0"/>
              </a:rPr>
              <a:t>cessed</a:t>
            </a:r>
            <a:r>
              <a:rPr lang="ru-RU" altLang="ru-RU" sz="800" dirty="0">
                <a:solidFill>
                  <a:schemeClr val="bg1">
                    <a:lumMod val="50000"/>
                  </a:schemeClr>
                </a:solidFill>
                <a:latin typeface="Times New Roman CYR" panose="02020603050405020304" pitchFamily="18" charset="0"/>
              </a:rPr>
              <a:t> </a:t>
            </a:r>
            <a:r>
              <a:rPr lang="en-US" altLang="ru-RU" sz="800" dirty="0">
                <a:solidFill>
                  <a:schemeClr val="bg1">
                    <a:lumMod val="50000"/>
                  </a:schemeClr>
                </a:solidFill>
                <a:latin typeface="Times New Roman CYR" panose="02020603050405020304" pitchFamily="18" charset="0"/>
              </a:rPr>
              <a:t>data </a:t>
            </a:r>
            <a:r>
              <a:rPr lang="ru-RU" altLang="ru-RU" sz="800" dirty="0">
                <a:solidFill>
                  <a:schemeClr val="bg1">
                    <a:lumMod val="50000"/>
                  </a:schemeClr>
                </a:solidFill>
                <a:latin typeface="Times New Roman CYR" panose="02020603050405020304" pitchFamily="18" charset="0"/>
              </a:rPr>
              <a:t> 8</a:t>
            </a:r>
            <a:r>
              <a:rPr lang="en-US" altLang="ru-RU" sz="800" dirty="0">
                <a:solidFill>
                  <a:schemeClr val="bg1">
                    <a:lumMod val="50000"/>
                  </a:schemeClr>
                </a:solidFill>
                <a:latin typeface="Times New Roman CYR" panose="02020603050405020304" pitchFamily="18" charset="0"/>
              </a:rPr>
              <a:t>.12.</a:t>
            </a:r>
            <a:r>
              <a:rPr lang="ru-RU" altLang="ru-RU" sz="800" dirty="0">
                <a:solidFill>
                  <a:schemeClr val="bg1">
                    <a:lumMod val="50000"/>
                  </a:schemeClr>
                </a:solidFill>
                <a:latin typeface="Times New Roman CYR" panose="02020603050405020304" pitchFamily="18" charset="0"/>
              </a:rPr>
              <a:t>201</a:t>
            </a:r>
            <a:r>
              <a:rPr lang="en-US" altLang="ru-RU" sz="800" dirty="0">
                <a:solidFill>
                  <a:schemeClr val="bg1">
                    <a:lumMod val="50000"/>
                  </a:schemeClr>
                </a:solidFill>
                <a:latin typeface="Times New Roman CYR" panose="02020603050405020304" pitchFamily="18" charset="0"/>
              </a:rPr>
              <a:t>7</a:t>
            </a:r>
            <a:endParaRPr lang="ru-RU" altLang="ru-RU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02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23849" y="0"/>
            <a:ext cx="7772400" cy="1500174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УЛУЧШАЯ ИНТЕРФЕРОН,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РАСШИРЯЕМ ВОЗМОЖНОСТИ</a:t>
            </a: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265126" y="1571612"/>
            <a:ext cx="7939307" cy="2286016"/>
          </a:xfrm>
        </p:spPr>
        <p:txBody>
          <a:bodyPr>
            <a:noAutofit/>
          </a:bodyPr>
          <a:lstStyle/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ru-RU" sz="2400" b="1" dirty="0">
                <a:solidFill>
                  <a:schemeClr val="tx1"/>
                </a:solidFill>
              </a:rPr>
              <a:t>Снижение среднегодовой частоты обострений </a:t>
            </a: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на 36% по сравнению с плацебо</a:t>
            </a:r>
            <a:r>
              <a:rPr lang="ru-RU" sz="2400" b="1" baseline="30000" dirty="0">
                <a:solidFill>
                  <a:schemeClr val="tx1"/>
                </a:solidFill>
              </a:rPr>
              <a:t>1</a:t>
            </a:r>
            <a:endParaRPr lang="en-US" sz="2400" b="1" baseline="300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ru-RU" sz="2400" b="1" dirty="0">
                <a:solidFill>
                  <a:schemeClr val="tx1"/>
                </a:solidFill>
              </a:rPr>
              <a:t>Образование нейтрализующих </a:t>
            </a: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антител менее чем у 1% пациентов</a:t>
            </a:r>
            <a:r>
              <a:rPr lang="ru-RU" sz="2400" b="1" baseline="300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ru-RU" sz="2400" b="1" dirty="0">
                <a:solidFill>
                  <a:schemeClr val="tx1"/>
                </a:solidFill>
              </a:rPr>
              <a:t>Частота введения </a:t>
            </a:r>
            <a:r>
              <a:rPr lang="is-IS" sz="2400" b="1" dirty="0">
                <a:solidFill>
                  <a:schemeClr val="tx1"/>
                </a:solidFill>
              </a:rPr>
              <a:t>1 раз в 2 недели</a:t>
            </a:r>
            <a:r>
              <a:rPr lang="ru-RU" sz="2400" b="1" baseline="30000" dirty="0">
                <a:solidFill>
                  <a:schemeClr val="tx1"/>
                </a:solidFill>
              </a:rPr>
              <a:t>2</a:t>
            </a:r>
          </a:p>
          <a:p>
            <a:pPr>
              <a:buClr>
                <a:schemeClr val="bg1"/>
              </a:buClr>
            </a:pPr>
            <a:endParaRPr lang="en-US" sz="1600" b="1" dirty="0"/>
          </a:p>
          <a:p>
            <a:pPr>
              <a:buClr>
                <a:schemeClr val="bg1"/>
              </a:buClr>
            </a:pPr>
            <a:endParaRPr lang="en-US" sz="1600" b="1" dirty="0"/>
          </a:p>
        </p:txBody>
      </p:sp>
      <p:sp>
        <p:nvSpPr>
          <p:cNvPr id="15" name="Rectangle 14"/>
          <p:cNvSpPr/>
          <p:nvPr/>
        </p:nvSpPr>
        <p:spPr>
          <a:xfrm>
            <a:off x="2493169" y="6455112"/>
            <a:ext cx="65441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1. Peter A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Calabresi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 Bernd </a:t>
            </a:r>
            <a:r>
              <a:rPr lang="en-US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Kieseier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 Douglas L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Arnold, </a:t>
            </a:r>
            <a:r>
              <a:rPr lang="en-US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Pegylated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interferon beta-1a for relapsing-remitting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multiple sclerosis (ADVANCE): a </a:t>
            </a:r>
            <a:r>
              <a:rPr lang="en-US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randomised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 phase 3, double-blind study, Lancet </a:t>
            </a:r>
            <a:r>
              <a:rPr lang="en-US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Neurol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2014; 13: 657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⎼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65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 2. Инструкция по медицинскому применению препарата </a:t>
            </a:r>
            <a:r>
              <a:rPr lang="ru-RU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Плегриди</a:t>
            </a:r>
            <a:r>
              <a:rPr lang="ru-RU" sz="700" baseline="30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®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mr-IN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РУ ЛП-003859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от 15.08.2017.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81731CB-7EE9-42BA-A851-903D8BAD3594}"/>
              </a:ext>
            </a:extLst>
          </p:cNvPr>
          <p:cNvSpPr/>
          <p:nvPr/>
        </p:nvSpPr>
        <p:spPr>
          <a:xfrm>
            <a:off x="7263309" y="10124"/>
            <a:ext cx="17395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u="sng" dirty="0">
                <a:solidFill>
                  <a:schemeClr val="accent1"/>
                </a:solidFill>
                <a:latin typeface="Verdana" panose="020B0604030504040204" pitchFamily="34" charset="0"/>
              </a:rPr>
              <a:t>PHRU/PLE/0218/0005</a:t>
            </a:r>
            <a:endParaRPr lang="ru-RU" sz="1100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473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865120"/>
            <a:ext cx="9144000" cy="1898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37914" y="2865119"/>
            <a:ext cx="4668173" cy="1898469"/>
          </a:xfrm>
        </p:spPr>
        <p:txBody>
          <a:bodyPr anchor="ctr">
            <a:norm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</a:rPr>
              <a:t>ПЕГИЛИРОВАНИЕ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60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100761" y="1295400"/>
            <a:ext cx="3043237" cy="4622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32370"/>
            <a:ext cx="6941016" cy="1297845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ru-RU" sz="1800" dirty="0"/>
              <a:t>ТЕРАПИЯ БИОЛОГИЧЕСКИМИ ПРЕПАРАТАМИ НА ОСНОВЕ БЕЛКОВЫХ МОЛЕКУЛ ИСПОЛЬЗУЕТСЯ ДЛЯ ЛЕЧЕНИЯ МНОГИХ ЗАБОЛЕВАНИЙ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850" y="1294216"/>
            <a:ext cx="5684044" cy="4623983"/>
          </a:xfrm>
        </p:spPr>
        <p:txBody>
          <a:bodyPr anchor="ctr">
            <a:noAutofit/>
          </a:bodyPr>
          <a:lstStyle/>
          <a:p>
            <a:pPr marL="342900" indent="-342900">
              <a:buFont typeface="Courier New" charset="0"/>
              <a:buChar char="o"/>
            </a:pPr>
            <a:r>
              <a:rPr lang="ru-RU" sz="1600" dirty="0"/>
              <a:t>Биологическая терапия препаратами на основе белковых молекул ограничена рядом факторов: </a:t>
            </a:r>
            <a:endParaRPr lang="en-GB" sz="1600" dirty="0"/>
          </a:p>
          <a:p>
            <a:pPr marL="742950" lvl="1" indent="-285750">
              <a:buFont typeface="Courier New" charset="0"/>
              <a:buChar char="o"/>
            </a:pPr>
            <a:r>
              <a:rPr lang="ru-RU" sz="1400" dirty="0"/>
              <a:t>Короткий период полувыведения</a:t>
            </a:r>
          </a:p>
          <a:p>
            <a:pPr marL="742950" lvl="1" indent="-285750">
              <a:buFont typeface="Courier New" charset="0"/>
              <a:buChar char="o"/>
            </a:pPr>
            <a:r>
              <a:rPr lang="ru-RU" sz="1400" dirty="0"/>
              <a:t>Иммуногенность</a:t>
            </a:r>
          </a:p>
          <a:p>
            <a:pPr marL="742950" lvl="1" indent="-285750">
              <a:buFont typeface="Courier New" charset="0"/>
              <a:buChar char="o"/>
            </a:pPr>
            <a:r>
              <a:rPr lang="ru-RU" sz="1400" dirty="0"/>
              <a:t>Разрушение под действием ферментных систем</a:t>
            </a:r>
          </a:p>
          <a:p>
            <a:pPr marL="742950" lvl="1" indent="-285750">
              <a:buFont typeface="Courier New" charset="0"/>
              <a:buChar char="o"/>
            </a:pPr>
            <a:r>
              <a:rPr lang="ru-RU" sz="1400" dirty="0"/>
              <a:t>Физическая/химическая нестабильность молекулы (агрегация, адсорбция, </a:t>
            </a:r>
            <a:r>
              <a:rPr lang="ru-RU" sz="1400" dirty="0" err="1"/>
              <a:t>деаминация</a:t>
            </a:r>
            <a:r>
              <a:rPr lang="ru-RU" sz="1400" dirty="0"/>
              <a:t>, фрагментация)  </a:t>
            </a:r>
            <a:endParaRPr lang="en-GB" sz="1600" dirty="0"/>
          </a:p>
          <a:p>
            <a:pPr marL="342900" indent="-342900">
              <a:buFont typeface="Courier New" charset="0"/>
              <a:buChar char="o"/>
            </a:pPr>
            <a:r>
              <a:rPr lang="ru-RU" sz="1600" dirty="0"/>
              <a:t>В течение последних 10 лет ведутся активные разработки по устранению этих недостатков</a:t>
            </a:r>
          </a:p>
          <a:p>
            <a:pPr marL="342900" indent="-342900">
              <a:buFont typeface="Courier New" charset="0"/>
              <a:buChar char="o"/>
            </a:pPr>
            <a:r>
              <a:rPr lang="ru-RU" sz="1600" b="1" dirty="0" err="1">
                <a:solidFill>
                  <a:schemeClr val="accent1"/>
                </a:solidFill>
              </a:rPr>
              <a:t>Пегилирование</a:t>
            </a:r>
            <a:r>
              <a:rPr lang="ru-RU" sz="1600" dirty="0"/>
              <a:t> – процесс модификации терапевтического белка, повышающее его клиническую ценность  </a:t>
            </a:r>
          </a:p>
          <a:p>
            <a:pPr marL="342900" indent="-342900">
              <a:buFont typeface="Courier New" charset="0"/>
              <a:buChar char="o"/>
            </a:pPr>
            <a:r>
              <a:rPr lang="ru-RU" sz="1600" dirty="0"/>
              <a:t>10 </a:t>
            </a:r>
            <a:r>
              <a:rPr lang="ru-RU" sz="1600" dirty="0" err="1"/>
              <a:t>пегилированных</a:t>
            </a:r>
            <a:r>
              <a:rPr lang="ru-RU" sz="1600" dirty="0"/>
              <a:t> молекул находятся </a:t>
            </a:r>
            <a:br>
              <a:rPr lang="ru-RU" sz="1600" dirty="0"/>
            </a:br>
            <a:r>
              <a:rPr lang="ru-RU" sz="1600" dirty="0"/>
              <a:t>в разработке для применения в различных терапевтических областях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323849" y="6232233"/>
            <a:ext cx="8512176" cy="62576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Jain A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.,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et al. </a:t>
            </a:r>
            <a:r>
              <a:rPr lang="en-US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Crit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Rev </a:t>
            </a:r>
            <a:r>
              <a:rPr lang="en-US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Ther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Drug Carrier </a:t>
            </a:r>
            <a:r>
              <a:rPr lang="en-US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Syst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2008;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25: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403–47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Bailon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P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.,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et al. Expert </a:t>
            </a:r>
            <a:r>
              <a:rPr lang="en-US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Opin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Drug </a:t>
            </a:r>
            <a:r>
              <a:rPr lang="en-US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Deliv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2009;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6: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1–16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</a:t>
            </a:r>
            <a:r>
              <a:rPr lang="nl-NL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Kang J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</a:t>
            </a:r>
            <a:r>
              <a:rPr lang="nl-NL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S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.,</a:t>
            </a:r>
            <a:r>
              <a:rPr lang="nl-NL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et al. Expert </a:t>
            </a:r>
            <a:r>
              <a:rPr lang="nl-NL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Opin</a:t>
            </a:r>
            <a:r>
              <a:rPr lang="nl-NL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nl-NL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Emerg</a:t>
            </a:r>
            <a:r>
              <a:rPr lang="nl-NL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Drugs 2009;14(2):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nl-NL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363–80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156223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32370"/>
            <a:ext cx="6891338" cy="1260593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ru-RU" b="1" dirty="0">
                <a:solidFill>
                  <a:schemeClr val="tx1"/>
                </a:solidFill>
              </a:rPr>
              <a:t>ПЕГИЛИРОВАНИЕ УВЕЛИЧИВАЕТ ВРЕМЯ ЦИРКУЛЯЦИИ ПРЕПАРАТА В КРОВИ, ЗАЩИЩАЕТ ОТ РАЗРУШЕНИЯ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И ПОВЫШАЕТ СТАБИЛЬНОСТЬ МОЛЕКУЛЫ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849" y="6232233"/>
            <a:ext cx="8512176" cy="62576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defTabSz="1219170" fontAlgn="base">
              <a:lnSpc>
                <a:spcPct val="80000"/>
              </a:lnSpc>
              <a:spcBef>
                <a:spcPts val="320"/>
              </a:spcBef>
              <a:spcAft>
                <a:spcPct val="0"/>
              </a:spcAft>
              <a:buClr>
                <a:srgbClr val="626A70"/>
              </a:buClr>
            </a:pP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ПЭГ ⎼ </a:t>
            </a:r>
            <a:r>
              <a:rPr lang="ru-RU" sz="800" kern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полиэтиленгликоль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</a:t>
            </a:r>
            <a:endParaRPr lang="nl-NL" sz="7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defTabSz="1219170" fontAlgn="base">
              <a:lnSpc>
                <a:spcPct val="80000"/>
              </a:lnSpc>
              <a:spcBef>
                <a:spcPts val="320"/>
              </a:spcBef>
              <a:spcAft>
                <a:spcPct val="0"/>
              </a:spcAft>
              <a:buClr>
                <a:srgbClr val="626A70"/>
              </a:buClr>
            </a:pPr>
            <a:r>
              <a:rPr lang="nl-NL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1. Kang J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</a:t>
            </a:r>
            <a:r>
              <a:rPr lang="nl-NL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S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.,</a:t>
            </a:r>
            <a:r>
              <a:rPr lang="nl-NL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et al. Expert </a:t>
            </a:r>
            <a:r>
              <a:rPr lang="nl-NL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Opin</a:t>
            </a:r>
            <a:r>
              <a:rPr lang="nl-NL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nl-NL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Emerg</a:t>
            </a:r>
            <a:r>
              <a:rPr lang="nl-NL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Drugs 2009;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nl-NL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14(2):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nl-NL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363–80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</a:t>
            </a:r>
            <a:endParaRPr lang="nl-NL" sz="7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23359997"/>
              </p:ext>
            </p:extLst>
          </p:nvPr>
        </p:nvGraphicFramePr>
        <p:xfrm>
          <a:off x="323850" y="1296987"/>
          <a:ext cx="8496000" cy="4689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91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029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638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815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200" b="1" i="0" dirty="0">
                          <a:solidFill>
                            <a:srgbClr val="69B3E7"/>
                          </a:solidFill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Эффект пегилирования  </a:t>
                      </a:r>
                      <a:endParaRPr lang="en-GB" sz="1200" b="1" i="0" dirty="0">
                        <a:solidFill>
                          <a:srgbClr val="69B3E7"/>
                        </a:solidFill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 marL="121913" marR="121913" marT="45717" marB="45717" anchor="b">
                    <a:lnB w="12700" cap="flat" cmpd="sng" algn="ctr">
                      <a:solidFill>
                        <a:srgbClr val="69B3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200" b="1" i="0" dirty="0">
                          <a:solidFill>
                            <a:srgbClr val="69B3E7"/>
                          </a:solidFill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Механизм реализации </a:t>
                      </a:r>
                      <a:endParaRPr lang="en-US" sz="1200" b="1" i="0" dirty="0">
                        <a:solidFill>
                          <a:srgbClr val="69B3E7"/>
                        </a:solidFill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 marL="121913" marR="121913" marT="45717" marB="45717" anchor="b">
                    <a:lnB w="12700" cap="flat" cmpd="sng" algn="ctr">
                      <a:solidFill>
                        <a:srgbClr val="69B3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200" b="1" i="0" dirty="0">
                          <a:solidFill>
                            <a:srgbClr val="69B3E7"/>
                          </a:solidFill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Клинические преимущества </a:t>
                      </a:r>
                      <a:endParaRPr lang="en-US" sz="1200" b="1" i="0" dirty="0">
                        <a:solidFill>
                          <a:srgbClr val="69B3E7"/>
                        </a:solidFill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 marL="121913" marR="121913" marT="45717" marB="45717" anchor="b">
                    <a:lnB w="12700" cap="flat" cmpd="sng" algn="ctr">
                      <a:solidFill>
                        <a:srgbClr val="69B3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9047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b="1" i="0" dirty="0">
                          <a:solidFill>
                            <a:srgbClr val="5B6770"/>
                          </a:solidFill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 Увеличение размера молекулы</a:t>
                      </a:r>
                      <a:endParaRPr lang="en-GB" sz="1000" b="1" i="0" baseline="0" dirty="0">
                        <a:solidFill>
                          <a:srgbClr val="5B6770"/>
                        </a:solidFill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000" b="0" i="0" dirty="0">
                          <a:solidFill>
                            <a:srgbClr val="5B6770"/>
                          </a:solidFill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Каждая молекула этиленгликоля соединяется с 6⎼7 молекулами воды  </a:t>
                      </a:r>
                      <a:endParaRPr lang="en-US" sz="1000" b="0" i="0" dirty="0">
                        <a:solidFill>
                          <a:srgbClr val="5B6770"/>
                        </a:solidFill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000" b="0" i="0" dirty="0">
                          <a:solidFill>
                            <a:srgbClr val="5B6770"/>
                          </a:solidFill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ПЭГ состоит из 450 единиц, создающих «экран» из молекул воды  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000" b="0" i="0" dirty="0">
                          <a:solidFill>
                            <a:srgbClr val="5B6770"/>
                          </a:solidFill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Уменьшение скорости клубочковой фильтрации, увеличение периода полувыведения</a:t>
                      </a:r>
                      <a:endParaRPr lang="en-GB" sz="1000" b="0" i="0" dirty="0">
                        <a:solidFill>
                          <a:srgbClr val="5B6770"/>
                        </a:solidFill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 marL="121913" marR="121913" marT="45717" marB="45717" anchor="ctr">
                    <a:lnT w="12700" cap="flat" cmpd="sng" algn="ctr">
                      <a:solidFill>
                        <a:srgbClr val="69B3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9B3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000" b="0" i="0" dirty="0">
                        <a:solidFill>
                          <a:srgbClr val="5B6770"/>
                        </a:solidFill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 marL="121913" marR="121913" marT="45717" marB="45717" anchor="ctr">
                    <a:lnT w="12700" cap="flat" cmpd="sng" algn="ctr">
                      <a:solidFill>
                        <a:srgbClr val="69B3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9B3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ru-RU" sz="1000" b="1" i="0" kern="1200" dirty="0">
                          <a:solidFill>
                            <a:srgbClr val="5B6770"/>
                          </a:solidFill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Эффективность: </a:t>
                      </a:r>
                      <a:r>
                        <a:rPr lang="ru-RU" sz="1000" b="0" i="0" kern="1200" dirty="0">
                          <a:solidFill>
                            <a:srgbClr val="5B6770"/>
                          </a:solidFill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меньшая кратность дозирования обеспечивает сопоставимый с непегилированными препаратами эффект</a:t>
                      </a:r>
                      <a:endParaRPr lang="en-GB" sz="1000" b="0" i="0" kern="1200" dirty="0">
                        <a:solidFill>
                          <a:srgbClr val="5B6770"/>
                        </a:solidFill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  <a:p>
                      <a:pPr algn="l"/>
                      <a:endParaRPr lang="en-GB" sz="1000" b="0" i="0" dirty="0">
                        <a:solidFill>
                          <a:srgbClr val="5B6770"/>
                        </a:solidFill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  <a:p>
                      <a:pPr algn="l"/>
                      <a:r>
                        <a:rPr lang="ru-RU" sz="1000" b="1" i="0" dirty="0">
                          <a:solidFill>
                            <a:srgbClr val="5B6770"/>
                          </a:solidFill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Безопасность/переносимость: </a:t>
                      </a:r>
                      <a:r>
                        <a:rPr lang="ru-RU" sz="1000" b="0" i="0" kern="1200" dirty="0">
                          <a:solidFill>
                            <a:srgbClr val="5B6770"/>
                          </a:solidFill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меньшая кратность дозирования, меньшее общее число нежелательных явлений</a:t>
                      </a:r>
                      <a:endParaRPr lang="en-GB" sz="1000" b="0" i="0" kern="1200" dirty="0">
                        <a:solidFill>
                          <a:srgbClr val="5B6770"/>
                        </a:solidFill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 marL="121913" marR="121913" marT="45717" marB="45717" anchor="ctr">
                    <a:lnT w="12700" cap="flat" cmpd="sng" algn="ctr">
                      <a:solidFill>
                        <a:srgbClr val="69B3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9B3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592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>
                          <a:solidFill>
                            <a:srgbClr val="5B6770"/>
                          </a:solidFill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 </a:t>
                      </a:r>
                      <a:r>
                        <a:rPr lang="ru-RU" sz="1000" b="1" i="0" dirty="0">
                          <a:solidFill>
                            <a:srgbClr val="5B6770"/>
                          </a:solidFill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Экранирование молекулы</a:t>
                      </a:r>
                    </a:p>
                    <a:p>
                      <a:pPr marL="171450" marR="0" lvl="2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000" b="0" i="0" kern="1200" dirty="0">
                          <a:solidFill>
                            <a:srgbClr val="5B6770"/>
                          </a:solidFill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Защита молекул от иммунных механизмов, которые могут разрушить ее (с помощью антител или </a:t>
                      </a:r>
                      <a:r>
                        <a:rPr lang="ru-RU" sz="1000" b="0" i="0" kern="1200" dirty="0" err="1">
                          <a:solidFill>
                            <a:srgbClr val="5B6770"/>
                          </a:solidFill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протеолиза</a:t>
                      </a:r>
                      <a:r>
                        <a:rPr lang="ru-RU" sz="1000" b="0" i="0" kern="1200" dirty="0">
                          <a:solidFill>
                            <a:srgbClr val="5B6770"/>
                          </a:solidFill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)</a:t>
                      </a:r>
                      <a:endParaRPr lang="en-US" sz="1000" b="0" i="0" dirty="0">
                        <a:solidFill>
                          <a:srgbClr val="5B6770"/>
                        </a:solidFill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 marL="121913" marR="121913" marT="45717" marB="45717" anchor="ctr">
                    <a:lnT w="6350" cap="flat" cmpd="sng" algn="ctr">
                      <a:solidFill>
                        <a:srgbClr val="69B3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9B3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000" b="0" i="0" dirty="0">
                        <a:solidFill>
                          <a:srgbClr val="5B6770"/>
                        </a:solidFill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 marL="121913" marR="121913" marT="45717" marB="45717" anchor="ctr">
                    <a:lnT w="6350" cap="flat" cmpd="sng" algn="ctr">
                      <a:solidFill>
                        <a:srgbClr val="69B3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9B3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ru-RU" sz="1000" b="1" i="0" kern="1200" dirty="0">
                          <a:solidFill>
                            <a:srgbClr val="5B6770"/>
                          </a:solidFill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Эффективность</a:t>
                      </a:r>
                      <a:r>
                        <a:rPr lang="en-GB" sz="1000" b="1" i="0" kern="1200" dirty="0">
                          <a:solidFill>
                            <a:srgbClr val="5B6770"/>
                          </a:solidFill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: </a:t>
                      </a:r>
                      <a:r>
                        <a:rPr lang="ru-RU" sz="1000" b="0" i="0" kern="1200" dirty="0">
                          <a:solidFill>
                            <a:srgbClr val="5B6770"/>
                          </a:solidFill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поскольку препарат </a:t>
                      </a:r>
                      <a:br>
                        <a:rPr lang="ru-RU" sz="1000" b="0" i="0" kern="1200" dirty="0">
                          <a:solidFill>
                            <a:srgbClr val="5B6770"/>
                          </a:solidFill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</a:br>
                      <a:r>
                        <a:rPr lang="ru-RU" sz="1000" b="0" i="0" kern="1200" dirty="0">
                          <a:solidFill>
                            <a:srgbClr val="5B6770"/>
                          </a:solidFill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в меньшей степени подвержен распаду, требуются меньшие его количества </a:t>
                      </a:r>
                      <a:endParaRPr lang="en-GB" sz="1000" b="0" i="0" kern="1200" dirty="0">
                        <a:solidFill>
                          <a:srgbClr val="5B6770"/>
                        </a:solidFill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  <a:p>
                      <a:pPr marL="0" algn="l" defTabSz="457200" rtl="0" eaLnBrk="1" latinLnBrk="0" hangingPunct="1"/>
                      <a:endParaRPr lang="en-GB" sz="1000" b="0" i="0" kern="1200" dirty="0">
                        <a:solidFill>
                          <a:srgbClr val="5B6770"/>
                        </a:solidFill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  <a:p>
                      <a:pPr marL="0" algn="l" defTabSz="457200" rtl="0" eaLnBrk="1" latinLnBrk="0" hangingPunct="1"/>
                      <a:r>
                        <a:rPr lang="ru-RU" sz="1000" b="1" i="0" dirty="0">
                          <a:solidFill>
                            <a:srgbClr val="5B6770"/>
                          </a:solidFill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Безопасность/переносимость: </a:t>
                      </a:r>
                      <a:br>
                        <a:rPr lang="ru-RU" sz="1000" b="1" i="0" dirty="0">
                          <a:solidFill>
                            <a:srgbClr val="5B6770"/>
                          </a:solidFill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</a:br>
                      <a:r>
                        <a:rPr lang="ru-RU" sz="1000" b="0" i="0" kern="1200" dirty="0">
                          <a:solidFill>
                            <a:srgbClr val="5B6770"/>
                          </a:solidFill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ниже</a:t>
                      </a:r>
                      <a:r>
                        <a:rPr lang="ru-RU" sz="1000" b="0" i="0" kern="1200" baseline="0" dirty="0">
                          <a:solidFill>
                            <a:srgbClr val="5B6770"/>
                          </a:solidFill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 вероятность иммуногенности/токсичности</a:t>
                      </a:r>
                      <a:r>
                        <a:rPr lang="en-GB" sz="1000" b="0" i="0" kern="1200" dirty="0">
                          <a:solidFill>
                            <a:srgbClr val="5B6770"/>
                          </a:solidFill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 </a:t>
                      </a:r>
                      <a:r>
                        <a:rPr lang="ru-RU" sz="1000" b="0" i="0" kern="1200" dirty="0">
                          <a:solidFill>
                            <a:srgbClr val="5B6770"/>
                          </a:solidFill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 </a:t>
                      </a:r>
                      <a:endParaRPr lang="en-GB" sz="1000" b="0" i="0" kern="1200" dirty="0">
                        <a:solidFill>
                          <a:srgbClr val="5B6770"/>
                        </a:solidFill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 marL="121913" marR="121913" marT="45717" marB="45717" anchor="ctr">
                    <a:lnT w="6350" cap="flat" cmpd="sng" algn="ctr">
                      <a:solidFill>
                        <a:srgbClr val="69B3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9B3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2024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>
                          <a:solidFill>
                            <a:srgbClr val="5B6770"/>
                          </a:solidFill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Стабильность</a:t>
                      </a:r>
                      <a:endParaRPr lang="en-GB" sz="1000" b="1" i="0" dirty="0">
                        <a:solidFill>
                          <a:srgbClr val="5B6770"/>
                        </a:solidFill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  <a:p>
                      <a:pPr marL="171450" marR="0" lvl="2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rgbClr val="5B6770"/>
                          </a:solidFill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Повышается химическая стабильность и растворимость препарата, увеличивая его активность в более низких концентрациях</a:t>
                      </a:r>
                      <a:endParaRPr lang="en-GB" sz="1000" b="0" i="0" u="none" strike="noStrike" kern="1200" baseline="0" dirty="0">
                        <a:solidFill>
                          <a:srgbClr val="5B6770"/>
                        </a:solidFill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  <a:p>
                      <a:pPr marL="171450" marR="0" lvl="2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000" b="0" i="0" u="none" strike="noStrike" kern="1200" baseline="0" dirty="0">
                          <a:solidFill>
                            <a:srgbClr val="5B6770"/>
                          </a:solidFill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Увеличение срока хранения</a:t>
                      </a:r>
                      <a:endParaRPr lang="en-GB" sz="1000" b="0" i="0" u="none" strike="noStrike" kern="1200" baseline="0" dirty="0">
                        <a:solidFill>
                          <a:srgbClr val="5B6770"/>
                        </a:solidFill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 marL="121913" marR="121913" marT="45717" marB="45717" anchor="ctr">
                    <a:lnT w="6350" cap="flat" cmpd="sng" algn="ctr">
                      <a:solidFill>
                        <a:srgbClr val="69B3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9B3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000" b="0" i="0" dirty="0">
                        <a:solidFill>
                          <a:srgbClr val="5B6770"/>
                        </a:solidFill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 marL="121913" marR="121913" marT="45717" marB="45717" anchor="ctr">
                    <a:lnT w="6350" cap="flat" cmpd="sng" algn="ctr">
                      <a:solidFill>
                        <a:srgbClr val="69B3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9B3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ru-RU" sz="1000" b="1" i="0" kern="1200" dirty="0">
                          <a:solidFill>
                            <a:srgbClr val="5B6770"/>
                          </a:solidFill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Эффективность</a:t>
                      </a:r>
                      <a:r>
                        <a:rPr lang="en-GB" sz="1000" b="1" i="0" kern="1200" dirty="0">
                          <a:solidFill>
                            <a:srgbClr val="5B6770"/>
                          </a:solidFill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:</a:t>
                      </a:r>
                      <a:r>
                        <a:rPr lang="ru-RU" sz="1000" b="1" i="0" kern="1200" baseline="0" dirty="0">
                          <a:solidFill>
                            <a:srgbClr val="5B6770"/>
                          </a:solidFill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 </a:t>
                      </a:r>
                      <a:r>
                        <a:rPr lang="ru-RU" sz="1000" b="0" i="0" kern="1200" dirty="0">
                          <a:solidFill>
                            <a:srgbClr val="5B6770"/>
                          </a:solidFill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вследствие увеличения активности требуются меньшие количества препарата </a:t>
                      </a:r>
                    </a:p>
                    <a:p>
                      <a:pPr marL="0" algn="l" defTabSz="457200" rtl="0" eaLnBrk="1" latinLnBrk="0" hangingPunct="1"/>
                      <a:endParaRPr lang="en-GB" sz="1000" b="0" i="0" kern="1200" dirty="0">
                        <a:solidFill>
                          <a:srgbClr val="5B6770"/>
                        </a:solidFill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  <a:p>
                      <a:pPr marL="0" algn="l" defTabSz="457200" rtl="0" eaLnBrk="1" latinLnBrk="0" hangingPunct="1"/>
                      <a:r>
                        <a:rPr lang="ru-RU" sz="1000" b="1" i="0" dirty="0">
                          <a:solidFill>
                            <a:srgbClr val="5B6770"/>
                          </a:solidFill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Безопасность/переносимость:</a:t>
                      </a:r>
                      <a:r>
                        <a:rPr lang="ru-RU" sz="1000" b="1" i="0" baseline="0" dirty="0">
                          <a:solidFill>
                            <a:srgbClr val="5B6770"/>
                          </a:solidFill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 </a:t>
                      </a:r>
                      <a:r>
                        <a:rPr lang="ru-RU" sz="1000" b="0" i="0" kern="1200" dirty="0">
                          <a:solidFill>
                            <a:srgbClr val="5B6770"/>
                          </a:solidFill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меньшая кратность дозирования, меньшее общее число нежелательных явлений</a:t>
                      </a:r>
                      <a:endParaRPr lang="en-GB" sz="1000" b="0" i="0" kern="1200" dirty="0">
                        <a:solidFill>
                          <a:srgbClr val="5B6770"/>
                        </a:solidFill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 marL="121913" marR="121913" marT="45717" marB="45717" anchor="ctr">
                    <a:lnT w="6350" cap="flat" cmpd="sng" algn="ctr">
                      <a:solidFill>
                        <a:srgbClr val="69B3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9B3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3120235" y="1861207"/>
            <a:ext cx="1271739" cy="1271739"/>
          </a:xfrm>
          <a:prstGeom prst="ellipse">
            <a:avLst/>
          </a:prstGeom>
          <a:noFill/>
          <a:ln w="25400" cap="flat" cmpd="sng" algn="ctr">
            <a:solidFill>
              <a:srgbClr val="ECA154"/>
            </a:solidFill>
            <a:prstDash val="sysDot"/>
          </a:ln>
          <a:effectLst/>
        </p:spPr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 rot="20426409">
            <a:off x="3703041" y="2141734"/>
            <a:ext cx="276648" cy="251166"/>
          </a:xfrm>
          <a:custGeom>
            <a:avLst/>
            <a:gdLst>
              <a:gd name="T0" fmla="*/ 108 w 108"/>
              <a:gd name="T1" fmla="*/ 0 h 106"/>
              <a:gd name="T2" fmla="*/ 97 w 108"/>
              <a:gd name="T3" fmla="*/ 26 h 106"/>
              <a:gd name="T4" fmla="*/ 74 w 108"/>
              <a:gd name="T5" fmla="*/ 41 h 106"/>
              <a:gd name="T6" fmla="*/ 55 w 108"/>
              <a:gd name="T7" fmla="*/ 35 h 106"/>
              <a:gd name="T8" fmla="*/ 35 w 108"/>
              <a:gd name="T9" fmla="*/ 49 h 106"/>
              <a:gd name="T10" fmla="*/ 43 w 108"/>
              <a:gd name="T11" fmla="*/ 70 h 106"/>
              <a:gd name="T12" fmla="*/ 46 w 108"/>
              <a:gd name="T13" fmla="*/ 92 h 106"/>
              <a:gd name="T14" fmla="*/ 18 w 108"/>
              <a:gd name="T15" fmla="*/ 91 h 106"/>
              <a:gd name="T16" fmla="*/ 2 w 108"/>
              <a:gd name="T17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" h="106">
                <a:moveTo>
                  <a:pt x="108" y="0"/>
                </a:moveTo>
                <a:cubicBezTo>
                  <a:pt x="108" y="0"/>
                  <a:pt x="99" y="24"/>
                  <a:pt x="97" y="26"/>
                </a:cubicBezTo>
                <a:cubicBezTo>
                  <a:pt x="94" y="29"/>
                  <a:pt x="82" y="39"/>
                  <a:pt x="74" y="41"/>
                </a:cubicBezTo>
                <a:cubicBezTo>
                  <a:pt x="66" y="42"/>
                  <a:pt x="67" y="37"/>
                  <a:pt x="55" y="35"/>
                </a:cubicBezTo>
                <a:cubicBezTo>
                  <a:pt x="44" y="34"/>
                  <a:pt x="35" y="49"/>
                  <a:pt x="35" y="49"/>
                </a:cubicBezTo>
                <a:cubicBezTo>
                  <a:pt x="35" y="49"/>
                  <a:pt x="33" y="60"/>
                  <a:pt x="43" y="70"/>
                </a:cubicBezTo>
                <a:cubicBezTo>
                  <a:pt x="53" y="80"/>
                  <a:pt x="49" y="87"/>
                  <a:pt x="46" y="92"/>
                </a:cubicBezTo>
                <a:cubicBezTo>
                  <a:pt x="41" y="96"/>
                  <a:pt x="40" y="102"/>
                  <a:pt x="18" y="91"/>
                </a:cubicBezTo>
                <a:cubicBezTo>
                  <a:pt x="6" y="87"/>
                  <a:pt x="0" y="102"/>
                  <a:pt x="2" y="106"/>
                </a:cubicBezTo>
              </a:path>
            </a:pathLst>
          </a:custGeom>
          <a:noFill/>
          <a:ln w="12700" cap="flat">
            <a:solidFill>
              <a:srgbClr val="2573B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3590188" y="2432770"/>
            <a:ext cx="234611" cy="206514"/>
          </a:xfrm>
          <a:custGeom>
            <a:avLst/>
            <a:gdLst>
              <a:gd name="T0" fmla="*/ 60 w 81"/>
              <a:gd name="T1" fmla="*/ 1 h 72"/>
              <a:gd name="T2" fmla="*/ 79 w 81"/>
              <a:gd name="T3" fmla="*/ 11 h 72"/>
              <a:gd name="T4" fmla="*/ 75 w 81"/>
              <a:gd name="T5" fmla="*/ 28 h 72"/>
              <a:gd name="T6" fmla="*/ 63 w 81"/>
              <a:gd name="T7" fmla="*/ 28 h 72"/>
              <a:gd name="T8" fmla="*/ 59 w 81"/>
              <a:gd name="T9" fmla="*/ 20 h 72"/>
              <a:gd name="T10" fmla="*/ 69 w 81"/>
              <a:gd name="T11" fmla="*/ 23 h 72"/>
              <a:gd name="T12" fmla="*/ 38 w 81"/>
              <a:gd name="T13" fmla="*/ 39 h 72"/>
              <a:gd name="T14" fmla="*/ 18 w 81"/>
              <a:gd name="T15" fmla="*/ 26 h 72"/>
              <a:gd name="T16" fmla="*/ 49 w 81"/>
              <a:gd name="T17" fmla="*/ 22 h 72"/>
              <a:gd name="T18" fmla="*/ 55 w 81"/>
              <a:gd name="T19" fmla="*/ 41 h 72"/>
              <a:gd name="T20" fmla="*/ 66 w 81"/>
              <a:gd name="T21" fmla="*/ 57 h 72"/>
              <a:gd name="T22" fmla="*/ 69 w 81"/>
              <a:gd name="T23" fmla="*/ 46 h 72"/>
              <a:gd name="T24" fmla="*/ 27 w 81"/>
              <a:gd name="T25" fmla="*/ 42 h 72"/>
              <a:gd name="T26" fmla="*/ 38 w 81"/>
              <a:gd name="T27" fmla="*/ 50 h 72"/>
              <a:gd name="T28" fmla="*/ 38 w 81"/>
              <a:gd name="T29" fmla="*/ 40 h 72"/>
              <a:gd name="T30" fmla="*/ 19 w 81"/>
              <a:gd name="T31" fmla="*/ 42 h 72"/>
              <a:gd name="T32" fmla="*/ 15 w 81"/>
              <a:gd name="T33" fmla="*/ 36 h 72"/>
              <a:gd name="T34" fmla="*/ 22 w 81"/>
              <a:gd name="T35" fmla="*/ 39 h 72"/>
              <a:gd name="T36" fmla="*/ 15 w 81"/>
              <a:gd name="T37" fmla="*/ 28 h 72"/>
              <a:gd name="T38" fmla="*/ 34 w 81"/>
              <a:gd name="T39" fmla="*/ 12 h 72"/>
              <a:gd name="T40" fmla="*/ 17 w 81"/>
              <a:gd name="T41" fmla="*/ 6 h 72"/>
              <a:gd name="T42" fmla="*/ 17 w 81"/>
              <a:gd name="T43" fmla="*/ 26 h 72"/>
              <a:gd name="T44" fmla="*/ 7 w 81"/>
              <a:gd name="T45" fmla="*/ 26 h 72"/>
              <a:gd name="T46" fmla="*/ 3 w 81"/>
              <a:gd name="T47" fmla="*/ 16 h 72"/>
              <a:gd name="T48" fmla="*/ 13 w 81"/>
              <a:gd name="T49" fmla="*/ 19 h 72"/>
              <a:gd name="T50" fmla="*/ 7 w 81"/>
              <a:gd name="T51" fmla="*/ 33 h 72"/>
              <a:gd name="T52" fmla="*/ 20 w 81"/>
              <a:gd name="T53" fmla="*/ 31 h 72"/>
              <a:gd name="T54" fmla="*/ 52 w 81"/>
              <a:gd name="T55" fmla="*/ 34 h 72"/>
              <a:gd name="T56" fmla="*/ 61 w 81"/>
              <a:gd name="T57" fmla="*/ 44 h 72"/>
              <a:gd name="T58" fmla="*/ 59 w 81"/>
              <a:gd name="T59" fmla="*/ 52 h 72"/>
              <a:gd name="T60" fmla="*/ 42 w 81"/>
              <a:gd name="T61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1" h="72">
                <a:moveTo>
                  <a:pt x="60" y="1"/>
                </a:moveTo>
                <a:cubicBezTo>
                  <a:pt x="60" y="1"/>
                  <a:pt x="79" y="10"/>
                  <a:pt x="79" y="11"/>
                </a:cubicBezTo>
                <a:cubicBezTo>
                  <a:pt x="81" y="13"/>
                  <a:pt x="80" y="25"/>
                  <a:pt x="75" y="28"/>
                </a:cubicBezTo>
                <a:cubicBezTo>
                  <a:pt x="66" y="33"/>
                  <a:pt x="62" y="27"/>
                  <a:pt x="63" y="28"/>
                </a:cubicBezTo>
                <a:cubicBezTo>
                  <a:pt x="64" y="29"/>
                  <a:pt x="58" y="25"/>
                  <a:pt x="59" y="20"/>
                </a:cubicBezTo>
                <a:cubicBezTo>
                  <a:pt x="61" y="14"/>
                  <a:pt x="68" y="13"/>
                  <a:pt x="69" y="23"/>
                </a:cubicBezTo>
                <a:cubicBezTo>
                  <a:pt x="67" y="33"/>
                  <a:pt x="47" y="39"/>
                  <a:pt x="38" y="39"/>
                </a:cubicBezTo>
                <a:cubicBezTo>
                  <a:pt x="32" y="38"/>
                  <a:pt x="15" y="31"/>
                  <a:pt x="18" y="26"/>
                </a:cubicBezTo>
                <a:cubicBezTo>
                  <a:pt x="20" y="23"/>
                  <a:pt x="36" y="16"/>
                  <a:pt x="49" y="22"/>
                </a:cubicBezTo>
                <a:cubicBezTo>
                  <a:pt x="62" y="29"/>
                  <a:pt x="56" y="39"/>
                  <a:pt x="55" y="41"/>
                </a:cubicBezTo>
                <a:cubicBezTo>
                  <a:pt x="55" y="43"/>
                  <a:pt x="54" y="55"/>
                  <a:pt x="66" y="57"/>
                </a:cubicBezTo>
                <a:cubicBezTo>
                  <a:pt x="76" y="58"/>
                  <a:pt x="72" y="48"/>
                  <a:pt x="69" y="46"/>
                </a:cubicBezTo>
                <a:cubicBezTo>
                  <a:pt x="61" y="39"/>
                  <a:pt x="26" y="36"/>
                  <a:pt x="27" y="42"/>
                </a:cubicBezTo>
                <a:cubicBezTo>
                  <a:pt x="27" y="48"/>
                  <a:pt x="36" y="50"/>
                  <a:pt x="38" y="50"/>
                </a:cubicBezTo>
                <a:cubicBezTo>
                  <a:pt x="41" y="48"/>
                  <a:pt x="46" y="45"/>
                  <a:pt x="38" y="40"/>
                </a:cubicBezTo>
                <a:cubicBezTo>
                  <a:pt x="27" y="36"/>
                  <a:pt x="25" y="43"/>
                  <a:pt x="19" y="42"/>
                </a:cubicBezTo>
                <a:cubicBezTo>
                  <a:pt x="14" y="40"/>
                  <a:pt x="14" y="37"/>
                  <a:pt x="15" y="36"/>
                </a:cubicBezTo>
                <a:cubicBezTo>
                  <a:pt x="16" y="34"/>
                  <a:pt x="22" y="35"/>
                  <a:pt x="22" y="39"/>
                </a:cubicBezTo>
                <a:cubicBezTo>
                  <a:pt x="22" y="43"/>
                  <a:pt x="13" y="41"/>
                  <a:pt x="15" y="28"/>
                </a:cubicBezTo>
                <a:cubicBezTo>
                  <a:pt x="20" y="17"/>
                  <a:pt x="30" y="25"/>
                  <a:pt x="34" y="12"/>
                </a:cubicBezTo>
                <a:cubicBezTo>
                  <a:pt x="34" y="0"/>
                  <a:pt x="21" y="1"/>
                  <a:pt x="17" y="6"/>
                </a:cubicBezTo>
                <a:cubicBezTo>
                  <a:pt x="16" y="9"/>
                  <a:pt x="12" y="17"/>
                  <a:pt x="17" y="26"/>
                </a:cubicBezTo>
                <a:cubicBezTo>
                  <a:pt x="21" y="34"/>
                  <a:pt x="7" y="26"/>
                  <a:pt x="7" y="26"/>
                </a:cubicBezTo>
                <a:cubicBezTo>
                  <a:pt x="7" y="26"/>
                  <a:pt x="0" y="21"/>
                  <a:pt x="3" y="16"/>
                </a:cubicBezTo>
                <a:cubicBezTo>
                  <a:pt x="7" y="11"/>
                  <a:pt x="13" y="16"/>
                  <a:pt x="13" y="19"/>
                </a:cubicBezTo>
                <a:cubicBezTo>
                  <a:pt x="14" y="22"/>
                  <a:pt x="2" y="30"/>
                  <a:pt x="7" y="33"/>
                </a:cubicBezTo>
                <a:cubicBezTo>
                  <a:pt x="13" y="36"/>
                  <a:pt x="18" y="31"/>
                  <a:pt x="20" y="31"/>
                </a:cubicBezTo>
                <a:cubicBezTo>
                  <a:pt x="24" y="30"/>
                  <a:pt x="47" y="31"/>
                  <a:pt x="52" y="34"/>
                </a:cubicBezTo>
                <a:cubicBezTo>
                  <a:pt x="54" y="38"/>
                  <a:pt x="57" y="40"/>
                  <a:pt x="61" y="44"/>
                </a:cubicBezTo>
                <a:cubicBezTo>
                  <a:pt x="62" y="46"/>
                  <a:pt x="61" y="50"/>
                  <a:pt x="59" y="52"/>
                </a:cubicBezTo>
                <a:cubicBezTo>
                  <a:pt x="56" y="56"/>
                  <a:pt x="57" y="67"/>
                  <a:pt x="42" y="72"/>
                </a:cubicBez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5383" y="2138001"/>
            <a:ext cx="1423891" cy="3739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Увеличение гидродинамического объема </a:t>
            </a:r>
            <a:endParaRPr lang="en-US" sz="9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347160" y="2315329"/>
            <a:ext cx="323362" cy="0"/>
          </a:xfrm>
          <a:prstGeom prst="straightConnector1">
            <a:avLst/>
          </a:prstGeom>
          <a:noFill/>
          <a:ln w="19050">
            <a:solidFill>
              <a:srgbClr val="6FA287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3100145" y="2518909"/>
            <a:ext cx="569869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Белок</a:t>
            </a:r>
            <a:endParaRPr lang="en-US" sz="9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45272" y="1956140"/>
            <a:ext cx="406005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ПЭГ</a:t>
            </a:r>
            <a:endParaRPr lang="en-US" sz="9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6688" y="2742549"/>
            <a:ext cx="528920" cy="2492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Радиус </a:t>
            </a:r>
            <a:endParaRPr lang="ru-RU" sz="9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algn="ctr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Стокса </a:t>
            </a:r>
            <a:endParaRPr lang="en-US" sz="9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cxnSp>
        <p:nvCxnSpPr>
          <p:cNvPr id="15" name="Straight Arrow Connector 46"/>
          <p:cNvCxnSpPr>
            <a:cxnSpLocks noChangeShapeType="1"/>
          </p:cNvCxnSpPr>
          <p:nvPr/>
        </p:nvCxnSpPr>
        <p:spPr bwMode="auto">
          <a:xfrm>
            <a:off x="3656688" y="2652653"/>
            <a:ext cx="0" cy="480293"/>
          </a:xfrm>
          <a:prstGeom prst="straightConnector1">
            <a:avLst/>
          </a:prstGeom>
          <a:noFill/>
          <a:ln w="19050">
            <a:solidFill>
              <a:srgbClr val="6FA287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3439296" y="4136304"/>
            <a:ext cx="497560" cy="1384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Белок</a:t>
            </a:r>
            <a:endParaRPr lang="en-US" sz="9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64234" y="4065084"/>
            <a:ext cx="2916804" cy="4985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Экранирование</a:t>
            </a:r>
            <a:br>
              <a:rPr lang="ru-RU" sz="90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</a:br>
            <a:r>
              <a:rPr lang="ru-RU" sz="90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молекулы </a:t>
            </a:r>
            <a:r>
              <a:rPr lang="ru-RU" sz="9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от распознавания </a:t>
            </a:r>
            <a:br>
              <a:rPr lang="ru-RU" sz="9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</a:br>
            <a:r>
              <a:rPr lang="ru-RU" sz="9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макрофагами, воздействия антител </a:t>
            </a:r>
            <a:br>
              <a:rPr lang="ru-RU" sz="9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</a:br>
            <a:r>
              <a:rPr lang="ru-RU" sz="9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и протеолитических ферментов</a:t>
            </a:r>
            <a:endParaRPr lang="en-US" sz="9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64233" y="3474559"/>
            <a:ext cx="1347369" cy="55431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Метаболическая </a:t>
            </a:r>
            <a:br>
              <a:rPr lang="ru-RU" sz="9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</a:br>
            <a:r>
              <a:rPr lang="ru-RU" sz="9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иммуногенная</a:t>
            </a:r>
            <a:r>
              <a:rPr lang="ru-RU" sz="9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br>
              <a:rPr lang="ru-RU" sz="9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</a:br>
            <a:r>
              <a:rPr lang="ru-RU" sz="9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область</a:t>
            </a:r>
            <a:endParaRPr lang="en-US" sz="9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004143" y="3540821"/>
            <a:ext cx="265136" cy="185939"/>
          </a:xfrm>
          <a:custGeom>
            <a:avLst/>
            <a:gdLst>
              <a:gd name="connsiteX0" fmla="*/ 0 w 245269"/>
              <a:gd name="connsiteY0" fmla="*/ 0 h 171450"/>
              <a:gd name="connsiteX1" fmla="*/ 78582 w 245269"/>
              <a:gd name="connsiteY1" fmla="*/ 128587 h 171450"/>
              <a:gd name="connsiteX2" fmla="*/ 245269 w 245269"/>
              <a:gd name="connsiteY2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269" h="171450">
                <a:moveTo>
                  <a:pt x="0" y="0"/>
                </a:moveTo>
                <a:lnTo>
                  <a:pt x="78582" y="128587"/>
                </a:lnTo>
                <a:lnTo>
                  <a:pt x="245269" y="171450"/>
                </a:lnTo>
              </a:path>
            </a:pathLst>
          </a:custGeom>
          <a:noFill/>
          <a:ln w="25400" cap="flat" cmpd="sng" algn="ctr">
            <a:solidFill>
              <a:srgbClr val="7CC3E2"/>
            </a:solidFill>
            <a:prstDash val="solid"/>
          </a:ln>
          <a:effectLst/>
        </p:spPr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343981" y="3474561"/>
            <a:ext cx="370921" cy="730994"/>
          </a:xfrm>
          <a:custGeom>
            <a:avLst/>
            <a:gdLst>
              <a:gd name="connsiteX0" fmla="*/ 0 w 309563"/>
              <a:gd name="connsiteY0" fmla="*/ 0 h 581025"/>
              <a:gd name="connsiteX1" fmla="*/ 309563 w 309563"/>
              <a:gd name="connsiteY1" fmla="*/ 581025 h 581025"/>
              <a:gd name="connsiteX0" fmla="*/ 0 w 324878"/>
              <a:gd name="connsiteY0" fmla="*/ 0 h 581025"/>
              <a:gd name="connsiteX1" fmla="*/ 309563 w 324878"/>
              <a:gd name="connsiteY1" fmla="*/ 581025 h 581025"/>
              <a:gd name="connsiteX0" fmla="*/ 0 w 324226"/>
              <a:gd name="connsiteY0" fmla="*/ 0 h 581025"/>
              <a:gd name="connsiteX1" fmla="*/ 309563 w 324226"/>
              <a:gd name="connsiteY1" fmla="*/ 58102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4226" h="581025">
                <a:moveTo>
                  <a:pt x="0" y="0"/>
                </a:moveTo>
                <a:cubicBezTo>
                  <a:pt x="86519" y="7938"/>
                  <a:pt x="394494" y="196850"/>
                  <a:pt x="309563" y="581025"/>
                </a:cubicBezTo>
              </a:path>
            </a:pathLst>
          </a:custGeom>
          <a:noFill/>
          <a:ln w="25400" cap="flat" cmpd="sng" algn="ctr">
            <a:solidFill>
              <a:srgbClr val="ECA154"/>
            </a:solidFill>
            <a:prstDash val="sysDot"/>
          </a:ln>
          <a:effectLst/>
        </p:spPr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kern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728200" y="3876718"/>
            <a:ext cx="322788" cy="141179"/>
          </a:xfrm>
          <a:prstGeom prst="straightConnector1">
            <a:avLst/>
          </a:prstGeom>
          <a:noFill/>
          <a:ln w="19050">
            <a:solidFill>
              <a:srgbClr val="6FA287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" name="Freeform 6"/>
          <p:cNvSpPr>
            <a:spLocks/>
          </p:cNvSpPr>
          <p:nvPr/>
        </p:nvSpPr>
        <p:spPr bwMode="auto">
          <a:xfrm>
            <a:off x="4050727" y="3594694"/>
            <a:ext cx="366713" cy="359827"/>
          </a:xfrm>
          <a:custGeom>
            <a:avLst/>
            <a:gdLst>
              <a:gd name="T0" fmla="*/ 108 w 108"/>
              <a:gd name="T1" fmla="*/ 0 h 106"/>
              <a:gd name="T2" fmla="*/ 97 w 108"/>
              <a:gd name="T3" fmla="*/ 26 h 106"/>
              <a:gd name="T4" fmla="*/ 74 w 108"/>
              <a:gd name="T5" fmla="*/ 41 h 106"/>
              <a:gd name="T6" fmla="*/ 55 w 108"/>
              <a:gd name="T7" fmla="*/ 35 h 106"/>
              <a:gd name="T8" fmla="*/ 35 w 108"/>
              <a:gd name="T9" fmla="*/ 49 h 106"/>
              <a:gd name="T10" fmla="*/ 43 w 108"/>
              <a:gd name="T11" fmla="*/ 70 h 106"/>
              <a:gd name="T12" fmla="*/ 46 w 108"/>
              <a:gd name="T13" fmla="*/ 92 h 106"/>
              <a:gd name="T14" fmla="*/ 18 w 108"/>
              <a:gd name="T15" fmla="*/ 91 h 106"/>
              <a:gd name="T16" fmla="*/ 2 w 108"/>
              <a:gd name="T17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" h="106">
                <a:moveTo>
                  <a:pt x="108" y="0"/>
                </a:moveTo>
                <a:cubicBezTo>
                  <a:pt x="108" y="0"/>
                  <a:pt x="99" y="24"/>
                  <a:pt x="97" y="26"/>
                </a:cubicBezTo>
                <a:cubicBezTo>
                  <a:pt x="94" y="29"/>
                  <a:pt x="82" y="39"/>
                  <a:pt x="74" y="41"/>
                </a:cubicBezTo>
                <a:cubicBezTo>
                  <a:pt x="66" y="42"/>
                  <a:pt x="67" y="37"/>
                  <a:pt x="55" y="35"/>
                </a:cubicBezTo>
                <a:cubicBezTo>
                  <a:pt x="44" y="34"/>
                  <a:pt x="35" y="49"/>
                  <a:pt x="35" y="49"/>
                </a:cubicBezTo>
                <a:cubicBezTo>
                  <a:pt x="35" y="49"/>
                  <a:pt x="33" y="60"/>
                  <a:pt x="43" y="70"/>
                </a:cubicBezTo>
                <a:cubicBezTo>
                  <a:pt x="53" y="80"/>
                  <a:pt x="49" y="87"/>
                  <a:pt x="46" y="92"/>
                </a:cubicBezTo>
                <a:cubicBezTo>
                  <a:pt x="41" y="96"/>
                  <a:pt x="40" y="102"/>
                  <a:pt x="18" y="91"/>
                </a:cubicBezTo>
                <a:cubicBezTo>
                  <a:pt x="6" y="87"/>
                  <a:pt x="0" y="102"/>
                  <a:pt x="2" y="106"/>
                </a:cubicBezTo>
              </a:path>
            </a:pathLst>
          </a:custGeom>
          <a:noFill/>
          <a:ln w="12700" cap="flat">
            <a:solidFill>
              <a:srgbClr val="2573B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kern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5" name="Freeform 11"/>
          <p:cNvSpPr>
            <a:spLocks/>
          </p:cNvSpPr>
          <p:nvPr/>
        </p:nvSpPr>
        <p:spPr bwMode="auto">
          <a:xfrm>
            <a:off x="3846421" y="3952471"/>
            <a:ext cx="285795" cy="253083"/>
          </a:xfrm>
          <a:custGeom>
            <a:avLst/>
            <a:gdLst>
              <a:gd name="T0" fmla="*/ 60 w 81"/>
              <a:gd name="T1" fmla="*/ 1 h 72"/>
              <a:gd name="T2" fmla="*/ 79 w 81"/>
              <a:gd name="T3" fmla="*/ 11 h 72"/>
              <a:gd name="T4" fmla="*/ 75 w 81"/>
              <a:gd name="T5" fmla="*/ 28 h 72"/>
              <a:gd name="T6" fmla="*/ 63 w 81"/>
              <a:gd name="T7" fmla="*/ 28 h 72"/>
              <a:gd name="T8" fmla="*/ 59 w 81"/>
              <a:gd name="T9" fmla="*/ 20 h 72"/>
              <a:gd name="T10" fmla="*/ 69 w 81"/>
              <a:gd name="T11" fmla="*/ 23 h 72"/>
              <a:gd name="T12" fmla="*/ 38 w 81"/>
              <a:gd name="T13" fmla="*/ 39 h 72"/>
              <a:gd name="T14" fmla="*/ 18 w 81"/>
              <a:gd name="T15" fmla="*/ 26 h 72"/>
              <a:gd name="T16" fmla="*/ 49 w 81"/>
              <a:gd name="T17" fmla="*/ 22 h 72"/>
              <a:gd name="T18" fmla="*/ 55 w 81"/>
              <a:gd name="T19" fmla="*/ 41 h 72"/>
              <a:gd name="T20" fmla="*/ 66 w 81"/>
              <a:gd name="T21" fmla="*/ 57 h 72"/>
              <a:gd name="T22" fmla="*/ 69 w 81"/>
              <a:gd name="T23" fmla="*/ 46 h 72"/>
              <a:gd name="T24" fmla="*/ 27 w 81"/>
              <a:gd name="T25" fmla="*/ 42 h 72"/>
              <a:gd name="T26" fmla="*/ 38 w 81"/>
              <a:gd name="T27" fmla="*/ 50 h 72"/>
              <a:gd name="T28" fmla="*/ 38 w 81"/>
              <a:gd name="T29" fmla="*/ 40 h 72"/>
              <a:gd name="T30" fmla="*/ 19 w 81"/>
              <a:gd name="T31" fmla="*/ 42 h 72"/>
              <a:gd name="T32" fmla="*/ 15 w 81"/>
              <a:gd name="T33" fmla="*/ 36 h 72"/>
              <a:gd name="T34" fmla="*/ 22 w 81"/>
              <a:gd name="T35" fmla="*/ 39 h 72"/>
              <a:gd name="T36" fmla="*/ 15 w 81"/>
              <a:gd name="T37" fmla="*/ 28 h 72"/>
              <a:gd name="T38" fmla="*/ 34 w 81"/>
              <a:gd name="T39" fmla="*/ 12 h 72"/>
              <a:gd name="T40" fmla="*/ 17 w 81"/>
              <a:gd name="T41" fmla="*/ 6 h 72"/>
              <a:gd name="T42" fmla="*/ 17 w 81"/>
              <a:gd name="T43" fmla="*/ 26 h 72"/>
              <a:gd name="T44" fmla="*/ 7 w 81"/>
              <a:gd name="T45" fmla="*/ 26 h 72"/>
              <a:gd name="T46" fmla="*/ 3 w 81"/>
              <a:gd name="T47" fmla="*/ 16 h 72"/>
              <a:gd name="T48" fmla="*/ 13 w 81"/>
              <a:gd name="T49" fmla="*/ 19 h 72"/>
              <a:gd name="T50" fmla="*/ 7 w 81"/>
              <a:gd name="T51" fmla="*/ 33 h 72"/>
              <a:gd name="T52" fmla="*/ 20 w 81"/>
              <a:gd name="T53" fmla="*/ 31 h 72"/>
              <a:gd name="T54" fmla="*/ 52 w 81"/>
              <a:gd name="T55" fmla="*/ 34 h 72"/>
              <a:gd name="T56" fmla="*/ 61 w 81"/>
              <a:gd name="T57" fmla="*/ 44 h 72"/>
              <a:gd name="T58" fmla="*/ 59 w 81"/>
              <a:gd name="T59" fmla="*/ 52 h 72"/>
              <a:gd name="T60" fmla="*/ 42 w 81"/>
              <a:gd name="T61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1" h="72">
                <a:moveTo>
                  <a:pt x="60" y="1"/>
                </a:moveTo>
                <a:cubicBezTo>
                  <a:pt x="60" y="1"/>
                  <a:pt x="79" y="10"/>
                  <a:pt x="79" y="11"/>
                </a:cubicBezTo>
                <a:cubicBezTo>
                  <a:pt x="81" y="13"/>
                  <a:pt x="80" y="25"/>
                  <a:pt x="75" y="28"/>
                </a:cubicBezTo>
                <a:cubicBezTo>
                  <a:pt x="66" y="33"/>
                  <a:pt x="62" y="27"/>
                  <a:pt x="63" y="28"/>
                </a:cubicBezTo>
                <a:cubicBezTo>
                  <a:pt x="64" y="29"/>
                  <a:pt x="58" y="25"/>
                  <a:pt x="59" y="20"/>
                </a:cubicBezTo>
                <a:cubicBezTo>
                  <a:pt x="61" y="14"/>
                  <a:pt x="68" y="13"/>
                  <a:pt x="69" y="23"/>
                </a:cubicBezTo>
                <a:cubicBezTo>
                  <a:pt x="67" y="33"/>
                  <a:pt x="47" y="39"/>
                  <a:pt x="38" y="39"/>
                </a:cubicBezTo>
                <a:cubicBezTo>
                  <a:pt x="32" y="38"/>
                  <a:pt x="15" y="31"/>
                  <a:pt x="18" y="26"/>
                </a:cubicBezTo>
                <a:cubicBezTo>
                  <a:pt x="20" y="23"/>
                  <a:pt x="36" y="16"/>
                  <a:pt x="49" y="22"/>
                </a:cubicBezTo>
                <a:cubicBezTo>
                  <a:pt x="62" y="29"/>
                  <a:pt x="56" y="39"/>
                  <a:pt x="55" y="41"/>
                </a:cubicBezTo>
                <a:cubicBezTo>
                  <a:pt x="55" y="43"/>
                  <a:pt x="54" y="55"/>
                  <a:pt x="66" y="57"/>
                </a:cubicBezTo>
                <a:cubicBezTo>
                  <a:pt x="76" y="58"/>
                  <a:pt x="72" y="48"/>
                  <a:pt x="69" y="46"/>
                </a:cubicBezTo>
                <a:cubicBezTo>
                  <a:pt x="61" y="39"/>
                  <a:pt x="26" y="36"/>
                  <a:pt x="27" y="42"/>
                </a:cubicBezTo>
                <a:cubicBezTo>
                  <a:pt x="27" y="48"/>
                  <a:pt x="36" y="50"/>
                  <a:pt x="38" y="50"/>
                </a:cubicBezTo>
                <a:cubicBezTo>
                  <a:pt x="41" y="48"/>
                  <a:pt x="46" y="45"/>
                  <a:pt x="38" y="40"/>
                </a:cubicBezTo>
                <a:cubicBezTo>
                  <a:pt x="27" y="36"/>
                  <a:pt x="25" y="43"/>
                  <a:pt x="19" y="42"/>
                </a:cubicBezTo>
                <a:cubicBezTo>
                  <a:pt x="14" y="40"/>
                  <a:pt x="14" y="37"/>
                  <a:pt x="15" y="36"/>
                </a:cubicBezTo>
                <a:cubicBezTo>
                  <a:pt x="16" y="34"/>
                  <a:pt x="22" y="35"/>
                  <a:pt x="22" y="39"/>
                </a:cubicBezTo>
                <a:cubicBezTo>
                  <a:pt x="22" y="43"/>
                  <a:pt x="13" y="41"/>
                  <a:pt x="15" y="28"/>
                </a:cubicBezTo>
                <a:cubicBezTo>
                  <a:pt x="20" y="17"/>
                  <a:pt x="30" y="25"/>
                  <a:pt x="34" y="12"/>
                </a:cubicBezTo>
                <a:cubicBezTo>
                  <a:pt x="34" y="0"/>
                  <a:pt x="21" y="1"/>
                  <a:pt x="17" y="6"/>
                </a:cubicBezTo>
                <a:cubicBezTo>
                  <a:pt x="16" y="9"/>
                  <a:pt x="12" y="17"/>
                  <a:pt x="17" y="26"/>
                </a:cubicBezTo>
                <a:cubicBezTo>
                  <a:pt x="21" y="34"/>
                  <a:pt x="7" y="26"/>
                  <a:pt x="7" y="26"/>
                </a:cubicBezTo>
                <a:cubicBezTo>
                  <a:pt x="7" y="26"/>
                  <a:pt x="0" y="21"/>
                  <a:pt x="3" y="16"/>
                </a:cubicBezTo>
                <a:cubicBezTo>
                  <a:pt x="7" y="11"/>
                  <a:pt x="13" y="16"/>
                  <a:pt x="13" y="19"/>
                </a:cubicBezTo>
                <a:cubicBezTo>
                  <a:pt x="14" y="22"/>
                  <a:pt x="2" y="30"/>
                  <a:pt x="7" y="33"/>
                </a:cubicBezTo>
                <a:cubicBezTo>
                  <a:pt x="13" y="36"/>
                  <a:pt x="18" y="31"/>
                  <a:pt x="20" y="31"/>
                </a:cubicBezTo>
                <a:cubicBezTo>
                  <a:pt x="24" y="30"/>
                  <a:pt x="47" y="31"/>
                  <a:pt x="52" y="34"/>
                </a:cubicBezTo>
                <a:cubicBezTo>
                  <a:pt x="54" y="38"/>
                  <a:pt x="57" y="40"/>
                  <a:pt x="61" y="44"/>
                </a:cubicBezTo>
                <a:cubicBezTo>
                  <a:pt x="62" y="46"/>
                  <a:pt x="61" y="50"/>
                  <a:pt x="59" y="52"/>
                </a:cubicBezTo>
                <a:cubicBezTo>
                  <a:pt x="56" y="56"/>
                  <a:pt x="57" y="67"/>
                  <a:pt x="42" y="72"/>
                </a:cubicBez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4927912" y="3723489"/>
            <a:ext cx="334002" cy="87805"/>
          </a:xfrm>
          <a:custGeom>
            <a:avLst/>
            <a:gdLst>
              <a:gd name="connsiteX0" fmla="*/ 0 w 307181"/>
              <a:gd name="connsiteY0" fmla="*/ 80962 h 80962"/>
              <a:gd name="connsiteX1" fmla="*/ 140494 w 307181"/>
              <a:gd name="connsiteY1" fmla="*/ 0 h 80962"/>
              <a:gd name="connsiteX2" fmla="*/ 307181 w 307181"/>
              <a:gd name="connsiteY2" fmla="*/ 45244 h 8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181" h="80962">
                <a:moveTo>
                  <a:pt x="0" y="80962"/>
                </a:moveTo>
                <a:lnTo>
                  <a:pt x="140494" y="0"/>
                </a:lnTo>
                <a:lnTo>
                  <a:pt x="307181" y="45244"/>
                </a:lnTo>
              </a:path>
            </a:pathLst>
          </a:custGeom>
          <a:noFill/>
          <a:ln w="25400" cap="flat" cmpd="sng" algn="ctr">
            <a:solidFill>
              <a:srgbClr val="7CC3E2"/>
            </a:solidFill>
            <a:prstDash val="solid"/>
          </a:ln>
          <a:effectLst/>
        </p:spPr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kern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036376" y="3520334"/>
            <a:ext cx="75753" cy="129125"/>
          </a:xfrm>
          <a:prstGeom prst="line">
            <a:avLst/>
          </a:prstGeom>
          <a:noFill/>
          <a:ln w="25400" cap="flat" cmpd="sng" algn="ctr">
            <a:solidFill>
              <a:srgbClr val="ECA154"/>
            </a:solidFill>
            <a:prstDash val="solid"/>
          </a:ln>
          <a:effectLst/>
        </p:spPr>
      </p:cxnSp>
      <p:cxnSp>
        <p:nvCxnSpPr>
          <p:cNvPr id="28" name="Straight Connector 27"/>
          <p:cNvCxnSpPr/>
          <p:nvPr/>
        </p:nvCxnSpPr>
        <p:spPr>
          <a:xfrm flipV="1">
            <a:off x="4957179" y="3764809"/>
            <a:ext cx="123959" cy="70589"/>
          </a:xfrm>
          <a:prstGeom prst="line">
            <a:avLst/>
          </a:prstGeom>
          <a:noFill/>
          <a:ln w="25400" cap="flat" cmpd="sng" algn="ctr">
            <a:solidFill>
              <a:srgbClr val="ECA154"/>
            </a:solidFill>
            <a:prstDash val="solid"/>
          </a:ln>
          <a:effectLst/>
        </p:spPr>
      </p:cxnSp>
      <p:sp>
        <p:nvSpPr>
          <p:cNvPr id="29" name="Moon 28"/>
          <p:cNvSpPr/>
          <p:nvPr/>
        </p:nvSpPr>
        <p:spPr>
          <a:xfrm flipH="1">
            <a:off x="5135116" y="3884565"/>
            <a:ext cx="115352" cy="134287"/>
          </a:xfrm>
          <a:prstGeom prst="moon">
            <a:avLst>
              <a:gd name="adj" fmla="val 55435"/>
            </a:avLst>
          </a:prstGeom>
          <a:solidFill>
            <a:srgbClr val="ECA154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kern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30" name="Moon 29"/>
          <p:cNvSpPr/>
          <p:nvPr/>
        </p:nvSpPr>
        <p:spPr>
          <a:xfrm flipH="1">
            <a:off x="5353290" y="3803791"/>
            <a:ext cx="115352" cy="134287"/>
          </a:xfrm>
          <a:prstGeom prst="moon">
            <a:avLst>
              <a:gd name="adj" fmla="val 55435"/>
            </a:avLst>
          </a:prstGeom>
          <a:solidFill>
            <a:srgbClr val="ECA154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900" kern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33172" y="3458341"/>
            <a:ext cx="497559" cy="1384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9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ПЭГ</a:t>
            </a:r>
            <a:endParaRPr lang="en-US" sz="9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32" name="Oval 31"/>
          <p:cNvSpPr/>
          <p:nvPr/>
        </p:nvSpPr>
        <p:spPr>
          <a:xfrm rot="2475390">
            <a:off x="4084845" y="4699166"/>
            <a:ext cx="337517" cy="879706"/>
          </a:xfrm>
          <a:prstGeom prst="ellipse">
            <a:avLst/>
          </a:prstGeom>
          <a:noFill/>
          <a:ln w="25400" cap="flat" cmpd="sng" algn="ctr">
            <a:solidFill>
              <a:srgbClr val="ECA154"/>
            </a:solidFill>
            <a:prstDash val="sysDot"/>
          </a:ln>
          <a:effectLst/>
        </p:spPr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80705" y="5530944"/>
            <a:ext cx="497560" cy="1384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Белок</a:t>
            </a:r>
            <a:endParaRPr lang="en-US" sz="9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51277" y="5588353"/>
            <a:ext cx="1829760" cy="2492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Повышение химической стабильности и растворимости  </a:t>
            </a:r>
            <a:endParaRPr lang="en-US" sz="9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38060" y="4696651"/>
            <a:ext cx="1465510" cy="2492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Амфифильность</a:t>
            </a:r>
            <a:endParaRPr lang="ru-RU" sz="9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Гибкость</a:t>
            </a:r>
            <a:endParaRPr lang="en-US" sz="9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03570" y="4743995"/>
            <a:ext cx="497559" cy="1384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ПЭГ</a:t>
            </a:r>
            <a:endParaRPr lang="en-US" sz="9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37" name="Freeform 6"/>
          <p:cNvSpPr>
            <a:spLocks/>
          </p:cNvSpPr>
          <p:nvPr/>
        </p:nvSpPr>
        <p:spPr bwMode="auto">
          <a:xfrm>
            <a:off x="3936856" y="4852526"/>
            <a:ext cx="566714" cy="530930"/>
          </a:xfrm>
          <a:custGeom>
            <a:avLst/>
            <a:gdLst>
              <a:gd name="T0" fmla="*/ 108 w 108"/>
              <a:gd name="T1" fmla="*/ 0 h 106"/>
              <a:gd name="T2" fmla="*/ 97 w 108"/>
              <a:gd name="T3" fmla="*/ 26 h 106"/>
              <a:gd name="T4" fmla="*/ 74 w 108"/>
              <a:gd name="T5" fmla="*/ 41 h 106"/>
              <a:gd name="T6" fmla="*/ 55 w 108"/>
              <a:gd name="T7" fmla="*/ 35 h 106"/>
              <a:gd name="T8" fmla="*/ 35 w 108"/>
              <a:gd name="T9" fmla="*/ 49 h 106"/>
              <a:gd name="T10" fmla="*/ 43 w 108"/>
              <a:gd name="T11" fmla="*/ 70 h 106"/>
              <a:gd name="T12" fmla="*/ 46 w 108"/>
              <a:gd name="T13" fmla="*/ 92 h 106"/>
              <a:gd name="T14" fmla="*/ 18 w 108"/>
              <a:gd name="T15" fmla="*/ 91 h 106"/>
              <a:gd name="T16" fmla="*/ 2 w 108"/>
              <a:gd name="T17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" h="106">
                <a:moveTo>
                  <a:pt x="108" y="0"/>
                </a:moveTo>
                <a:cubicBezTo>
                  <a:pt x="108" y="0"/>
                  <a:pt x="99" y="24"/>
                  <a:pt x="97" y="26"/>
                </a:cubicBezTo>
                <a:cubicBezTo>
                  <a:pt x="94" y="29"/>
                  <a:pt x="82" y="39"/>
                  <a:pt x="74" y="41"/>
                </a:cubicBezTo>
                <a:cubicBezTo>
                  <a:pt x="66" y="42"/>
                  <a:pt x="67" y="37"/>
                  <a:pt x="55" y="35"/>
                </a:cubicBezTo>
                <a:cubicBezTo>
                  <a:pt x="44" y="34"/>
                  <a:pt x="35" y="49"/>
                  <a:pt x="35" y="49"/>
                </a:cubicBezTo>
                <a:cubicBezTo>
                  <a:pt x="35" y="49"/>
                  <a:pt x="33" y="60"/>
                  <a:pt x="43" y="70"/>
                </a:cubicBezTo>
                <a:cubicBezTo>
                  <a:pt x="53" y="80"/>
                  <a:pt x="49" y="87"/>
                  <a:pt x="46" y="92"/>
                </a:cubicBezTo>
                <a:cubicBezTo>
                  <a:pt x="41" y="96"/>
                  <a:pt x="40" y="102"/>
                  <a:pt x="18" y="91"/>
                </a:cubicBezTo>
                <a:cubicBezTo>
                  <a:pt x="6" y="87"/>
                  <a:pt x="0" y="102"/>
                  <a:pt x="2" y="106"/>
                </a:cubicBezTo>
              </a:path>
            </a:pathLst>
          </a:custGeom>
          <a:noFill/>
          <a:ln w="12700" cap="flat">
            <a:solidFill>
              <a:srgbClr val="2573B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38" name="Freeform 11"/>
          <p:cNvSpPr>
            <a:spLocks/>
          </p:cNvSpPr>
          <p:nvPr/>
        </p:nvSpPr>
        <p:spPr bwMode="auto">
          <a:xfrm>
            <a:off x="3702663" y="5374814"/>
            <a:ext cx="287517" cy="253083"/>
          </a:xfrm>
          <a:custGeom>
            <a:avLst/>
            <a:gdLst>
              <a:gd name="T0" fmla="*/ 60 w 81"/>
              <a:gd name="T1" fmla="*/ 1 h 72"/>
              <a:gd name="T2" fmla="*/ 79 w 81"/>
              <a:gd name="T3" fmla="*/ 11 h 72"/>
              <a:gd name="T4" fmla="*/ 75 w 81"/>
              <a:gd name="T5" fmla="*/ 28 h 72"/>
              <a:gd name="T6" fmla="*/ 63 w 81"/>
              <a:gd name="T7" fmla="*/ 28 h 72"/>
              <a:gd name="T8" fmla="*/ 59 w 81"/>
              <a:gd name="T9" fmla="*/ 20 h 72"/>
              <a:gd name="T10" fmla="*/ 69 w 81"/>
              <a:gd name="T11" fmla="*/ 23 h 72"/>
              <a:gd name="T12" fmla="*/ 38 w 81"/>
              <a:gd name="T13" fmla="*/ 39 h 72"/>
              <a:gd name="T14" fmla="*/ 18 w 81"/>
              <a:gd name="T15" fmla="*/ 26 h 72"/>
              <a:gd name="T16" fmla="*/ 49 w 81"/>
              <a:gd name="T17" fmla="*/ 22 h 72"/>
              <a:gd name="T18" fmla="*/ 55 w 81"/>
              <a:gd name="T19" fmla="*/ 41 h 72"/>
              <a:gd name="T20" fmla="*/ 66 w 81"/>
              <a:gd name="T21" fmla="*/ 57 h 72"/>
              <a:gd name="T22" fmla="*/ 69 w 81"/>
              <a:gd name="T23" fmla="*/ 46 h 72"/>
              <a:gd name="T24" fmla="*/ 27 w 81"/>
              <a:gd name="T25" fmla="*/ 42 h 72"/>
              <a:gd name="T26" fmla="*/ 38 w 81"/>
              <a:gd name="T27" fmla="*/ 50 h 72"/>
              <a:gd name="T28" fmla="*/ 38 w 81"/>
              <a:gd name="T29" fmla="*/ 40 h 72"/>
              <a:gd name="T30" fmla="*/ 19 w 81"/>
              <a:gd name="T31" fmla="*/ 42 h 72"/>
              <a:gd name="T32" fmla="*/ 15 w 81"/>
              <a:gd name="T33" fmla="*/ 36 h 72"/>
              <a:gd name="T34" fmla="*/ 22 w 81"/>
              <a:gd name="T35" fmla="*/ 39 h 72"/>
              <a:gd name="T36" fmla="*/ 15 w 81"/>
              <a:gd name="T37" fmla="*/ 28 h 72"/>
              <a:gd name="T38" fmla="*/ 34 w 81"/>
              <a:gd name="T39" fmla="*/ 12 h 72"/>
              <a:gd name="T40" fmla="*/ 17 w 81"/>
              <a:gd name="T41" fmla="*/ 6 h 72"/>
              <a:gd name="T42" fmla="*/ 17 w 81"/>
              <a:gd name="T43" fmla="*/ 26 h 72"/>
              <a:gd name="T44" fmla="*/ 7 w 81"/>
              <a:gd name="T45" fmla="*/ 26 h 72"/>
              <a:gd name="T46" fmla="*/ 3 w 81"/>
              <a:gd name="T47" fmla="*/ 16 h 72"/>
              <a:gd name="T48" fmla="*/ 13 w 81"/>
              <a:gd name="T49" fmla="*/ 19 h 72"/>
              <a:gd name="T50" fmla="*/ 7 w 81"/>
              <a:gd name="T51" fmla="*/ 33 h 72"/>
              <a:gd name="T52" fmla="*/ 20 w 81"/>
              <a:gd name="T53" fmla="*/ 31 h 72"/>
              <a:gd name="T54" fmla="*/ 52 w 81"/>
              <a:gd name="T55" fmla="*/ 34 h 72"/>
              <a:gd name="T56" fmla="*/ 61 w 81"/>
              <a:gd name="T57" fmla="*/ 44 h 72"/>
              <a:gd name="T58" fmla="*/ 59 w 81"/>
              <a:gd name="T59" fmla="*/ 52 h 72"/>
              <a:gd name="T60" fmla="*/ 42 w 81"/>
              <a:gd name="T61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1" h="72">
                <a:moveTo>
                  <a:pt x="60" y="1"/>
                </a:moveTo>
                <a:cubicBezTo>
                  <a:pt x="60" y="1"/>
                  <a:pt x="79" y="10"/>
                  <a:pt x="79" y="11"/>
                </a:cubicBezTo>
                <a:cubicBezTo>
                  <a:pt x="81" y="13"/>
                  <a:pt x="80" y="25"/>
                  <a:pt x="75" y="28"/>
                </a:cubicBezTo>
                <a:cubicBezTo>
                  <a:pt x="66" y="33"/>
                  <a:pt x="62" y="27"/>
                  <a:pt x="63" y="28"/>
                </a:cubicBezTo>
                <a:cubicBezTo>
                  <a:pt x="64" y="29"/>
                  <a:pt x="58" y="25"/>
                  <a:pt x="59" y="20"/>
                </a:cubicBezTo>
                <a:cubicBezTo>
                  <a:pt x="61" y="14"/>
                  <a:pt x="68" y="13"/>
                  <a:pt x="69" y="23"/>
                </a:cubicBezTo>
                <a:cubicBezTo>
                  <a:pt x="67" y="33"/>
                  <a:pt x="47" y="39"/>
                  <a:pt x="38" y="39"/>
                </a:cubicBezTo>
                <a:cubicBezTo>
                  <a:pt x="32" y="38"/>
                  <a:pt x="15" y="31"/>
                  <a:pt x="18" y="26"/>
                </a:cubicBezTo>
                <a:cubicBezTo>
                  <a:pt x="20" y="23"/>
                  <a:pt x="36" y="16"/>
                  <a:pt x="49" y="22"/>
                </a:cubicBezTo>
                <a:cubicBezTo>
                  <a:pt x="62" y="29"/>
                  <a:pt x="56" y="39"/>
                  <a:pt x="55" y="41"/>
                </a:cubicBezTo>
                <a:cubicBezTo>
                  <a:pt x="55" y="43"/>
                  <a:pt x="54" y="55"/>
                  <a:pt x="66" y="57"/>
                </a:cubicBezTo>
                <a:cubicBezTo>
                  <a:pt x="76" y="58"/>
                  <a:pt x="72" y="48"/>
                  <a:pt x="69" y="46"/>
                </a:cubicBezTo>
                <a:cubicBezTo>
                  <a:pt x="61" y="39"/>
                  <a:pt x="26" y="36"/>
                  <a:pt x="27" y="42"/>
                </a:cubicBezTo>
                <a:cubicBezTo>
                  <a:pt x="27" y="48"/>
                  <a:pt x="36" y="50"/>
                  <a:pt x="38" y="50"/>
                </a:cubicBezTo>
                <a:cubicBezTo>
                  <a:pt x="41" y="48"/>
                  <a:pt x="46" y="45"/>
                  <a:pt x="38" y="40"/>
                </a:cubicBezTo>
                <a:cubicBezTo>
                  <a:pt x="27" y="36"/>
                  <a:pt x="25" y="43"/>
                  <a:pt x="19" y="42"/>
                </a:cubicBezTo>
                <a:cubicBezTo>
                  <a:pt x="14" y="40"/>
                  <a:pt x="14" y="37"/>
                  <a:pt x="15" y="36"/>
                </a:cubicBezTo>
                <a:cubicBezTo>
                  <a:pt x="16" y="34"/>
                  <a:pt x="22" y="35"/>
                  <a:pt x="22" y="39"/>
                </a:cubicBezTo>
                <a:cubicBezTo>
                  <a:pt x="22" y="43"/>
                  <a:pt x="13" y="41"/>
                  <a:pt x="15" y="28"/>
                </a:cubicBezTo>
                <a:cubicBezTo>
                  <a:pt x="20" y="17"/>
                  <a:pt x="30" y="25"/>
                  <a:pt x="34" y="12"/>
                </a:cubicBezTo>
                <a:cubicBezTo>
                  <a:pt x="34" y="0"/>
                  <a:pt x="21" y="1"/>
                  <a:pt x="17" y="6"/>
                </a:cubicBezTo>
                <a:cubicBezTo>
                  <a:pt x="16" y="9"/>
                  <a:pt x="12" y="17"/>
                  <a:pt x="17" y="26"/>
                </a:cubicBezTo>
                <a:cubicBezTo>
                  <a:pt x="21" y="34"/>
                  <a:pt x="7" y="26"/>
                  <a:pt x="7" y="26"/>
                </a:cubicBezTo>
                <a:cubicBezTo>
                  <a:pt x="7" y="26"/>
                  <a:pt x="0" y="21"/>
                  <a:pt x="3" y="16"/>
                </a:cubicBezTo>
                <a:cubicBezTo>
                  <a:pt x="7" y="11"/>
                  <a:pt x="13" y="16"/>
                  <a:pt x="13" y="19"/>
                </a:cubicBezTo>
                <a:cubicBezTo>
                  <a:pt x="14" y="22"/>
                  <a:pt x="2" y="30"/>
                  <a:pt x="7" y="33"/>
                </a:cubicBezTo>
                <a:cubicBezTo>
                  <a:pt x="13" y="36"/>
                  <a:pt x="18" y="31"/>
                  <a:pt x="20" y="31"/>
                </a:cubicBezTo>
                <a:cubicBezTo>
                  <a:pt x="24" y="30"/>
                  <a:pt x="47" y="31"/>
                  <a:pt x="52" y="34"/>
                </a:cubicBezTo>
                <a:cubicBezTo>
                  <a:pt x="54" y="38"/>
                  <a:pt x="57" y="40"/>
                  <a:pt x="61" y="44"/>
                </a:cubicBezTo>
                <a:cubicBezTo>
                  <a:pt x="62" y="46"/>
                  <a:pt x="61" y="50"/>
                  <a:pt x="59" y="52"/>
                </a:cubicBezTo>
                <a:cubicBezTo>
                  <a:pt x="56" y="56"/>
                  <a:pt x="57" y="67"/>
                  <a:pt x="42" y="72"/>
                </a:cubicBez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297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ru-RU" sz="2000" b="1" dirty="0">
                <a:solidFill>
                  <a:schemeClr val="tx1"/>
                </a:solidFill>
              </a:rPr>
              <a:t>ПЕГИЛИРОВАНИЕ ИФН</a:t>
            </a:r>
            <a:r>
              <a:rPr lang="el-GR" sz="2000" b="1" dirty="0">
                <a:solidFill>
                  <a:schemeClr val="tx1"/>
                </a:solidFill>
              </a:rPr>
              <a:t>α </a:t>
            </a:r>
            <a:r>
              <a:rPr lang="ru-RU" sz="2000" b="1" dirty="0">
                <a:solidFill>
                  <a:schemeClr val="tx1"/>
                </a:solidFill>
              </a:rPr>
              <a:t>УВЕЛИЧИВАЕТ ПЕРИОД ПОЛУВЫВЕДЕНИЯ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849" y="6232233"/>
            <a:ext cx="8512176" cy="62576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ИФН – интерферон. ПЭГ-ИФН – </a:t>
            </a:r>
            <a:r>
              <a:rPr lang="ru-RU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пегилированный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интерферон. Т</a:t>
            </a:r>
            <a:r>
              <a:rPr lang="ru-RU" sz="700" baseline="-25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1/2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– период полувыведения.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1. 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Harris J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and Chess R. Nat Rev Drug </a:t>
            </a:r>
            <a:r>
              <a:rPr lang="en-US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Discov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 2003;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2(3):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214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–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21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</a:t>
            </a:r>
            <a:endParaRPr lang="en-US" sz="7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3849" y="1860043"/>
            <a:ext cx="42544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ts val="600"/>
              </a:spcBef>
              <a:spcAft>
                <a:spcPts val="600"/>
              </a:spcAft>
              <a:buClr>
                <a:srgbClr val="45AAD7"/>
              </a:buClr>
              <a:buSzPct val="83000"/>
            </a:pPr>
            <a:r>
              <a:rPr lang="ru-RU" sz="12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Периоды между дозами, во время которых интерферон не определяется  в системном кровотоке </a:t>
            </a:r>
            <a:endParaRPr lang="en-US" sz="12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 flipH="1">
            <a:off x="1398486" y="2353472"/>
            <a:ext cx="426172" cy="1476397"/>
          </a:xfrm>
          <a:prstGeom prst="line">
            <a:avLst/>
          </a:prstGeom>
          <a:ln w="12700">
            <a:solidFill>
              <a:srgbClr val="69B3E7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2165063" y="2419970"/>
            <a:ext cx="357425" cy="1446805"/>
          </a:xfrm>
          <a:prstGeom prst="line">
            <a:avLst/>
          </a:prstGeom>
          <a:ln w="12700">
            <a:solidFill>
              <a:srgbClr val="69B3E7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28150" y="4256910"/>
            <a:ext cx="7709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ts val="600"/>
              </a:spcBef>
              <a:spcAft>
                <a:spcPts val="600"/>
              </a:spcAft>
              <a:buClr>
                <a:srgbClr val="45AAD7"/>
              </a:buClr>
              <a:buSzPct val="83000"/>
            </a:pPr>
            <a:r>
              <a:rPr lang="en-US" sz="1000" b="1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T</a:t>
            </a:r>
            <a:r>
              <a:rPr lang="en-US" sz="1000" b="1" baseline="-25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1/2</a:t>
            </a:r>
            <a:r>
              <a:rPr lang="en-US" sz="1000" b="1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≈ 6</a:t>
            </a:r>
            <a:r>
              <a:rPr lang="ru-RU" sz="1000" b="1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ч</a:t>
            </a:r>
            <a:r>
              <a:rPr lang="en-US" sz="1000" b="1" baseline="30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1</a:t>
            </a:r>
            <a:endParaRPr lang="en-US" sz="1000" b="1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64196" y="4491810"/>
            <a:ext cx="8847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Повторное появление вируса </a:t>
            </a:r>
            <a:endParaRPr lang="en-US" sz="10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350547" y="5088154"/>
            <a:ext cx="953823" cy="0"/>
          </a:xfrm>
          <a:prstGeom prst="line">
            <a:avLst/>
          </a:prstGeom>
          <a:ln w="12700">
            <a:solidFill>
              <a:srgbClr val="69B3E7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26704" y="3887056"/>
            <a:ext cx="35078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ts val="600"/>
              </a:spcBef>
              <a:spcAft>
                <a:spcPts val="600"/>
              </a:spcAft>
              <a:buClr>
                <a:srgbClr val="45AAD7"/>
              </a:buClr>
              <a:buSzPct val="83000"/>
            </a:pPr>
            <a:r>
              <a:rPr lang="ru-RU" sz="12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Инъекции раз в неделю </a:t>
            </a:r>
            <a:r>
              <a:rPr lang="ru-RU" sz="1200" b="1" dirty="0">
                <a:solidFill>
                  <a:srgbClr val="69B3E7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ПЭГ-ИФН </a:t>
            </a:r>
            <a:r>
              <a:rPr lang="el-GR" sz="1200" b="1" dirty="0">
                <a:solidFill>
                  <a:srgbClr val="69B3E7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α</a:t>
            </a:r>
            <a:r>
              <a:rPr lang="en-US" sz="1200" b="1" dirty="0">
                <a:solidFill>
                  <a:srgbClr val="69B3E7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-2a</a:t>
            </a:r>
            <a:r>
              <a:rPr lang="ru-RU" sz="1200" b="1" dirty="0">
                <a:solidFill>
                  <a:srgbClr val="69B3E7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ru-RU" sz="12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позволяют обеспечить практически неизменные концентрации в крови </a:t>
            </a:r>
            <a:endParaRPr lang="en-US" sz="12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grpSp>
        <p:nvGrpSpPr>
          <p:cNvPr id="3" name="Group 46"/>
          <p:cNvGrpSpPr/>
          <p:nvPr/>
        </p:nvGrpSpPr>
        <p:grpSpPr>
          <a:xfrm>
            <a:off x="665693" y="2353472"/>
            <a:ext cx="3638677" cy="3155477"/>
            <a:chOff x="735806" y="2020186"/>
            <a:chExt cx="3814929" cy="2361314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829340" y="4242391"/>
              <a:ext cx="3721395" cy="0"/>
            </a:xfrm>
            <a:prstGeom prst="line">
              <a:avLst/>
            </a:prstGeom>
            <a:ln w="12700">
              <a:solidFill>
                <a:srgbClr val="5B677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829340" y="2020186"/>
              <a:ext cx="0" cy="2222206"/>
            </a:xfrm>
            <a:prstGeom prst="line">
              <a:avLst/>
            </a:prstGeom>
            <a:ln w="12700">
              <a:solidFill>
                <a:srgbClr val="5B677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735806" y="2094614"/>
              <a:ext cx="93534" cy="0"/>
            </a:xfrm>
            <a:prstGeom prst="line">
              <a:avLst/>
            </a:prstGeom>
            <a:ln w="12700">
              <a:solidFill>
                <a:srgbClr val="5B677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735806" y="2397033"/>
              <a:ext cx="93534" cy="0"/>
            </a:xfrm>
            <a:prstGeom prst="line">
              <a:avLst/>
            </a:prstGeom>
            <a:ln w="12700">
              <a:solidFill>
                <a:srgbClr val="5B677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735806" y="2701833"/>
              <a:ext cx="93534" cy="0"/>
            </a:xfrm>
            <a:prstGeom prst="line">
              <a:avLst/>
            </a:prstGeom>
            <a:ln w="12700">
              <a:solidFill>
                <a:srgbClr val="5B677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735806" y="3009014"/>
              <a:ext cx="93534" cy="0"/>
            </a:xfrm>
            <a:prstGeom prst="line">
              <a:avLst/>
            </a:prstGeom>
            <a:ln w="12700">
              <a:solidFill>
                <a:srgbClr val="5B677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735806" y="3313814"/>
              <a:ext cx="93534" cy="0"/>
            </a:xfrm>
            <a:prstGeom prst="line">
              <a:avLst/>
            </a:prstGeom>
            <a:ln w="12700">
              <a:solidFill>
                <a:srgbClr val="5B677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735806" y="3618614"/>
              <a:ext cx="93534" cy="0"/>
            </a:xfrm>
            <a:prstGeom prst="line">
              <a:avLst/>
            </a:prstGeom>
            <a:ln w="12700">
              <a:solidFill>
                <a:srgbClr val="5B677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735806" y="3921033"/>
              <a:ext cx="93534" cy="0"/>
            </a:xfrm>
            <a:prstGeom prst="line">
              <a:avLst/>
            </a:prstGeom>
            <a:ln w="12700">
              <a:solidFill>
                <a:srgbClr val="5B677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735806" y="4246269"/>
              <a:ext cx="93534" cy="0"/>
            </a:xfrm>
            <a:prstGeom prst="line">
              <a:avLst/>
            </a:prstGeom>
            <a:ln w="12700">
              <a:solidFill>
                <a:srgbClr val="5B677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829340" y="4246269"/>
              <a:ext cx="0" cy="135231"/>
            </a:xfrm>
            <a:prstGeom prst="line">
              <a:avLst/>
            </a:prstGeom>
            <a:ln w="12700">
              <a:solidFill>
                <a:srgbClr val="5B677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398459" y="4246269"/>
              <a:ext cx="0" cy="135231"/>
            </a:xfrm>
            <a:prstGeom prst="line">
              <a:avLst/>
            </a:prstGeom>
            <a:ln w="12700">
              <a:solidFill>
                <a:srgbClr val="5B677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950909" y="4242391"/>
              <a:ext cx="0" cy="135231"/>
            </a:xfrm>
            <a:prstGeom prst="line">
              <a:avLst/>
            </a:prstGeom>
            <a:ln w="12700">
              <a:solidFill>
                <a:srgbClr val="5B677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509633" y="4242391"/>
              <a:ext cx="0" cy="135231"/>
            </a:xfrm>
            <a:prstGeom prst="line">
              <a:avLst/>
            </a:prstGeom>
            <a:ln w="12700">
              <a:solidFill>
                <a:srgbClr val="5B677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3072478" y="4246269"/>
              <a:ext cx="0" cy="135231"/>
            </a:xfrm>
            <a:prstGeom prst="line">
              <a:avLst/>
            </a:prstGeom>
            <a:ln w="12700">
              <a:solidFill>
                <a:srgbClr val="5B677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632072" y="4246212"/>
              <a:ext cx="0" cy="135231"/>
            </a:xfrm>
            <a:prstGeom prst="line">
              <a:avLst/>
            </a:prstGeom>
            <a:ln w="12700">
              <a:solidFill>
                <a:srgbClr val="5B677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4182140" y="4242890"/>
              <a:ext cx="0" cy="135231"/>
            </a:xfrm>
            <a:prstGeom prst="line">
              <a:avLst/>
            </a:prstGeom>
            <a:ln w="12700">
              <a:solidFill>
                <a:srgbClr val="5B677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Freeform 80"/>
            <p:cNvSpPr/>
            <p:nvPr/>
          </p:nvSpPr>
          <p:spPr>
            <a:xfrm>
              <a:off x="840728" y="2317774"/>
              <a:ext cx="780057" cy="1911868"/>
            </a:xfrm>
            <a:custGeom>
              <a:avLst/>
              <a:gdLst>
                <a:gd name="connsiteX0" fmla="*/ 0 w 780057"/>
                <a:gd name="connsiteY0" fmla="*/ 1911868 h 1911868"/>
                <a:gd name="connsiteX1" fmla="*/ 34669 w 780057"/>
                <a:gd name="connsiteY1" fmla="*/ 1439500 h 1911868"/>
                <a:gd name="connsiteX2" fmla="*/ 60671 w 780057"/>
                <a:gd name="connsiteY2" fmla="*/ 932463 h 1911868"/>
                <a:gd name="connsiteX3" fmla="*/ 99674 w 780057"/>
                <a:gd name="connsiteY3" fmla="*/ 425426 h 1911868"/>
                <a:gd name="connsiteX4" fmla="*/ 138677 w 780057"/>
                <a:gd name="connsiteY4" fmla="*/ 195743 h 1911868"/>
                <a:gd name="connsiteX5" fmla="*/ 182013 w 780057"/>
                <a:gd name="connsiteY5" fmla="*/ 35398 h 1911868"/>
                <a:gd name="connsiteX6" fmla="*/ 216682 w 780057"/>
                <a:gd name="connsiteY6" fmla="*/ 728 h 1911868"/>
                <a:gd name="connsiteX7" fmla="*/ 247018 w 780057"/>
                <a:gd name="connsiteY7" fmla="*/ 22397 h 1911868"/>
                <a:gd name="connsiteX8" fmla="*/ 277354 w 780057"/>
                <a:gd name="connsiteY8" fmla="*/ 135071 h 1911868"/>
                <a:gd name="connsiteX9" fmla="*/ 312023 w 780057"/>
                <a:gd name="connsiteY9" fmla="*/ 330086 h 1911868"/>
                <a:gd name="connsiteX10" fmla="*/ 359693 w 780057"/>
                <a:gd name="connsiteY10" fmla="*/ 676778 h 1911868"/>
                <a:gd name="connsiteX11" fmla="*/ 407363 w 780057"/>
                <a:gd name="connsiteY11" fmla="*/ 1023470 h 1911868"/>
                <a:gd name="connsiteX12" fmla="*/ 489702 w 780057"/>
                <a:gd name="connsiteY12" fmla="*/ 1534840 h 1911868"/>
                <a:gd name="connsiteX13" fmla="*/ 546040 w 780057"/>
                <a:gd name="connsiteY13" fmla="*/ 1786192 h 1911868"/>
                <a:gd name="connsiteX14" fmla="*/ 641380 w 780057"/>
                <a:gd name="connsiteY14" fmla="*/ 1859864 h 1911868"/>
                <a:gd name="connsiteX15" fmla="*/ 780057 w 780057"/>
                <a:gd name="connsiteY15" fmla="*/ 1907534 h 1911868"/>
                <a:gd name="connsiteX0" fmla="*/ 0 w 780057"/>
                <a:gd name="connsiteY0" fmla="*/ 1911868 h 1911868"/>
                <a:gd name="connsiteX1" fmla="*/ 34669 w 780057"/>
                <a:gd name="connsiteY1" fmla="*/ 1439500 h 1911868"/>
                <a:gd name="connsiteX2" fmla="*/ 60671 w 780057"/>
                <a:gd name="connsiteY2" fmla="*/ 932463 h 1911868"/>
                <a:gd name="connsiteX3" fmla="*/ 99674 w 780057"/>
                <a:gd name="connsiteY3" fmla="*/ 425426 h 1911868"/>
                <a:gd name="connsiteX4" fmla="*/ 138677 w 780057"/>
                <a:gd name="connsiteY4" fmla="*/ 195743 h 1911868"/>
                <a:gd name="connsiteX5" fmla="*/ 182013 w 780057"/>
                <a:gd name="connsiteY5" fmla="*/ 35398 h 1911868"/>
                <a:gd name="connsiteX6" fmla="*/ 216682 w 780057"/>
                <a:gd name="connsiteY6" fmla="*/ 728 h 1911868"/>
                <a:gd name="connsiteX7" fmla="*/ 247018 w 780057"/>
                <a:gd name="connsiteY7" fmla="*/ 22397 h 1911868"/>
                <a:gd name="connsiteX8" fmla="*/ 277354 w 780057"/>
                <a:gd name="connsiteY8" fmla="*/ 135071 h 1911868"/>
                <a:gd name="connsiteX9" fmla="*/ 312023 w 780057"/>
                <a:gd name="connsiteY9" fmla="*/ 330086 h 1911868"/>
                <a:gd name="connsiteX10" fmla="*/ 359693 w 780057"/>
                <a:gd name="connsiteY10" fmla="*/ 676778 h 1911868"/>
                <a:gd name="connsiteX11" fmla="*/ 407363 w 780057"/>
                <a:gd name="connsiteY11" fmla="*/ 1023470 h 1911868"/>
                <a:gd name="connsiteX12" fmla="*/ 489702 w 780057"/>
                <a:gd name="connsiteY12" fmla="*/ 1534840 h 1911868"/>
                <a:gd name="connsiteX13" fmla="*/ 546040 w 780057"/>
                <a:gd name="connsiteY13" fmla="*/ 1786192 h 1911868"/>
                <a:gd name="connsiteX14" fmla="*/ 641380 w 780057"/>
                <a:gd name="connsiteY14" fmla="*/ 1859864 h 1911868"/>
                <a:gd name="connsiteX15" fmla="*/ 780057 w 780057"/>
                <a:gd name="connsiteY15" fmla="*/ 1890199 h 1911868"/>
                <a:gd name="connsiteX0" fmla="*/ 0 w 780057"/>
                <a:gd name="connsiteY0" fmla="*/ 1911868 h 1911868"/>
                <a:gd name="connsiteX1" fmla="*/ 34669 w 780057"/>
                <a:gd name="connsiteY1" fmla="*/ 1439500 h 1911868"/>
                <a:gd name="connsiteX2" fmla="*/ 60671 w 780057"/>
                <a:gd name="connsiteY2" fmla="*/ 932463 h 1911868"/>
                <a:gd name="connsiteX3" fmla="*/ 99674 w 780057"/>
                <a:gd name="connsiteY3" fmla="*/ 425426 h 1911868"/>
                <a:gd name="connsiteX4" fmla="*/ 138677 w 780057"/>
                <a:gd name="connsiteY4" fmla="*/ 195743 h 1911868"/>
                <a:gd name="connsiteX5" fmla="*/ 182013 w 780057"/>
                <a:gd name="connsiteY5" fmla="*/ 35398 h 1911868"/>
                <a:gd name="connsiteX6" fmla="*/ 216682 w 780057"/>
                <a:gd name="connsiteY6" fmla="*/ 728 h 1911868"/>
                <a:gd name="connsiteX7" fmla="*/ 247018 w 780057"/>
                <a:gd name="connsiteY7" fmla="*/ 22397 h 1911868"/>
                <a:gd name="connsiteX8" fmla="*/ 277354 w 780057"/>
                <a:gd name="connsiteY8" fmla="*/ 135071 h 1911868"/>
                <a:gd name="connsiteX9" fmla="*/ 312023 w 780057"/>
                <a:gd name="connsiteY9" fmla="*/ 330086 h 1911868"/>
                <a:gd name="connsiteX10" fmla="*/ 359693 w 780057"/>
                <a:gd name="connsiteY10" fmla="*/ 676778 h 1911868"/>
                <a:gd name="connsiteX11" fmla="*/ 407363 w 780057"/>
                <a:gd name="connsiteY11" fmla="*/ 1023470 h 1911868"/>
                <a:gd name="connsiteX12" fmla="*/ 489702 w 780057"/>
                <a:gd name="connsiteY12" fmla="*/ 1534840 h 1911868"/>
                <a:gd name="connsiteX13" fmla="*/ 546040 w 780057"/>
                <a:gd name="connsiteY13" fmla="*/ 1786192 h 1911868"/>
                <a:gd name="connsiteX14" fmla="*/ 641380 w 780057"/>
                <a:gd name="connsiteY14" fmla="*/ 1859864 h 1911868"/>
                <a:gd name="connsiteX15" fmla="*/ 780057 w 780057"/>
                <a:gd name="connsiteY15" fmla="*/ 1903200 h 1911868"/>
                <a:gd name="connsiteX0" fmla="*/ 0 w 780057"/>
                <a:gd name="connsiteY0" fmla="*/ 1911868 h 1911868"/>
                <a:gd name="connsiteX1" fmla="*/ 34669 w 780057"/>
                <a:gd name="connsiteY1" fmla="*/ 1439500 h 1911868"/>
                <a:gd name="connsiteX2" fmla="*/ 60671 w 780057"/>
                <a:gd name="connsiteY2" fmla="*/ 932463 h 1911868"/>
                <a:gd name="connsiteX3" fmla="*/ 99674 w 780057"/>
                <a:gd name="connsiteY3" fmla="*/ 425426 h 1911868"/>
                <a:gd name="connsiteX4" fmla="*/ 138677 w 780057"/>
                <a:gd name="connsiteY4" fmla="*/ 195743 h 1911868"/>
                <a:gd name="connsiteX5" fmla="*/ 182013 w 780057"/>
                <a:gd name="connsiteY5" fmla="*/ 35398 h 1911868"/>
                <a:gd name="connsiteX6" fmla="*/ 216682 w 780057"/>
                <a:gd name="connsiteY6" fmla="*/ 728 h 1911868"/>
                <a:gd name="connsiteX7" fmla="*/ 247018 w 780057"/>
                <a:gd name="connsiteY7" fmla="*/ 22397 h 1911868"/>
                <a:gd name="connsiteX8" fmla="*/ 277354 w 780057"/>
                <a:gd name="connsiteY8" fmla="*/ 135071 h 1911868"/>
                <a:gd name="connsiteX9" fmla="*/ 312023 w 780057"/>
                <a:gd name="connsiteY9" fmla="*/ 330086 h 1911868"/>
                <a:gd name="connsiteX10" fmla="*/ 359693 w 780057"/>
                <a:gd name="connsiteY10" fmla="*/ 676778 h 1911868"/>
                <a:gd name="connsiteX11" fmla="*/ 407363 w 780057"/>
                <a:gd name="connsiteY11" fmla="*/ 1023470 h 1911868"/>
                <a:gd name="connsiteX12" fmla="*/ 489702 w 780057"/>
                <a:gd name="connsiteY12" fmla="*/ 1534840 h 1911868"/>
                <a:gd name="connsiteX13" fmla="*/ 546040 w 780057"/>
                <a:gd name="connsiteY13" fmla="*/ 1786192 h 1911868"/>
                <a:gd name="connsiteX14" fmla="*/ 641380 w 780057"/>
                <a:gd name="connsiteY14" fmla="*/ 1859864 h 1911868"/>
                <a:gd name="connsiteX15" fmla="*/ 780057 w 780057"/>
                <a:gd name="connsiteY15" fmla="*/ 1894533 h 191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0057" h="1911868">
                  <a:moveTo>
                    <a:pt x="0" y="1911868"/>
                  </a:moveTo>
                  <a:cubicBezTo>
                    <a:pt x="12278" y="1757301"/>
                    <a:pt x="24557" y="1602734"/>
                    <a:pt x="34669" y="1439500"/>
                  </a:cubicBezTo>
                  <a:cubicBezTo>
                    <a:pt x="44781" y="1276266"/>
                    <a:pt x="49837" y="1101475"/>
                    <a:pt x="60671" y="932463"/>
                  </a:cubicBezTo>
                  <a:cubicBezTo>
                    <a:pt x="71505" y="763451"/>
                    <a:pt x="86673" y="548213"/>
                    <a:pt x="99674" y="425426"/>
                  </a:cubicBezTo>
                  <a:cubicBezTo>
                    <a:pt x="112675" y="302639"/>
                    <a:pt x="124954" y="260748"/>
                    <a:pt x="138677" y="195743"/>
                  </a:cubicBezTo>
                  <a:cubicBezTo>
                    <a:pt x="152400" y="130738"/>
                    <a:pt x="169012" y="67900"/>
                    <a:pt x="182013" y="35398"/>
                  </a:cubicBezTo>
                  <a:cubicBezTo>
                    <a:pt x="195014" y="2896"/>
                    <a:pt x="205848" y="2895"/>
                    <a:pt x="216682" y="728"/>
                  </a:cubicBezTo>
                  <a:cubicBezTo>
                    <a:pt x="227516" y="-1439"/>
                    <a:pt x="236906" y="7"/>
                    <a:pt x="247018" y="22397"/>
                  </a:cubicBezTo>
                  <a:cubicBezTo>
                    <a:pt x="257130" y="44787"/>
                    <a:pt x="266520" y="83789"/>
                    <a:pt x="277354" y="135071"/>
                  </a:cubicBezTo>
                  <a:cubicBezTo>
                    <a:pt x="288188" y="186352"/>
                    <a:pt x="298300" y="239802"/>
                    <a:pt x="312023" y="330086"/>
                  </a:cubicBezTo>
                  <a:cubicBezTo>
                    <a:pt x="325746" y="420370"/>
                    <a:pt x="359693" y="676778"/>
                    <a:pt x="359693" y="676778"/>
                  </a:cubicBezTo>
                  <a:cubicBezTo>
                    <a:pt x="375583" y="792342"/>
                    <a:pt x="385695" y="880460"/>
                    <a:pt x="407363" y="1023470"/>
                  </a:cubicBezTo>
                  <a:cubicBezTo>
                    <a:pt x="429031" y="1166480"/>
                    <a:pt x="466589" y="1407720"/>
                    <a:pt x="489702" y="1534840"/>
                  </a:cubicBezTo>
                  <a:cubicBezTo>
                    <a:pt x="512815" y="1661960"/>
                    <a:pt x="520760" y="1732021"/>
                    <a:pt x="546040" y="1786192"/>
                  </a:cubicBezTo>
                  <a:cubicBezTo>
                    <a:pt x="571320" y="1840363"/>
                    <a:pt x="602377" y="1841807"/>
                    <a:pt x="641380" y="1859864"/>
                  </a:cubicBezTo>
                  <a:cubicBezTo>
                    <a:pt x="680383" y="1877921"/>
                    <a:pt x="730220" y="1880810"/>
                    <a:pt x="780057" y="1894533"/>
                  </a:cubicBezTo>
                </a:path>
              </a:pathLst>
            </a:custGeom>
            <a:noFill/>
            <a:ln w="38100">
              <a:solidFill>
                <a:srgbClr val="69B3E7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1905646" y="2317774"/>
              <a:ext cx="706385" cy="1911868"/>
            </a:xfrm>
            <a:custGeom>
              <a:avLst/>
              <a:gdLst>
                <a:gd name="connsiteX0" fmla="*/ 0 w 780057"/>
                <a:gd name="connsiteY0" fmla="*/ 1911868 h 1911868"/>
                <a:gd name="connsiteX1" fmla="*/ 34669 w 780057"/>
                <a:gd name="connsiteY1" fmla="*/ 1439500 h 1911868"/>
                <a:gd name="connsiteX2" fmla="*/ 60671 w 780057"/>
                <a:gd name="connsiteY2" fmla="*/ 932463 h 1911868"/>
                <a:gd name="connsiteX3" fmla="*/ 99674 w 780057"/>
                <a:gd name="connsiteY3" fmla="*/ 425426 h 1911868"/>
                <a:gd name="connsiteX4" fmla="*/ 138677 w 780057"/>
                <a:gd name="connsiteY4" fmla="*/ 195743 h 1911868"/>
                <a:gd name="connsiteX5" fmla="*/ 182013 w 780057"/>
                <a:gd name="connsiteY5" fmla="*/ 35398 h 1911868"/>
                <a:gd name="connsiteX6" fmla="*/ 216682 w 780057"/>
                <a:gd name="connsiteY6" fmla="*/ 728 h 1911868"/>
                <a:gd name="connsiteX7" fmla="*/ 247018 w 780057"/>
                <a:gd name="connsiteY7" fmla="*/ 22397 h 1911868"/>
                <a:gd name="connsiteX8" fmla="*/ 277354 w 780057"/>
                <a:gd name="connsiteY8" fmla="*/ 135071 h 1911868"/>
                <a:gd name="connsiteX9" fmla="*/ 312023 w 780057"/>
                <a:gd name="connsiteY9" fmla="*/ 330086 h 1911868"/>
                <a:gd name="connsiteX10" fmla="*/ 359693 w 780057"/>
                <a:gd name="connsiteY10" fmla="*/ 676778 h 1911868"/>
                <a:gd name="connsiteX11" fmla="*/ 407363 w 780057"/>
                <a:gd name="connsiteY11" fmla="*/ 1023470 h 1911868"/>
                <a:gd name="connsiteX12" fmla="*/ 489702 w 780057"/>
                <a:gd name="connsiteY12" fmla="*/ 1534840 h 1911868"/>
                <a:gd name="connsiteX13" fmla="*/ 546040 w 780057"/>
                <a:gd name="connsiteY13" fmla="*/ 1786192 h 1911868"/>
                <a:gd name="connsiteX14" fmla="*/ 641380 w 780057"/>
                <a:gd name="connsiteY14" fmla="*/ 1859864 h 1911868"/>
                <a:gd name="connsiteX15" fmla="*/ 780057 w 780057"/>
                <a:gd name="connsiteY15" fmla="*/ 1907534 h 1911868"/>
                <a:gd name="connsiteX0" fmla="*/ 0 w 780057"/>
                <a:gd name="connsiteY0" fmla="*/ 1911868 h 1911868"/>
                <a:gd name="connsiteX1" fmla="*/ 34669 w 780057"/>
                <a:gd name="connsiteY1" fmla="*/ 1439500 h 1911868"/>
                <a:gd name="connsiteX2" fmla="*/ 60671 w 780057"/>
                <a:gd name="connsiteY2" fmla="*/ 932463 h 1911868"/>
                <a:gd name="connsiteX3" fmla="*/ 99674 w 780057"/>
                <a:gd name="connsiteY3" fmla="*/ 425426 h 1911868"/>
                <a:gd name="connsiteX4" fmla="*/ 138677 w 780057"/>
                <a:gd name="connsiteY4" fmla="*/ 195743 h 1911868"/>
                <a:gd name="connsiteX5" fmla="*/ 182013 w 780057"/>
                <a:gd name="connsiteY5" fmla="*/ 35398 h 1911868"/>
                <a:gd name="connsiteX6" fmla="*/ 216682 w 780057"/>
                <a:gd name="connsiteY6" fmla="*/ 728 h 1911868"/>
                <a:gd name="connsiteX7" fmla="*/ 247018 w 780057"/>
                <a:gd name="connsiteY7" fmla="*/ 22397 h 1911868"/>
                <a:gd name="connsiteX8" fmla="*/ 277354 w 780057"/>
                <a:gd name="connsiteY8" fmla="*/ 135071 h 1911868"/>
                <a:gd name="connsiteX9" fmla="*/ 312023 w 780057"/>
                <a:gd name="connsiteY9" fmla="*/ 330086 h 1911868"/>
                <a:gd name="connsiteX10" fmla="*/ 359693 w 780057"/>
                <a:gd name="connsiteY10" fmla="*/ 676778 h 1911868"/>
                <a:gd name="connsiteX11" fmla="*/ 407363 w 780057"/>
                <a:gd name="connsiteY11" fmla="*/ 1023470 h 1911868"/>
                <a:gd name="connsiteX12" fmla="*/ 489702 w 780057"/>
                <a:gd name="connsiteY12" fmla="*/ 1534840 h 1911868"/>
                <a:gd name="connsiteX13" fmla="*/ 546040 w 780057"/>
                <a:gd name="connsiteY13" fmla="*/ 1786192 h 1911868"/>
                <a:gd name="connsiteX14" fmla="*/ 598283 w 780057"/>
                <a:gd name="connsiteY14" fmla="*/ 1864198 h 1911868"/>
                <a:gd name="connsiteX15" fmla="*/ 780057 w 780057"/>
                <a:gd name="connsiteY15" fmla="*/ 1907534 h 1911868"/>
                <a:gd name="connsiteX0" fmla="*/ 0 w 724030"/>
                <a:gd name="connsiteY0" fmla="*/ 1911868 h 1911868"/>
                <a:gd name="connsiteX1" fmla="*/ 34669 w 724030"/>
                <a:gd name="connsiteY1" fmla="*/ 1439500 h 1911868"/>
                <a:gd name="connsiteX2" fmla="*/ 60671 w 724030"/>
                <a:gd name="connsiteY2" fmla="*/ 932463 h 1911868"/>
                <a:gd name="connsiteX3" fmla="*/ 99674 w 724030"/>
                <a:gd name="connsiteY3" fmla="*/ 425426 h 1911868"/>
                <a:gd name="connsiteX4" fmla="*/ 138677 w 724030"/>
                <a:gd name="connsiteY4" fmla="*/ 195743 h 1911868"/>
                <a:gd name="connsiteX5" fmla="*/ 182013 w 724030"/>
                <a:gd name="connsiteY5" fmla="*/ 35398 h 1911868"/>
                <a:gd name="connsiteX6" fmla="*/ 216682 w 724030"/>
                <a:gd name="connsiteY6" fmla="*/ 728 h 1911868"/>
                <a:gd name="connsiteX7" fmla="*/ 247018 w 724030"/>
                <a:gd name="connsiteY7" fmla="*/ 22397 h 1911868"/>
                <a:gd name="connsiteX8" fmla="*/ 277354 w 724030"/>
                <a:gd name="connsiteY8" fmla="*/ 135071 h 1911868"/>
                <a:gd name="connsiteX9" fmla="*/ 312023 w 724030"/>
                <a:gd name="connsiteY9" fmla="*/ 330086 h 1911868"/>
                <a:gd name="connsiteX10" fmla="*/ 359693 w 724030"/>
                <a:gd name="connsiteY10" fmla="*/ 676778 h 1911868"/>
                <a:gd name="connsiteX11" fmla="*/ 407363 w 724030"/>
                <a:gd name="connsiteY11" fmla="*/ 1023470 h 1911868"/>
                <a:gd name="connsiteX12" fmla="*/ 489702 w 724030"/>
                <a:gd name="connsiteY12" fmla="*/ 1534840 h 1911868"/>
                <a:gd name="connsiteX13" fmla="*/ 546040 w 724030"/>
                <a:gd name="connsiteY13" fmla="*/ 1786192 h 1911868"/>
                <a:gd name="connsiteX14" fmla="*/ 598283 w 724030"/>
                <a:gd name="connsiteY14" fmla="*/ 1864198 h 1911868"/>
                <a:gd name="connsiteX15" fmla="*/ 724030 w 724030"/>
                <a:gd name="connsiteY15" fmla="*/ 1898866 h 1911868"/>
                <a:gd name="connsiteX0" fmla="*/ 0 w 724030"/>
                <a:gd name="connsiteY0" fmla="*/ 1911868 h 1911868"/>
                <a:gd name="connsiteX1" fmla="*/ 34669 w 724030"/>
                <a:gd name="connsiteY1" fmla="*/ 1439500 h 1911868"/>
                <a:gd name="connsiteX2" fmla="*/ 60671 w 724030"/>
                <a:gd name="connsiteY2" fmla="*/ 932463 h 1911868"/>
                <a:gd name="connsiteX3" fmla="*/ 99674 w 724030"/>
                <a:gd name="connsiteY3" fmla="*/ 425426 h 1911868"/>
                <a:gd name="connsiteX4" fmla="*/ 138677 w 724030"/>
                <a:gd name="connsiteY4" fmla="*/ 195743 h 1911868"/>
                <a:gd name="connsiteX5" fmla="*/ 182013 w 724030"/>
                <a:gd name="connsiteY5" fmla="*/ 35398 h 1911868"/>
                <a:gd name="connsiteX6" fmla="*/ 216682 w 724030"/>
                <a:gd name="connsiteY6" fmla="*/ 728 h 1911868"/>
                <a:gd name="connsiteX7" fmla="*/ 247018 w 724030"/>
                <a:gd name="connsiteY7" fmla="*/ 22397 h 1911868"/>
                <a:gd name="connsiteX8" fmla="*/ 277354 w 724030"/>
                <a:gd name="connsiteY8" fmla="*/ 135071 h 1911868"/>
                <a:gd name="connsiteX9" fmla="*/ 312023 w 724030"/>
                <a:gd name="connsiteY9" fmla="*/ 330086 h 1911868"/>
                <a:gd name="connsiteX10" fmla="*/ 359693 w 724030"/>
                <a:gd name="connsiteY10" fmla="*/ 676778 h 1911868"/>
                <a:gd name="connsiteX11" fmla="*/ 407363 w 724030"/>
                <a:gd name="connsiteY11" fmla="*/ 1023470 h 1911868"/>
                <a:gd name="connsiteX12" fmla="*/ 489702 w 724030"/>
                <a:gd name="connsiteY12" fmla="*/ 1534840 h 1911868"/>
                <a:gd name="connsiteX13" fmla="*/ 546040 w 724030"/>
                <a:gd name="connsiteY13" fmla="*/ 1786192 h 1911868"/>
                <a:gd name="connsiteX14" fmla="*/ 611212 w 724030"/>
                <a:gd name="connsiteY14" fmla="*/ 1859864 h 1911868"/>
                <a:gd name="connsiteX15" fmla="*/ 724030 w 724030"/>
                <a:gd name="connsiteY15" fmla="*/ 1898866 h 1911868"/>
                <a:gd name="connsiteX0" fmla="*/ 0 w 689553"/>
                <a:gd name="connsiteY0" fmla="*/ 1911868 h 1911868"/>
                <a:gd name="connsiteX1" fmla="*/ 34669 w 689553"/>
                <a:gd name="connsiteY1" fmla="*/ 1439500 h 1911868"/>
                <a:gd name="connsiteX2" fmla="*/ 60671 w 689553"/>
                <a:gd name="connsiteY2" fmla="*/ 932463 h 1911868"/>
                <a:gd name="connsiteX3" fmla="*/ 99674 w 689553"/>
                <a:gd name="connsiteY3" fmla="*/ 425426 h 1911868"/>
                <a:gd name="connsiteX4" fmla="*/ 138677 w 689553"/>
                <a:gd name="connsiteY4" fmla="*/ 195743 h 1911868"/>
                <a:gd name="connsiteX5" fmla="*/ 182013 w 689553"/>
                <a:gd name="connsiteY5" fmla="*/ 35398 h 1911868"/>
                <a:gd name="connsiteX6" fmla="*/ 216682 w 689553"/>
                <a:gd name="connsiteY6" fmla="*/ 728 h 1911868"/>
                <a:gd name="connsiteX7" fmla="*/ 247018 w 689553"/>
                <a:gd name="connsiteY7" fmla="*/ 22397 h 1911868"/>
                <a:gd name="connsiteX8" fmla="*/ 277354 w 689553"/>
                <a:gd name="connsiteY8" fmla="*/ 135071 h 1911868"/>
                <a:gd name="connsiteX9" fmla="*/ 312023 w 689553"/>
                <a:gd name="connsiteY9" fmla="*/ 330086 h 1911868"/>
                <a:gd name="connsiteX10" fmla="*/ 359693 w 689553"/>
                <a:gd name="connsiteY10" fmla="*/ 676778 h 1911868"/>
                <a:gd name="connsiteX11" fmla="*/ 407363 w 689553"/>
                <a:gd name="connsiteY11" fmla="*/ 1023470 h 1911868"/>
                <a:gd name="connsiteX12" fmla="*/ 489702 w 689553"/>
                <a:gd name="connsiteY12" fmla="*/ 1534840 h 1911868"/>
                <a:gd name="connsiteX13" fmla="*/ 546040 w 689553"/>
                <a:gd name="connsiteY13" fmla="*/ 1786192 h 1911868"/>
                <a:gd name="connsiteX14" fmla="*/ 611212 w 689553"/>
                <a:gd name="connsiteY14" fmla="*/ 1859864 h 1911868"/>
                <a:gd name="connsiteX15" fmla="*/ 689553 w 689553"/>
                <a:gd name="connsiteY15" fmla="*/ 1907534 h 1911868"/>
                <a:gd name="connsiteX0" fmla="*/ 0 w 702482"/>
                <a:gd name="connsiteY0" fmla="*/ 1911868 h 1911868"/>
                <a:gd name="connsiteX1" fmla="*/ 34669 w 702482"/>
                <a:gd name="connsiteY1" fmla="*/ 1439500 h 1911868"/>
                <a:gd name="connsiteX2" fmla="*/ 60671 w 702482"/>
                <a:gd name="connsiteY2" fmla="*/ 932463 h 1911868"/>
                <a:gd name="connsiteX3" fmla="*/ 99674 w 702482"/>
                <a:gd name="connsiteY3" fmla="*/ 425426 h 1911868"/>
                <a:gd name="connsiteX4" fmla="*/ 138677 w 702482"/>
                <a:gd name="connsiteY4" fmla="*/ 195743 h 1911868"/>
                <a:gd name="connsiteX5" fmla="*/ 182013 w 702482"/>
                <a:gd name="connsiteY5" fmla="*/ 35398 h 1911868"/>
                <a:gd name="connsiteX6" fmla="*/ 216682 w 702482"/>
                <a:gd name="connsiteY6" fmla="*/ 728 h 1911868"/>
                <a:gd name="connsiteX7" fmla="*/ 247018 w 702482"/>
                <a:gd name="connsiteY7" fmla="*/ 22397 h 1911868"/>
                <a:gd name="connsiteX8" fmla="*/ 277354 w 702482"/>
                <a:gd name="connsiteY8" fmla="*/ 135071 h 1911868"/>
                <a:gd name="connsiteX9" fmla="*/ 312023 w 702482"/>
                <a:gd name="connsiteY9" fmla="*/ 330086 h 1911868"/>
                <a:gd name="connsiteX10" fmla="*/ 359693 w 702482"/>
                <a:gd name="connsiteY10" fmla="*/ 676778 h 1911868"/>
                <a:gd name="connsiteX11" fmla="*/ 407363 w 702482"/>
                <a:gd name="connsiteY11" fmla="*/ 1023470 h 1911868"/>
                <a:gd name="connsiteX12" fmla="*/ 489702 w 702482"/>
                <a:gd name="connsiteY12" fmla="*/ 1534840 h 1911868"/>
                <a:gd name="connsiteX13" fmla="*/ 546040 w 702482"/>
                <a:gd name="connsiteY13" fmla="*/ 1786192 h 1911868"/>
                <a:gd name="connsiteX14" fmla="*/ 611212 w 702482"/>
                <a:gd name="connsiteY14" fmla="*/ 1859864 h 1911868"/>
                <a:gd name="connsiteX15" fmla="*/ 702482 w 702482"/>
                <a:gd name="connsiteY15" fmla="*/ 1898867 h 191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2482" h="1911868">
                  <a:moveTo>
                    <a:pt x="0" y="1911868"/>
                  </a:moveTo>
                  <a:cubicBezTo>
                    <a:pt x="12278" y="1757301"/>
                    <a:pt x="24557" y="1602734"/>
                    <a:pt x="34669" y="1439500"/>
                  </a:cubicBezTo>
                  <a:cubicBezTo>
                    <a:pt x="44781" y="1276266"/>
                    <a:pt x="49837" y="1101475"/>
                    <a:pt x="60671" y="932463"/>
                  </a:cubicBezTo>
                  <a:cubicBezTo>
                    <a:pt x="71505" y="763451"/>
                    <a:pt x="86673" y="548213"/>
                    <a:pt x="99674" y="425426"/>
                  </a:cubicBezTo>
                  <a:cubicBezTo>
                    <a:pt x="112675" y="302639"/>
                    <a:pt x="124954" y="260748"/>
                    <a:pt x="138677" y="195743"/>
                  </a:cubicBezTo>
                  <a:cubicBezTo>
                    <a:pt x="152400" y="130738"/>
                    <a:pt x="169012" y="67900"/>
                    <a:pt x="182013" y="35398"/>
                  </a:cubicBezTo>
                  <a:cubicBezTo>
                    <a:pt x="195014" y="2896"/>
                    <a:pt x="205848" y="2895"/>
                    <a:pt x="216682" y="728"/>
                  </a:cubicBezTo>
                  <a:cubicBezTo>
                    <a:pt x="227516" y="-1439"/>
                    <a:pt x="236906" y="7"/>
                    <a:pt x="247018" y="22397"/>
                  </a:cubicBezTo>
                  <a:cubicBezTo>
                    <a:pt x="257130" y="44787"/>
                    <a:pt x="266520" y="83789"/>
                    <a:pt x="277354" y="135071"/>
                  </a:cubicBezTo>
                  <a:cubicBezTo>
                    <a:pt x="288188" y="186352"/>
                    <a:pt x="298300" y="239802"/>
                    <a:pt x="312023" y="330086"/>
                  </a:cubicBezTo>
                  <a:cubicBezTo>
                    <a:pt x="325746" y="420370"/>
                    <a:pt x="359693" y="676778"/>
                    <a:pt x="359693" y="676778"/>
                  </a:cubicBezTo>
                  <a:cubicBezTo>
                    <a:pt x="375583" y="792342"/>
                    <a:pt x="385695" y="880460"/>
                    <a:pt x="407363" y="1023470"/>
                  </a:cubicBezTo>
                  <a:cubicBezTo>
                    <a:pt x="429031" y="1166480"/>
                    <a:pt x="466589" y="1407720"/>
                    <a:pt x="489702" y="1534840"/>
                  </a:cubicBezTo>
                  <a:cubicBezTo>
                    <a:pt x="512815" y="1661960"/>
                    <a:pt x="525788" y="1732021"/>
                    <a:pt x="546040" y="1786192"/>
                  </a:cubicBezTo>
                  <a:cubicBezTo>
                    <a:pt x="566292" y="1840363"/>
                    <a:pt x="585138" y="1841085"/>
                    <a:pt x="611212" y="1859864"/>
                  </a:cubicBezTo>
                  <a:cubicBezTo>
                    <a:pt x="637286" y="1878643"/>
                    <a:pt x="652645" y="1885144"/>
                    <a:pt x="702482" y="1898867"/>
                  </a:cubicBezTo>
                </a:path>
              </a:pathLst>
            </a:custGeom>
            <a:noFill/>
            <a:ln w="38100">
              <a:solidFill>
                <a:srgbClr val="69B3E7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2878019" y="2318912"/>
              <a:ext cx="957736" cy="1911868"/>
            </a:xfrm>
            <a:custGeom>
              <a:avLst/>
              <a:gdLst>
                <a:gd name="connsiteX0" fmla="*/ 0 w 780057"/>
                <a:gd name="connsiteY0" fmla="*/ 1911868 h 1911868"/>
                <a:gd name="connsiteX1" fmla="*/ 34669 w 780057"/>
                <a:gd name="connsiteY1" fmla="*/ 1439500 h 1911868"/>
                <a:gd name="connsiteX2" fmla="*/ 60671 w 780057"/>
                <a:gd name="connsiteY2" fmla="*/ 932463 h 1911868"/>
                <a:gd name="connsiteX3" fmla="*/ 99674 w 780057"/>
                <a:gd name="connsiteY3" fmla="*/ 425426 h 1911868"/>
                <a:gd name="connsiteX4" fmla="*/ 138677 w 780057"/>
                <a:gd name="connsiteY4" fmla="*/ 195743 h 1911868"/>
                <a:gd name="connsiteX5" fmla="*/ 182013 w 780057"/>
                <a:gd name="connsiteY5" fmla="*/ 35398 h 1911868"/>
                <a:gd name="connsiteX6" fmla="*/ 216682 w 780057"/>
                <a:gd name="connsiteY6" fmla="*/ 728 h 1911868"/>
                <a:gd name="connsiteX7" fmla="*/ 247018 w 780057"/>
                <a:gd name="connsiteY7" fmla="*/ 22397 h 1911868"/>
                <a:gd name="connsiteX8" fmla="*/ 277354 w 780057"/>
                <a:gd name="connsiteY8" fmla="*/ 135071 h 1911868"/>
                <a:gd name="connsiteX9" fmla="*/ 312023 w 780057"/>
                <a:gd name="connsiteY9" fmla="*/ 330086 h 1911868"/>
                <a:gd name="connsiteX10" fmla="*/ 359693 w 780057"/>
                <a:gd name="connsiteY10" fmla="*/ 676778 h 1911868"/>
                <a:gd name="connsiteX11" fmla="*/ 407363 w 780057"/>
                <a:gd name="connsiteY11" fmla="*/ 1023470 h 1911868"/>
                <a:gd name="connsiteX12" fmla="*/ 489702 w 780057"/>
                <a:gd name="connsiteY12" fmla="*/ 1534840 h 1911868"/>
                <a:gd name="connsiteX13" fmla="*/ 546040 w 780057"/>
                <a:gd name="connsiteY13" fmla="*/ 1786192 h 1911868"/>
                <a:gd name="connsiteX14" fmla="*/ 641380 w 780057"/>
                <a:gd name="connsiteY14" fmla="*/ 1859864 h 1911868"/>
                <a:gd name="connsiteX15" fmla="*/ 780057 w 780057"/>
                <a:gd name="connsiteY15" fmla="*/ 1907534 h 1911868"/>
                <a:gd name="connsiteX0" fmla="*/ 0 w 780057"/>
                <a:gd name="connsiteY0" fmla="*/ 1911868 h 1911868"/>
                <a:gd name="connsiteX1" fmla="*/ 34669 w 780057"/>
                <a:gd name="connsiteY1" fmla="*/ 1439500 h 1911868"/>
                <a:gd name="connsiteX2" fmla="*/ 60671 w 780057"/>
                <a:gd name="connsiteY2" fmla="*/ 932463 h 1911868"/>
                <a:gd name="connsiteX3" fmla="*/ 99674 w 780057"/>
                <a:gd name="connsiteY3" fmla="*/ 425426 h 1911868"/>
                <a:gd name="connsiteX4" fmla="*/ 138677 w 780057"/>
                <a:gd name="connsiteY4" fmla="*/ 195743 h 1911868"/>
                <a:gd name="connsiteX5" fmla="*/ 182013 w 780057"/>
                <a:gd name="connsiteY5" fmla="*/ 35398 h 1911868"/>
                <a:gd name="connsiteX6" fmla="*/ 216682 w 780057"/>
                <a:gd name="connsiteY6" fmla="*/ 728 h 1911868"/>
                <a:gd name="connsiteX7" fmla="*/ 247018 w 780057"/>
                <a:gd name="connsiteY7" fmla="*/ 22397 h 1911868"/>
                <a:gd name="connsiteX8" fmla="*/ 277354 w 780057"/>
                <a:gd name="connsiteY8" fmla="*/ 135071 h 1911868"/>
                <a:gd name="connsiteX9" fmla="*/ 312023 w 780057"/>
                <a:gd name="connsiteY9" fmla="*/ 330086 h 1911868"/>
                <a:gd name="connsiteX10" fmla="*/ 359693 w 780057"/>
                <a:gd name="connsiteY10" fmla="*/ 676778 h 1911868"/>
                <a:gd name="connsiteX11" fmla="*/ 407363 w 780057"/>
                <a:gd name="connsiteY11" fmla="*/ 1023470 h 1911868"/>
                <a:gd name="connsiteX12" fmla="*/ 489702 w 780057"/>
                <a:gd name="connsiteY12" fmla="*/ 1534840 h 1911868"/>
                <a:gd name="connsiteX13" fmla="*/ 546040 w 780057"/>
                <a:gd name="connsiteY13" fmla="*/ 1786192 h 1911868"/>
                <a:gd name="connsiteX14" fmla="*/ 641380 w 780057"/>
                <a:gd name="connsiteY14" fmla="*/ 1859864 h 1911868"/>
                <a:gd name="connsiteX15" fmla="*/ 780057 w 780057"/>
                <a:gd name="connsiteY15" fmla="*/ 1890199 h 1911868"/>
                <a:gd name="connsiteX0" fmla="*/ 0 w 780057"/>
                <a:gd name="connsiteY0" fmla="*/ 1911868 h 1911868"/>
                <a:gd name="connsiteX1" fmla="*/ 34669 w 780057"/>
                <a:gd name="connsiteY1" fmla="*/ 1439500 h 1911868"/>
                <a:gd name="connsiteX2" fmla="*/ 60671 w 780057"/>
                <a:gd name="connsiteY2" fmla="*/ 932463 h 1911868"/>
                <a:gd name="connsiteX3" fmla="*/ 99674 w 780057"/>
                <a:gd name="connsiteY3" fmla="*/ 425426 h 1911868"/>
                <a:gd name="connsiteX4" fmla="*/ 138677 w 780057"/>
                <a:gd name="connsiteY4" fmla="*/ 195743 h 1911868"/>
                <a:gd name="connsiteX5" fmla="*/ 182013 w 780057"/>
                <a:gd name="connsiteY5" fmla="*/ 35398 h 1911868"/>
                <a:gd name="connsiteX6" fmla="*/ 216682 w 780057"/>
                <a:gd name="connsiteY6" fmla="*/ 728 h 1911868"/>
                <a:gd name="connsiteX7" fmla="*/ 247018 w 780057"/>
                <a:gd name="connsiteY7" fmla="*/ 22397 h 1911868"/>
                <a:gd name="connsiteX8" fmla="*/ 277354 w 780057"/>
                <a:gd name="connsiteY8" fmla="*/ 135071 h 1911868"/>
                <a:gd name="connsiteX9" fmla="*/ 312023 w 780057"/>
                <a:gd name="connsiteY9" fmla="*/ 330086 h 1911868"/>
                <a:gd name="connsiteX10" fmla="*/ 359693 w 780057"/>
                <a:gd name="connsiteY10" fmla="*/ 676778 h 1911868"/>
                <a:gd name="connsiteX11" fmla="*/ 407363 w 780057"/>
                <a:gd name="connsiteY11" fmla="*/ 1023470 h 1911868"/>
                <a:gd name="connsiteX12" fmla="*/ 489702 w 780057"/>
                <a:gd name="connsiteY12" fmla="*/ 1534840 h 1911868"/>
                <a:gd name="connsiteX13" fmla="*/ 546040 w 780057"/>
                <a:gd name="connsiteY13" fmla="*/ 1786192 h 1911868"/>
                <a:gd name="connsiteX14" fmla="*/ 641380 w 780057"/>
                <a:gd name="connsiteY14" fmla="*/ 1859864 h 1911868"/>
                <a:gd name="connsiteX15" fmla="*/ 780057 w 780057"/>
                <a:gd name="connsiteY15" fmla="*/ 1903200 h 1911868"/>
                <a:gd name="connsiteX0" fmla="*/ 0 w 780057"/>
                <a:gd name="connsiteY0" fmla="*/ 1911868 h 1911868"/>
                <a:gd name="connsiteX1" fmla="*/ 34669 w 780057"/>
                <a:gd name="connsiteY1" fmla="*/ 1439500 h 1911868"/>
                <a:gd name="connsiteX2" fmla="*/ 60671 w 780057"/>
                <a:gd name="connsiteY2" fmla="*/ 932463 h 1911868"/>
                <a:gd name="connsiteX3" fmla="*/ 99674 w 780057"/>
                <a:gd name="connsiteY3" fmla="*/ 425426 h 1911868"/>
                <a:gd name="connsiteX4" fmla="*/ 138677 w 780057"/>
                <a:gd name="connsiteY4" fmla="*/ 195743 h 1911868"/>
                <a:gd name="connsiteX5" fmla="*/ 182013 w 780057"/>
                <a:gd name="connsiteY5" fmla="*/ 35398 h 1911868"/>
                <a:gd name="connsiteX6" fmla="*/ 216682 w 780057"/>
                <a:gd name="connsiteY6" fmla="*/ 728 h 1911868"/>
                <a:gd name="connsiteX7" fmla="*/ 247018 w 780057"/>
                <a:gd name="connsiteY7" fmla="*/ 22397 h 1911868"/>
                <a:gd name="connsiteX8" fmla="*/ 277354 w 780057"/>
                <a:gd name="connsiteY8" fmla="*/ 135071 h 1911868"/>
                <a:gd name="connsiteX9" fmla="*/ 312023 w 780057"/>
                <a:gd name="connsiteY9" fmla="*/ 330086 h 1911868"/>
                <a:gd name="connsiteX10" fmla="*/ 359693 w 780057"/>
                <a:gd name="connsiteY10" fmla="*/ 676778 h 1911868"/>
                <a:gd name="connsiteX11" fmla="*/ 407363 w 780057"/>
                <a:gd name="connsiteY11" fmla="*/ 1023470 h 1911868"/>
                <a:gd name="connsiteX12" fmla="*/ 489702 w 780057"/>
                <a:gd name="connsiteY12" fmla="*/ 1534840 h 1911868"/>
                <a:gd name="connsiteX13" fmla="*/ 546040 w 780057"/>
                <a:gd name="connsiteY13" fmla="*/ 1786192 h 1911868"/>
                <a:gd name="connsiteX14" fmla="*/ 641380 w 780057"/>
                <a:gd name="connsiteY14" fmla="*/ 1859864 h 1911868"/>
                <a:gd name="connsiteX15" fmla="*/ 780057 w 780057"/>
                <a:gd name="connsiteY15" fmla="*/ 1894533 h 1911868"/>
                <a:gd name="connsiteX0" fmla="*/ 0 w 780057"/>
                <a:gd name="connsiteY0" fmla="*/ 1911868 h 1911868"/>
                <a:gd name="connsiteX1" fmla="*/ 34669 w 780057"/>
                <a:gd name="connsiteY1" fmla="*/ 1439500 h 1911868"/>
                <a:gd name="connsiteX2" fmla="*/ 60671 w 780057"/>
                <a:gd name="connsiteY2" fmla="*/ 932463 h 1911868"/>
                <a:gd name="connsiteX3" fmla="*/ 82340 w 780057"/>
                <a:gd name="connsiteY3" fmla="*/ 429760 h 1911868"/>
                <a:gd name="connsiteX4" fmla="*/ 138677 w 780057"/>
                <a:gd name="connsiteY4" fmla="*/ 195743 h 1911868"/>
                <a:gd name="connsiteX5" fmla="*/ 182013 w 780057"/>
                <a:gd name="connsiteY5" fmla="*/ 35398 h 1911868"/>
                <a:gd name="connsiteX6" fmla="*/ 216682 w 780057"/>
                <a:gd name="connsiteY6" fmla="*/ 728 h 1911868"/>
                <a:gd name="connsiteX7" fmla="*/ 247018 w 780057"/>
                <a:gd name="connsiteY7" fmla="*/ 22397 h 1911868"/>
                <a:gd name="connsiteX8" fmla="*/ 277354 w 780057"/>
                <a:gd name="connsiteY8" fmla="*/ 135071 h 1911868"/>
                <a:gd name="connsiteX9" fmla="*/ 312023 w 780057"/>
                <a:gd name="connsiteY9" fmla="*/ 330086 h 1911868"/>
                <a:gd name="connsiteX10" fmla="*/ 359693 w 780057"/>
                <a:gd name="connsiteY10" fmla="*/ 676778 h 1911868"/>
                <a:gd name="connsiteX11" fmla="*/ 407363 w 780057"/>
                <a:gd name="connsiteY11" fmla="*/ 1023470 h 1911868"/>
                <a:gd name="connsiteX12" fmla="*/ 489702 w 780057"/>
                <a:gd name="connsiteY12" fmla="*/ 1534840 h 1911868"/>
                <a:gd name="connsiteX13" fmla="*/ 546040 w 780057"/>
                <a:gd name="connsiteY13" fmla="*/ 1786192 h 1911868"/>
                <a:gd name="connsiteX14" fmla="*/ 641380 w 780057"/>
                <a:gd name="connsiteY14" fmla="*/ 1859864 h 1911868"/>
                <a:gd name="connsiteX15" fmla="*/ 780057 w 780057"/>
                <a:gd name="connsiteY15" fmla="*/ 1894533 h 1911868"/>
                <a:gd name="connsiteX0" fmla="*/ 0 w 780057"/>
                <a:gd name="connsiteY0" fmla="*/ 1911868 h 1911868"/>
                <a:gd name="connsiteX1" fmla="*/ 34669 w 780057"/>
                <a:gd name="connsiteY1" fmla="*/ 1439500 h 1911868"/>
                <a:gd name="connsiteX2" fmla="*/ 60671 w 780057"/>
                <a:gd name="connsiteY2" fmla="*/ 932463 h 1911868"/>
                <a:gd name="connsiteX3" fmla="*/ 82340 w 780057"/>
                <a:gd name="connsiteY3" fmla="*/ 429760 h 1911868"/>
                <a:gd name="connsiteX4" fmla="*/ 112675 w 780057"/>
                <a:gd name="connsiteY4" fmla="*/ 195743 h 1911868"/>
                <a:gd name="connsiteX5" fmla="*/ 182013 w 780057"/>
                <a:gd name="connsiteY5" fmla="*/ 35398 h 1911868"/>
                <a:gd name="connsiteX6" fmla="*/ 216682 w 780057"/>
                <a:gd name="connsiteY6" fmla="*/ 728 h 1911868"/>
                <a:gd name="connsiteX7" fmla="*/ 247018 w 780057"/>
                <a:gd name="connsiteY7" fmla="*/ 22397 h 1911868"/>
                <a:gd name="connsiteX8" fmla="*/ 277354 w 780057"/>
                <a:gd name="connsiteY8" fmla="*/ 135071 h 1911868"/>
                <a:gd name="connsiteX9" fmla="*/ 312023 w 780057"/>
                <a:gd name="connsiteY9" fmla="*/ 330086 h 1911868"/>
                <a:gd name="connsiteX10" fmla="*/ 359693 w 780057"/>
                <a:gd name="connsiteY10" fmla="*/ 676778 h 1911868"/>
                <a:gd name="connsiteX11" fmla="*/ 407363 w 780057"/>
                <a:gd name="connsiteY11" fmla="*/ 1023470 h 1911868"/>
                <a:gd name="connsiteX12" fmla="*/ 489702 w 780057"/>
                <a:gd name="connsiteY12" fmla="*/ 1534840 h 1911868"/>
                <a:gd name="connsiteX13" fmla="*/ 546040 w 780057"/>
                <a:gd name="connsiteY13" fmla="*/ 1786192 h 1911868"/>
                <a:gd name="connsiteX14" fmla="*/ 641380 w 780057"/>
                <a:gd name="connsiteY14" fmla="*/ 1859864 h 1911868"/>
                <a:gd name="connsiteX15" fmla="*/ 780057 w 780057"/>
                <a:gd name="connsiteY15" fmla="*/ 1894533 h 1911868"/>
                <a:gd name="connsiteX0" fmla="*/ 0 w 957736"/>
                <a:gd name="connsiteY0" fmla="*/ 1911868 h 1911868"/>
                <a:gd name="connsiteX1" fmla="*/ 34669 w 957736"/>
                <a:gd name="connsiteY1" fmla="*/ 1439500 h 1911868"/>
                <a:gd name="connsiteX2" fmla="*/ 60671 w 957736"/>
                <a:gd name="connsiteY2" fmla="*/ 932463 h 1911868"/>
                <a:gd name="connsiteX3" fmla="*/ 82340 w 957736"/>
                <a:gd name="connsiteY3" fmla="*/ 429760 h 1911868"/>
                <a:gd name="connsiteX4" fmla="*/ 112675 w 957736"/>
                <a:gd name="connsiteY4" fmla="*/ 195743 h 1911868"/>
                <a:gd name="connsiteX5" fmla="*/ 182013 w 957736"/>
                <a:gd name="connsiteY5" fmla="*/ 35398 h 1911868"/>
                <a:gd name="connsiteX6" fmla="*/ 216682 w 957736"/>
                <a:gd name="connsiteY6" fmla="*/ 728 h 1911868"/>
                <a:gd name="connsiteX7" fmla="*/ 247018 w 957736"/>
                <a:gd name="connsiteY7" fmla="*/ 22397 h 1911868"/>
                <a:gd name="connsiteX8" fmla="*/ 277354 w 957736"/>
                <a:gd name="connsiteY8" fmla="*/ 135071 h 1911868"/>
                <a:gd name="connsiteX9" fmla="*/ 312023 w 957736"/>
                <a:gd name="connsiteY9" fmla="*/ 330086 h 1911868"/>
                <a:gd name="connsiteX10" fmla="*/ 359693 w 957736"/>
                <a:gd name="connsiteY10" fmla="*/ 676778 h 1911868"/>
                <a:gd name="connsiteX11" fmla="*/ 407363 w 957736"/>
                <a:gd name="connsiteY11" fmla="*/ 1023470 h 1911868"/>
                <a:gd name="connsiteX12" fmla="*/ 489702 w 957736"/>
                <a:gd name="connsiteY12" fmla="*/ 1534840 h 1911868"/>
                <a:gd name="connsiteX13" fmla="*/ 546040 w 957736"/>
                <a:gd name="connsiteY13" fmla="*/ 1786192 h 1911868"/>
                <a:gd name="connsiteX14" fmla="*/ 641380 w 957736"/>
                <a:gd name="connsiteY14" fmla="*/ 1859864 h 1911868"/>
                <a:gd name="connsiteX15" fmla="*/ 957736 w 957736"/>
                <a:gd name="connsiteY15" fmla="*/ 1907534 h 1911868"/>
                <a:gd name="connsiteX0" fmla="*/ 0 w 957736"/>
                <a:gd name="connsiteY0" fmla="*/ 1911868 h 1911868"/>
                <a:gd name="connsiteX1" fmla="*/ 34669 w 957736"/>
                <a:gd name="connsiteY1" fmla="*/ 1439500 h 1911868"/>
                <a:gd name="connsiteX2" fmla="*/ 60671 w 957736"/>
                <a:gd name="connsiteY2" fmla="*/ 932463 h 1911868"/>
                <a:gd name="connsiteX3" fmla="*/ 82340 w 957736"/>
                <a:gd name="connsiteY3" fmla="*/ 429760 h 1911868"/>
                <a:gd name="connsiteX4" fmla="*/ 112675 w 957736"/>
                <a:gd name="connsiteY4" fmla="*/ 195743 h 1911868"/>
                <a:gd name="connsiteX5" fmla="*/ 182013 w 957736"/>
                <a:gd name="connsiteY5" fmla="*/ 35398 h 1911868"/>
                <a:gd name="connsiteX6" fmla="*/ 216682 w 957736"/>
                <a:gd name="connsiteY6" fmla="*/ 728 h 1911868"/>
                <a:gd name="connsiteX7" fmla="*/ 247018 w 957736"/>
                <a:gd name="connsiteY7" fmla="*/ 22397 h 1911868"/>
                <a:gd name="connsiteX8" fmla="*/ 277354 w 957736"/>
                <a:gd name="connsiteY8" fmla="*/ 135071 h 1911868"/>
                <a:gd name="connsiteX9" fmla="*/ 312023 w 957736"/>
                <a:gd name="connsiteY9" fmla="*/ 330086 h 1911868"/>
                <a:gd name="connsiteX10" fmla="*/ 359693 w 957736"/>
                <a:gd name="connsiteY10" fmla="*/ 676778 h 1911868"/>
                <a:gd name="connsiteX11" fmla="*/ 407363 w 957736"/>
                <a:gd name="connsiteY11" fmla="*/ 1023470 h 1911868"/>
                <a:gd name="connsiteX12" fmla="*/ 489702 w 957736"/>
                <a:gd name="connsiteY12" fmla="*/ 1534840 h 1911868"/>
                <a:gd name="connsiteX13" fmla="*/ 546040 w 957736"/>
                <a:gd name="connsiteY13" fmla="*/ 1786192 h 1911868"/>
                <a:gd name="connsiteX14" fmla="*/ 702051 w 957736"/>
                <a:gd name="connsiteY14" fmla="*/ 1868531 h 1911868"/>
                <a:gd name="connsiteX15" fmla="*/ 957736 w 957736"/>
                <a:gd name="connsiteY15" fmla="*/ 1907534 h 1911868"/>
                <a:gd name="connsiteX0" fmla="*/ 0 w 914399"/>
                <a:gd name="connsiteY0" fmla="*/ 1911868 h 1911868"/>
                <a:gd name="connsiteX1" fmla="*/ 34669 w 914399"/>
                <a:gd name="connsiteY1" fmla="*/ 1439500 h 1911868"/>
                <a:gd name="connsiteX2" fmla="*/ 60671 w 914399"/>
                <a:gd name="connsiteY2" fmla="*/ 932463 h 1911868"/>
                <a:gd name="connsiteX3" fmla="*/ 82340 w 914399"/>
                <a:gd name="connsiteY3" fmla="*/ 429760 h 1911868"/>
                <a:gd name="connsiteX4" fmla="*/ 112675 w 914399"/>
                <a:gd name="connsiteY4" fmla="*/ 195743 h 1911868"/>
                <a:gd name="connsiteX5" fmla="*/ 182013 w 914399"/>
                <a:gd name="connsiteY5" fmla="*/ 35398 h 1911868"/>
                <a:gd name="connsiteX6" fmla="*/ 216682 w 914399"/>
                <a:gd name="connsiteY6" fmla="*/ 728 h 1911868"/>
                <a:gd name="connsiteX7" fmla="*/ 247018 w 914399"/>
                <a:gd name="connsiteY7" fmla="*/ 22397 h 1911868"/>
                <a:gd name="connsiteX8" fmla="*/ 277354 w 914399"/>
                <a:gd name="connsiteY8" fmla="*/ 135071 h 1911868"/>
                <a:gd name="connsiteX9" fmla="*/ 312023 w 914399"/>
                <a:gd name="connsiteY9" fmla="*/ 330086 h 1911868"/>
                <a:gd name="connsiteX10" fmla="*/ 359693 w 914399"/>
                <a:gd name="connsiteY10" fmla="*/ 676778 h 1911868"/>
                <a:gd name="connsiteX11" fmla="*/ 407363 w 914399"/>
                <a:gd name="connsiteY11" fmla="*/ 1023470 h 1911868"/>
                <a:gd name="connsiteX12" fmla="*/ 489702 w 914399"/>
                <a:gd name="connsiteY12" fmla="*/ 1534840 h 1911868"/>
                <a:gd name="connsiteX13" fmla="*/ 546040 w 914399"/>
                <a:gd name="connsiteY13" fmla="*/ 1786192 h 1911868"/>
                <a:gd name="connsiteX14" fmla="*/ 702051 w 914399"/>
                <a:gd name="connsiteY14" fmla="*/ 1868531 h 1911868"/>
                <a:gd name="connsiteX15" fmla="*/ 914399 w 914399"/>
                <a:gd name="connsiteY15" fmla="*/ 1894533 h 1911868"/>
                <a:gd name="connsiteX0" fmla="*/ 0 w 957736"/>
                <a:gd name="connsiteY0" fmla="*/ 1911868 h 1911868"/>
                <a:gd name="connsiteX1" fmla="*/ 34669 w 957736"/>
                <a:gd name="connsiteY1" fmla="*/ 1439500 h 1911868"/>
                <a:gd name="connsiteX2" fmla="*/ 60671 w 957736"/>
                <a:gd name="connsiteY2" fmla="*/ 932463 h 1911868"/>
                <a:gd name="connsiteX3" fmla="*/ 82340 w 957736"/>
                <a:gd name="connsiteY3" fmla="*/ 429760 h 1911868"/>
                <a:gd name="connsiteX4" fmla="*/ 112675 w 957736"/>
                <a:gd name="connsiteY4" fmla="*/ 195743 h 1911868"/>
                <a:gd name="connsiteX5" fmla="*/ 182013 w 957736"/>
                <a:gd name="connsiteY5" fmla="*/ 35398 h 1911868"/>
                <a:gd name="connsiteX6" fmla="*/ 216682 w 957736"/>
                <a:gd name="connsiteY6" fmla="*/ 728 h 1911868"/>
                <a:gd name="connsiteX7" fmla="*/ 247018 w 957736"/>
                <a:gd name="connsiteY7" fmla="*/ 22397 h 1911868"/>
                <a:gd name="connsiteX8" fmla="*/ 277354 w 957736"/>
                <a:gd name="connsiteY8" fmla="*/ 135071 h 1911868"/>
                <a:gd name="connsiteX9" fmla="*/ 312023 w 957736"/>
                <a:gd name="connsiteY9" fmla="*/ 330086 h 1911868"/>
                <a:gd name="connsiteX10" fmla="*/ 359693 w 957736"/>
                <a:gd name="connsiteY10" fmla="*/ 676778 h 1911868"/>
                <a:gd name="connsiteX11" fmla="*/ 407363 w 957736"/>
                <a:gd name="connsiteY11" fmla="*/ 1023470 h 1911868"/>
                <a:gd name="connsiteX12" fmla="*/ 489702 w 957736"/>
                <a:gd name="connsiteY12" fmla="*/ 1534840 h 1911868"/>
                <a:gd name="connsiteX13" fmla="*/ 546040 w 957736"/>
                <a:gd name="connsiteY13" fmla="*/ 1786192 h 1911868"/>
                <a:gd name="connsiteX14" fmla="*/ 702051 w 957736"/>
                <a:gd name="connsiteY14" fmla="*/ 1868531 h 1911868"/>
                <a:gd name="connsiteX15" fmla="*/ 957736 w 957736"/>
                <a:gd name="connsiteY15" fmla="*/ 1903200 h 1911868"/>
                <a:gd name="connsiteX0" fmla="*/ 0 w 957736"/>
                <a:gd name="connsiteY0" fmla="*/ 1911868 h 1911868"/>
                <a:gd name="connsiteX1" fmla="*/ 34669 w 957736"/>
                <a:gd name="connsiteY1" fmla="*/ 1439500 h 1911868"/>
                <a:gd name="connsiteX2" fmla="*/ 60671 w 957736"/>
                <a:gd name="connsiteY2" fmla="*/ 932463 h 1911868"/>
                <a:gd name="connsiteX3" fmla="*/ 82340 w 957736"/>
                <a:gd name="connsiteY3" fmla="*/ 429760 h 1911868"/>
                <a:gd name="connsiteX4" fmla="*/ 112675 w 957736"/>
                <a:gd name="connsiteY4" fmla="*/ 195743 h 1911868"/>
                <a:gd name="connsiteX5" fmla="*/ 182013 w 957736"/>
                <a:gd name="connsiteY5" fmla="*/ 35398 h 1911868"/>
                <a:gd name="connsiteX6" fmla="*/ 216682 w 957736"/>
                <a:gd name="connsiteY6" fmla="*/ 728 h 1911868"/>
                <a:gd name="connsiteX7" fmla="*/ 247018 w 957736"/>
                <a:gd name="connsiteY7" fmla="*/ 22397 h 1911868"/>
                <a:gd name="connsiteX8" fmla="*/ 277354 w 957736"/>
                <a:gd name="connsiteY8" fmla="*/ 135071 h 1911868"/>
                <a:gd name="connsiteX9" fmla="*/ 312023 w 957736"/>
                <a:gd name="connsiteY9" fmla="*/ 330086 h 1911868"/>
                <a:gd name="connsiteX10" fmla="*/ 359693 w 957736"/>
                <a:gd name="connsiteY10" fmla="*/ 676778 h 1911868"/>
                <a:gd name="connsiteX11" fmla="*/ 407363 w 957736"/>
                <a:gd name="connsiteY11" fmla="*/ 1023470 h 1911868"/>
                <a:gd name="connsiteX12" fmla="*/ 489702 w 957736"/>
                <a:gd name="connsiteY12" fmla="*/ 1534840 h 1911868"/>
                <a:gd name="connsiteX13" fmla="*/ 572042 w 957736"/>
                <a:gd name="connsiteY13" fmla="*/ 1812194 h 1911868"/>
                <a:gd name="connsiteX14" fmla="*/ 702051 w 957736"/>
                <a:gd name="connsiteY14" fmla="*/ 1868531 h 1911868"/>
                <a:gd name="connsiteX15" fmla="*/ 957736 w 957736"/>
                <a:gd name="connsiteY15" fmla="*/ 1903200 h 1911868"/>
                <a:gd name="connsiteX0" fmla="*/ 0 w 957736"/>
                <a:gd name="connsiteY0" fmla="*/ 1911868 h 1911868"/>
                <a:gd name="connsiteX1" fmla="*/ 34669 w 957736"/>
                <a:gd name="connsiteY1" fmla="*/ 1439500 h 1911868"/>
                <a:gd name="connsiteX2" fmla="*/ 60671 w 957736"/>
                <a:gd name="connsiteY2" fmla="*/ 932463 h 1911868"/>
                <a:gd name="connsiteX3" fmla="*/ 82340 w 957736"/>
                <a:gd name="connsiteY3" fmla="*/ 429760 h 1911868"/>
                <a:gd name="connsiteX4" fmla="*/ 112675 w 957736"/>
                <a:gd name="connsiteY4" fmla="*/ 195743 h 1911868"/>
                <a:gd name="connsiteX5" fmla="*/ 182013 w 957736"/>
                <a:gd name="connsiteY5" fmla="*/ 35398 h 1911868"/>
                <a:gd name="connsiteX6" fmla="*/ 216682 w 957736"/>
                <a:gd name="connsiteY6" fmla="*/ 728 h 1911868"/>
                <a:gd name="connsiteX7" fmla="*/ 247018 w 957736"/>
                <a:gd name="connsiteY7" fmla="*/ 22397 h 1911868"/>
                <a:gd name="connsiteX8" fmla="*/ 277354 w 957736"/>
                <a:gd name="connsiteY8" fmla="*/ 135071 h 1911868"/>
                <a:gd name="connsiteX9" fmla="*/ 312023 w 957736"/>
                <a:gd name="connsiteY9" fmla="*/ 330086 h 1911868"/>
                <a:gd name="connsiteX10" fmla="*/ 359693 w 957736"/>
                <a:gd name="connsiteY10" fmla="*/ 676778 h 1911868"/>
                <a:gd name="connsiteX11" fmla="*/ 407363 w 957736"/>
                <a:gd name="connsiteY11" fmla="*/ 1023470 h 1911868"/>
                <a:gd name="connsiteX12" fmla="*/ 489702 w 957736"/>
                <a:gd name="connsiteY12" fmla="*/ 1534840 h 1911868"/>
                <a:gd name="connsiteX13" fmla="*/ 572042 w 957736"/>
                <a:gd name="connsiteY13" fmla="*/ 1812194 h 1911868"/>
                <a:gd name="connsiteX14" fmla="*/ 702051 w 957736"/>
                <a:gd name="connsiteY14" fmla="*/ 1868531 h 1911868"/>
                <a:gd name="connsiteX15" fmla="*/ 957736 w 957736"/>
                <a:gd name="connsiteY15" fmla="*/ 1903200 h 191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7736" h="1911868">
                  <a:moveTo>
                    <a:pt x="0" y="1911868"/>
                  </a:moveTo>
                  <a:cubicBezTo>
                    <a:pt x="12278" y="1757301"/>
                    <a:pt x="24557" y="1602734"/>
                    <a:pt x="34669" y="1439500"/>
                  </a:cubicBezTo>
                  <a:cubicBezTo>
                    <a:pt x="44781" y="1276266"/>
                    <a:pt x="52726" y="1100753"/>
                    <a:pt x="60671" y="932463"/>
                  </a:cubicBezTo>
                  <a:cubicBezTo>
                    <a:pt x="68616" y="764173"/>
                    <a:pt x="73673" y="552547"/>
                    <a:pt x="82340" y="429760"/>
                  </a:cubicBezTo>
                  <a:cubicBezTo>
                    <a:pt x="91007" y="306973"/>
                    <a:pt x="96063" y="261470"/>
                    <a:pt x="112675" y="195743"/>
                  </a:cubicBezTo>
                  <a:cubicBezTo>
                    <a:pt x="129287" y="130016"/>
                    <a:pt x="164679" y="67900"/>
                    <a:pt x="182013" y="35398"/>
                  </a:cubicBezTo>
                  <a:cubicBezTo>
                    <a:pt x="199347" y="2896"/>
                    <a:pt x="205848" y="2895"/>
                    <a:pt x="216682" y="728"/>
                  </a:cubicBezTo>
                  <a:cubicBezTo>
                    <a:pt x="227516" y="-1439"/>
                    <a:pt x="236906" y="7"/>
                    <a:pt x="247018" y="22397"/>
                  </a:cubicBezTo>
                  <a:cubicBezTo>
                    <a:pt x="257130" y="44787"/>
                    <a:pt x="266520" y="83789"/>
                    <a:pt x="277354" y="135071"/>
                  </a:cubicBezTo>
                  <a:cubicBezTo>
                    <a:pt x="288188" y="186352"/>
                    <a:pt x="298300" y="239802"/>
                    <a:pt x="312023" y="330086"/>
                  </a:cubicBezTo>
                  <a:cubicBezTo>
                    <a:pt x="325746" y="420370"/>
                    <a:pt x="359693" y="676778"/>
                    <a:pt x="359693" y="676778"/>
                  </a:cubicBezTo>
                  <a:cubicBezTo>
                    <a:pt x="375583" y="792342"/>
                    <a:pt x="385695" y="880460"/>
                    <a:pt x="407363" y="1023470"/>
                  </a:cubicBezTo>
                  <a:cubicBezTo>
                    <a:pt x="429031" y="1166480"/>
                    <a:pt x="462256" y="1403386"/>
                    <a:pt x="489702" y="1534840"/>
                  </a:cubicBezTo>
                  <a:cubicBezTo>
                    <a:pt x="517149" y="1666294"/>
                    <a:pt x="532316" y="1769580"/>
                    <a:pt x="572042" y="1812194"/>
                  </a:cubicBezTo>
                  <a:cubicBezTo>
                    <a:pt x="611768" y="1854808"/>
                    <a:pt x="637769" y="1853363"/>
                    <a:pt x="702051" y="1868531"/>
                  </a:cubicBezTo>
                  <a:cubicBezTo>
                    <a:pt x="766333" y="1883699"/>
                    <a:pt x="907899" y="1889477"/>
                    <a:pt x="957736" y="1903200"/>
                  </a:cubicBezTo>
                </a:path>
              </a:pathLst>
            </a:custGeom>
            <a:noFill/>
            <a:ln w="38100">
              <a:solidFill>
                <a:srgbClr val="69B3E7"/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458869" y="5199944"/>
            <a:ext cx="265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8869" y="4754835"/>
            <a:ext cx="265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78741" y="2725716"/>
            <a:ext cx="345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12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8869" y="4347788"/>
            <a:ext cx="2437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58869" y="3949127"/>
            <a:ext cx="265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58869" y="3528108"/>
            <a:ext cx="265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8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78741" y="3131153"/>
            <a:ext cx="345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10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78741" y="2328934"/>
            <a:ext cx="345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14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45821" y="5457691"/>
            <a:ext cx="551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Пн </a:t>
            </a:r>
            <a:endParaRPr lang="en-GB" sz="10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77925" y="5457691"/>
            <a:ext cx="551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Вт </a:t>
            </a:r>
            <a:endParaRPr lang="en-GB" sz="10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05658" y="5457691"/>
            <a:ext cx="551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Ср</a:t>
            </a:r>
            <a:endParaRPr lang="en-GB" sz="10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342499" y="5457691"/>
            <a:ext cx="551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Чт</a:t>
            </a:r>
            <a:endParaRPr lang="en-GB" sz="10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94409" y="5457691"/>
            <a:ext cx="551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Пт</a:t>
            </a:r>
            <a:endParaRPr lang="en-GB" sz="10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428150" y="5457691"/>
            <a:ext cx="551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Сб</a:t>
            </a:r>
            <a:endParaRPr lang="en-GB" sz="10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62" name="Rectangle 76"/>
          <p:cNvSpPr>
            <a:spLocks noChangeAspect="1" noChangeArrowheads="1"/>
          </p:cNvSpPr>
          <p:nvPr/>
        </p:nvSpPr>
        <p:spPr bwMode="auto">
          <a:xfrm rot="16200000">
            <a:off x="-160810" y="3708041"/>
            <a:ext cx="1094853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IFN-</a:t>
            </a:r>
            <a:r>
              <a:rPr lang="el-GR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α</a:t>
            </a:r>
            <a:r>
              <a:rPr lang="en-GB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2a (</a:t>
            </a:r>
            <a:r>
              <a:rPr lang="ru-RU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ЕД</a:t>
            </a:r>
            <a:r>
              <a:rPr lang="en-GB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/</a:t>
            </a:r>
            <a:r>
              <a:rPr lang="ru-RU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мл</a:t>
            </a:r>
            <a:r>
              <a:rPr lang="en-GB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)</a:t>
            </a:r>
            <a:endParaRPr lang="en-US" sz="10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63" name="Rectangle 82"/>
          <p:cNvSpPr>
            <a:spLocks noChangeAspect="1" noChangeArrowheads="1"/>
          </p:cNvSpPr>
          <p:nvPr/>
        </p:nvSpPr>
        <p:spPr bwMode="auto">
          <a:xfrm>
            <a:off x="745821" y="5728370"/>
            <a:ext cx="3558549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Дни </a:t>
            </a:r>
            <a:endParaRPr lang="en-US" sz="10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grpSp>
        <p:nvGrpSpPr>
          <p:cNvPr id="12" name="Group 14"/>
          <p:cNvGrpSpPr/>
          <p:nvPr/>
        </p:nvGrpSpPr>
        <p:grpSpPr>
          <a:xfrm>
            <a:off x="5019099" y="2320510"/>
            <a:ext cx="3638677" cy="3155476"/>
            <a:chOff x="735806" y="2020186"/>
            <a:chExt cx="3814929" cy="2361314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829340" y="4242391"/>
              <a:ext cx="3721395" cy="0"/>
            </a:xfrm>
            <a:prstGeom prst="line">
              <a:avLst/>
            </a:prstGeom>
            <a:ln w="12700">
              <a:solidFill>
                <a:srgbClr val="5B677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829340" y="2020186"/>
              <a:ext cx="0" cy="2222206"/>
            </a:xfrm>
            <a:prstGeom prst="line">
              <a:avLst/>
            </a:prstGeom>
            <a:ln w="12700">
              <a:solidFill>
                <a:srgbClr val="5B677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735806" y="2094614"/>
              <a:ext cx="93534" cy="0"/>
            </a:xfrm>
            <a:prstGeom prst="line">
              <a:avLst/>
            </a:prstGeom>
            <a:ln w="12700">
              <a:solidFill>
                <a:srgbClr val="5B677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735806" y="2526689"/>
              <a:ext cx="93534" cy="0"/>
            </a:xfrm>
            <a:prstGeom prst="line">
              <a:avLst/>
            </a:prstGeom>
            <a:ln w="12700">
              <a:solidFill>
                <a:srgbClr val="5B677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735806" y="2940774"/>
              <a:ext cx="93534" cy="0"/>
            </a:xfrm>
            <a:prstGeom prst="line">
              <a:avLst/>
            </a:prstGeom>
            <a:ln w="12700">
              <a:solidFill>
                <a:srgbClr val="5B677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735806" y="3364757"/>
              <a:ext cx="93534" cy="0"/>
            </a:xfrm>
            <a:prstGeom prst="line">
              <a:avLst/>
            </a:prstGeom>
            <a:ln w="12700">
              <a:solidFill>
                <a:srgbClr val="5B677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735806" y="3781378"/>
              <a:ext cx="93534" cy="0"/>
            </a:xfrm>
            <a:prstGeom prst="line">
              <a:avLst/>
            </a:prstGeom>
            <a:ln w="12700">
              <a:solidFill>
                <a:srgbClr val="5B677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735806" y="4246269"/>
              <a:ext cx="93534" cy="0"/>
            </a:xfrm>
            <a:prstGeom prst="line">
              <a:avLst/>
            </a:prstGeom>
            <a:ln w="12700">
              <a:solidFill>
                <a:srgbClr val="5B677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29340" y="4246269"/>
              <a:ext cx="0" cy="135231"/>
            </a:xfrm>
            <a:prstGeom prst="line">
              <a:avLst/>
            </a:prstGeom>
            <a:ln w="12700">
              <a:solidFill>
                <a:srgbClr val="5B677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373059" y="4246269"/>
              <a:ext cx="0" cy="135231"/>
            </a:xfrm>
            <a:prstGeom prst="line">
              <a:avLst/>
            </a:prstGeom>
            <a:ln w="12700">
              <a:solidFill>
                <a:srgbClr val="5B677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938209" y="4242391"/>
              <a:ext cx="0" cy="135231"/>
            </a:xfrm>
            <a:prstGeom prst="line">
              <a:avLst/>
            </a:prstGeom>
            <a:ln w="12700">
              <a:solidFill>
                <a:srgbClr val="5B677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500108" y="4242391"/>
              <a:ext cx="0" cy="135231"/>
            </a:xfrm>
            <a:prstGeom prst="line">
              <a:avLst/>
            </a:prstGeom>
            <a:ln w="12700">
              <a:solidFill>
                <a:srgbClr val="5B677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062953" y="4246269"/>
              <a:ext cx="0" cy="135231"/>
            </a:xfrm>
            <a:prstGeom prst="line">
              <a:avLst/>
            </a:prstGeom>
            <a:ln w="12700">
              <a:solidFill>
                <a:srgbClr val="5B677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625722" y="4246212"/>
              <a:ext cx="0" cy="135231"/>
            </a:xfrm>
            <a:prstGeom prst="line">
              <a:avLst/>
            </a:prstGeom>
            <a:ln w="12700">
              <a:solidFill>
                <a:srgbClr val="5B677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283740" y="4242890"/>
              <a:ext cx="0" cy="135231"/>
            </a:xfrm>
            <a:prstGeom prst="line">
              <a:avLst/>
            </a:prstGeom>
            <a:ln w="12700">
              <a:solidFill>
                <a:srgbClr val="5B677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4833493" y="5133937"/>
            <a:ext cx="265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62449" y="2260432"/>
            <a:ext cx="345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25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62450" y="2838566"/>
            <a:ext cx="345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20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62450" y="3375915"/>
            <a:ext cx="345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15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62450" y="3942493"/>
            <a:ext cx="345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10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450" y="4516797"/>
            <a:ext cx="345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72416" y="5457691"/>
            <a:ext cx="265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54317" y="5457691"/>
            <a:ext cx="3513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25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95796" y="5457691"/>
            <a:ext cx="347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50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29010" y="5457691"/>
            <a:ext cx="3664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75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29152" y="5457691"/>
            <a:ext cx="425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100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70637" y="5457691"/>
            <a:ext cx="479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125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94789" y="5457691"/>
            <a:ext cx="5456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150</a:t>
            </a:r>
          </a:p>
        </p:txBody>
      </p:sp>
      <p:sp>
        <p:nvSpPr>
          <p:cNvPr id="29" name="Freeform 28"/>
          <p:cNvSpPr/>
          <p:nvPr/>
        </p:nvSpPr>
        <p:spPr>
          <a:xfrm>
            <a:off x="5132296" y="3006599"/>
            <a:ext cx="3502244" cy="733347"/>
          </a:xfrm>
          <a:custGeom>
            <a:avLst/>
            <a:gdLst>
              <a:gd name="connsiteX0" fmla="*/ 0 w 3862388"/>
              <a:gd name="connsiteY0" fmla="*/ 477343 h 552446"/>
              <a:gd name="connsiteX1" fmla="*/ 114300 w 3862388"/>
              <a:gd name="connsiteY1" fmla="*/ 358280 h 552446"/>
              <a:gd name="connsiteX2" fmla="*/ 223838 w 3862388"/>
              <a:gd name="connsiteY2" fmla="*/ 277318 h 552446"/>
              <a:gd name="connsiteX3" fmla="*/ 357188 w 3862388"/>
              <a:gd name="connsiteY3" fmla="*/ 205880 h 552446"/>
              <a:gd name="connsiteX4" fmla="*/ 495300 w 3862388"/>
              <a:gd name="connsiteY4" fmla="*/ 153493 h 552446"/>
              <a:gd name="connsiteX5" fmla="*/ 681038 w 3862388"/>
              <a:gd name="connsiteY5" fmla="*/ 115393 h 552446"/>
              <a:gd name="connsiteX6" fmla="*/ 947738 w 3862388"/>
              <a:gd name="connsiteY6" fmla="*/ 82055 h 552446"/>
              <a:gd name="connsiteX7" fmla="*/ 1314450 w 3862388"/>
              <a:gd name="connsiteY7" fmla="*/ 63005 h 552446"/>
              <a:gd name="connsiteX8" fmla="*/ 1600200 w 3862388"/>
              <a:gd name="connsiteY8" fmla="*/ 58243 h 552446"/>
              <a:gd name="connsiteX9" fmla="*/ 1724025 w 3862388"/>
              <a:gd name="connsiteY9" fmla="*/ 43955 h 552446"/>
              <a:gd name="connsiteX10" fmla="*/ 1933575 w 3862388"/>
              <a:gd name="connsiteY10" fmla="*/ 15380 h 552446"/>
              <a:gd name="connsiteX11" fmla="*/ 2081213 w 3862388"/>
              <a:gd name="connsiteY11" fmla="*/ 1093 h 552446"/>
              <a:gd name="connsiteX12" fmla="*/ 2238375 w 3862388"/>
              <a:gd name="connsiteY12" fmla="*/ 43955 h 552446"/>
              <a:gd name="connsiteX13" fmla="*/ 2543175 w 3862388"/>
              <a:gd name="connsiteY13" fmla="*/ 191593 h 552446"/>
              <a:gd name="connsiteX14" fmla="*/ 2857500 w 3862388"/>
              <a:gd name="connsiteY14" fmla="*/ 334468 h 552446"/>
              <a:gd name="connsiteX15" fmla="*/ 3128963 w 3862388"/>
              <a:gd name="connsiteY15" fmla="*/ 439243 h 552446"/>
              <a:gd name="connsiteX16" fmla="*/ 3390900 w 3862388"/>
              <a:gd name="connsiteY16" fmla="*/ 510680 h 552446"/>
              <a:gd name="connsiteX17" fmla="*/ 3671888 w 3862388"/>
              <a:gd name="connsiteY17" fmla="*/ 548780 h 552446"/>
              <a:gd name="connsiteX18" fmla="*/ 3862388 w 3862388"/>
              <a:gd name="connsiteY18" fmla="*/ 548780 h 552446"/>
              <a:gd name="connsiteX0" fmla="*/ 0 w 3795713"/>
              <a:gd name="connsiteY0" fmla="*/ 477343 h 559299"/>
              <a:gd name="connsiteX1" fmla="*/ 114300 w 3795713"/>
              <a:gd name="connsiteY1" fmla="*/ 358280 h 559299"/>
              <a:gd name="connsiteX2" fmla="*/ 223838 w 3795713"/>
              <a:gd name="connsiteY2" fmla="*/ 277318 h 559299"/>
              <a:gd name="connsiteX3" fmla="*/ 357188 w 3795713"/>
              <a:gd name="connsiteY3" fmla="*/ 205880 h 559299"/>
              <a:gd name="connsiteX4" fmla="*/ 495300 w 3795713"/>
              <a:gd name="connsiteY4" fmla="*/ 153493 h 559299"/>
              <a:gd name="connsiteX5" fmla="*/ 681038 w 3795713"/>
              <a:gd name="connsiteY5" fmla="*/ 115393 h 559299"/>
              <a:gd name="connsiteX6" fmla="*/ 947738 w 3795713"/>
              <a:gd name="connsiteY6" fmla="*/ 82055 h 559299"/>
              <a:gd name="connsiteX7" fmla="*/ 1314450 w 3795713"/>
              <a:gd name="connsiteY7" fmla="*/ 63005 h 559299"/>
              <a:gd name="connsiteX8" fmla="*/ 1600200 w 3795713"/>
              <a:gd name="connsiteY8" fmla="*/ 58243 h 559299"/>
              <a:gd name="connsiteX9" fmla="*/ 1724025 w 3795713"/>
              <a:gd name="connsiteY9" fmla="*/ 43955 h 559299"/>
              <a:gd name="connsiteX10" fmla="*/ 1933575 w 3795713"/>
              <a:gd name="connsiteY10" fmla="*/ 15380 h 559299"/>
              <a:gd name="connsiteX11" fmla="*/ 2081213 w 3795713"/>
              <a:gd name="connsiteY11" fmla="*/ 1093 h 559299"/>
              <a:gd name="connsiteX12" fmla="*/ 2238375 w 3795713"/>
              <a:gd name="connsiteY12" fmla="*/ 43955 h 559299"/>
              <a:gd name="connsiteX13" fmla="*/ 2543175 w 3795713"/>
              <a:gd name="connsiteY13" fmla="*/ 191593 h 559299"/>
              <a:gd name="connsiteX14" fmla="*/ 2857500 w 3795713"/>
              <a:gd name="connsiteY14" fmla="*/ 334468 h 559299"/>
              <a:gd name="connsiteX15" fmla="*/ 3128963 w 3795713"/>
              <a:gd name="connsiteY15" fmla="*/ 439243 h 559299"/>
              <a:gd name="connsiteX16" fmla="*/ 3390900 w 3795713"/>
              <a:gd name="connsiteY16" fmla="*/ 510680 h 559299"/>
              <a:gd name="connsiteX17" fmla="*/ 3671888 w 3795713"/>
              <a:gd name="connsiteY17" fmla="*/ 548780 h 559299"/>
              <a:gd name="connsiteX18" fmla="*/ 3795713 w 3795713"/>
              <a:gd name="connsiteY18" fmla="*/ 558305 h 559299"/>
              <a:gd name="connsiteX0" fmla="*/ 0 w 3671888"/>
              <a:gd name="connsiteY0" fmla="*/ 477343 h 548780"/>
              <a:gd name="connsiteX1" fmla="*/ 114300 w 3671888"/>
              <a:gd name="connsiteY1" fmla="*/ 358280 h 548780"/>
              <a:gd name="connsiteX2" fmla="*/ 223838 w 3671888"/>
              <a:gd name="connsiteY2" fmla="*/ 277318 h 548780"/>
              <a:gd name="connsiteX3" fmla="*/ 357188 w 3671888"/>
              <a:gd name="connsiteY3" fmla="*/ 205880 h 548780"/>
              <a:gd name="connsiteX4" fmla="*/ 495300 w 3671888"/>
              <a:gd name="connsiteY4" fmla="*/ 153493 h 548780"/>
              <a:gd name="connsiteX5" fmla="*/ 681038 w 3671888"/>
              <a:gd name="connsiteY5" fmla="*/ 115393 h 548780"/>
              <a:gd name="connsiteX6" fmla="*/ 947738 w 3671888"/>
              <a:gd name="connsiteY6" fmla="*/ 82055 h 548780"/>
              <a:gd name="connsiteX7" fmla="*/ 1314450 w 3671888"/>
              <a:gd name="connsiteY7" fmla="*/ 63005 h 548780"/>
              <a:gd name="connsiteX8" fmla="*/ 1600200 w 3671888"/>
              <a:gd name="connsiteY8" fmla="*/ 58243 h 548780"/>
              <a:gd name="connsiteX9" fmla="*/ 1724025 w 3671888"/>
              <a:gd name="connsiteY9" fmla="*/ 43955 h 548780"/>
              <a:gd name="connsiteX10" fmla="*/ 1933575 w 3671888"/>
              <a:gd name="connsiteY10" fmla="*/ 15380 h 548780"/>
              <a:gd name="connsiteX11" fmla="*/ 2081213 w 3671888"/>
              <a:gd name="connsiteY11" fmla="*/ 1093 h 548780"/>
              <a:gd name="connsiteX12" fmla="*/ 2238375 w 3671888"/>
              <a:gd name="connsiteY12" fmla="*/ 43955 h 548780"/>
              <a:gd name="connsiteX13" fmla="*/ 2543175 w 3671888"/>
              <a:gd name="connsiteY13" fmla="*/ 191593 h 548780"/>
              <a:gd name="connsiteX14" fmla="*/ 2857500 w 3671888"/>
              <a:gd name="connsiteY14" fmla="*/ 334468 h 548780"/>
              <a:gd name="connsiteX15" fmla="*/ 3128963 w 3671888"/>
              <a:gd name="connsiteY15" fmla="*/ 439243 h 548780"/>
              <a:gd name="connsiteX16" fmla="*/ 3390900 w 3671888"/>
              <a:gd name="connsiteY16" fmla="*/ 510680 h 548780"/>
              <a:gd name="connsiteX17" fmla="*/ 3671888 w 3671888"/>
              <a:gd name="connsiteY17" fmla="*/ 548780 h 54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71888" h="548780">
                <a:moveTo>
                  <a:pt x="0" y="477343"/>
                </a:moveTo>
                <a:cubicBezTo>
                  <a:pt x="38497" y="434480"/>
                  <a:pt x="76994" y="391618"/>
                  <a:pt x="114300" y="358280"/>
                </a:cubicBezTo>
                <a:cubicBezTo>
                  <a:pt x="151606" y="324942"/>
                  <a:pt x="183357" y="302718"/>
                  <a:pt x="223838" y="277318"/>
                </a:cubicBezTo>
                <a:cubicBezTo>
                  <a:pt x="264319" y="251918"/>
                  <a:pt x="311944" y="226517"/>
                  <a:pt x="357188" y="205880"/>
                </a:cubicBezTo>
                <a:cubicBezTo>
                  <a:pt x="402432" y="185243"/>
                  <a:pt x="441325" y="168574"/>
                  <a:pt x="495300" y="153493"/>
                </a:cubicBezTo>
                <a:cubicBezTo>
                  <a:pt x="549275" y="138412"/>
                  <a:pt x="605632" y="127299"/>
                  <a:pt x="681038" y="115393"/>
                </a:cubicBezTo>
                <a:cubicBezTo>
                  <a:pt x="756444" y="103487"/>
                  <a:pt x="842169" y="90786"/>
                  <a:pt x="947738" y="82055"/>
                </a:cubicBezTo>
                <a:cubicBezTo>
                  <a:pt x="1053307" y="73324"/>
                  <a:pt x="1205706" y="66974"/>
                  <a:pt x="1314450" y="63005"/>
                </a:cubicBezTo>
                <a:cubicBezTo>
                  <a:pt x="1423194" y="59036"/>
                  <a:pt x="1531938" y="61418"/>
                  <a:pt x="1600200" y="58243"/>
                </a:cubicBezTo>
                <a:cubicBezTo>
                  <a:pt x="1668462" y="55068"/>
                  <a:pt x="1724025" y="43955"/>
                  <a:pt x="1724025" y="43955"/>
                </a:cubicBezTo>
                <a:lnTo>
                  <a:pt x="1933575" y="15380"/>
                </a:lnTo>
                <a:cubicBezTo>
                  <a:pt x="1993106" y="8236"/>
                  <a:pt x="2030413" y="-3669"/>
                  <a:pt x="2081213" y="1093"/>
                </a:cubicBezTo>
                <a:cubicBezTo>
                  <a:pt x="2132013" y="5855"/>
                  <a:pt x="2161381" y="12205"/>
                  <a:pt x="2238375" y="43955"/>
                </a:cubicBezTo>
                <a:cubicBezTo>
                  <a:pt x="2315369" y="75705"/>
                  <a:pt x="2439988" y="143174"/>
                  <a:pt x="2543175" y="191593"/>
                </a:cubicBezTo>
                <a:cubicBezTo>
                  <a:pt x="2646362" y="240012"/>
                  <a:pt x="2759869" y="293193"/>
                  <a:pt x="2857500" y="334468"/>
                </a:cubicBezTo>
                <a:cubicBezTo>
                  <a:pt x="2955131" y="375743"/>
                  <a:pt x="3040063" y="409874"/>
                  <a:pt x="3128963" y="439243"/>
                </a:cubicBezTo>
                <a:cubicBezTo>
                  <a:pt x="3217863" y="468612"/>
                  <a:pt x="3300413" y="492424"/>
                  <a:pt x="3390900" y="510680"/>
                </a:cubicBezTo>
                <a:cubicBezTo>
                  <a:pt x="3481387" y="528936"/>
                  <a:pt x="3604419" y="540843"/>
                  <a:pt x="3671888" y="548780"/>
                </a:cubicBezTo>
              </a:path>
            </a:pathLst>
          </a:custGeom>
          <a:noFill/>
          <a:ln w="38100">
            <a:solidFill>
              <a:srgbClr val="69B3E7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30" name="Rectangle 76"/>
          <p:cNvSpPr>
            <a:spLocks noChangeAspect="1" noChangeArrowheads="1"/>
          </p:cNvSpPr>
          <p:nvPr/>
        </p:nvSpPr>
        <p:spPr bwMode="auto">
          <a:xfrm rot="16200000">
            <a:off x="3884355" y="3874239"/>
            <a:ext cx="1662316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40</a:t>
            </a:r>
            <a:r>
              <a:rPr lang="ru-RU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кДа</a:t>
            </a:r>
            <a:r>
              <a:rPr lang="en-GB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PEG-IFN-</a:t>
            </a:r>
            <a:r>
              <a:rPr lang="el-GR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α</a:t>
            </a:r>
            <a:r>
              <a:rPr lang="en-GB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2a (µ/</a:t>
            </a:r>
            <a:r>
              <a:rPr lang="ru-RU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Л</a:t>
            </a:r>
            <a:r>
              <a:rPr lang="en-GB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)</a:t>
            </a:r>
            <a:endParaRPr lang="en-US" sz="10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31" name="Rectangle 82"/>
          <p:cNvSpPr>
            <a:spLocks noChangeAspect="1" noChangeArrowheads="1"/>
          </p:cNvSpPr>
          <p:nvPr/>
        </p:nvSpPr>
        <p:spPr bwMode="auto">
          <a:xfrm>
            <a:off x="5105283" y="5751428"/>
            <a:ext cx="3558549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Время (часы) за 1 неделю </a:t>
            </a:r>
            <a:endParaRPr lang="en-US" sz="10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84" name="Rectangle 78">
            <a:extLst>
              <a:ext uri="{FF2B5EF4-FFF2-40B4-BE49-F238E27FC236}">
                <a16:creationId xmlns="" xmlns:a16="http://schemas.microsoft.com/office/drawing/2014/main" id="{6955E111-3A35-49E3-A5C3-08DC2CD2D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6704" y="1292351"/>
            <a:ext cx="308141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pPr algn="ctr" defTabSz="1219170" eaLnBrk="0" hangingPunct="0"/>
            <a:r>
              <a:rPr lang="ru-RU" sz="1500" b="1" dirty="0">
                <a:solidFill>
                  <a:srgbClr val="69B3E7"/>
                </a:solidFill>
                <a:latin typeface="Helvetica Neue" charset="0"/>
                <a:ea typeface="Helvetica Neue" charset="0"/>
                <a:cs typeface="Helvetica Neue" charset="0"/>
              </a:rPr>
              <a:t>ПЭГ-ИФН </a:t>
            </a:r>
            <a:r>
              <a:rPr lang="el-GR" sz="1500" b="1" dirty="0">
                <a:solidFill>
                  <a:srgbClr val="69B3E7"/>
                </a:solidFill>
                <a:latin typeface="Helvetica Neue" charset="0"/>
                <a:ea typeface="Helvetica Neue" charset="0"/>
                <a:cs typeface="Helvetica Neue" charset="0"/>
              </a:rPr>
              <a:t>α</a:t>
            </a:r>
            <a:r>
              <a:rPr lang="en-US" sz="1500" b="1" dirty="0">
                <a:solidFill>
                  <a:srgbClr val="69B3E7"/>
                </a:solidFill>
                <a:latin typeface="Helvetica Neue" charset="0"/>
                <a:ea typeface="Helvetica Neue" charset="0"/>
                <a:cs typeface="Helvetica Neue" charset="0"/>
              </a:rPr>
              <a:t>-2a</a:t>
            </a:r>
          </a:p>
        </p:txBody>
      </p:sp>
      <p:sp>
        <p:nvSpPr>
          <p:cNvPr id="85" name="Rectangle 78">
            <a:extLst>
              <a:ext uri="{FF2B5EF4-FFF2-40B4-BE49-F238E27FC236}">
                <a16:creationId xmlns="" xmlns:a16="http://schemas.microsoft.com/office/drawing/2014/main" id="{D33A040E-A851-4870-B70C-06A1C8E40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49" y="1292351"/>
            <a:ext cx="42544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 algn="ctr" defTabSz="1219170" eaLnBrk="0" hangingPunct="0"/>
            <a:r>
              <a:rPr lang="ru-RU" sz="1500" b="1" dirty="0">
                <a:solidFill>
                  <a:srgbClr val="69B3E7"/>
                </a:solidFill>
                <a:latin typeface="Helvetica Neue" charset="0"/>
                <a:ea typeface="Helvetica Neue" charset="0"/>
                <a:cs typeface="Helvetica Neue" charset="0"/>
              </a:rPr>
              <a:t>Препарат непегилированного </a:t>
            </a:r>
            <a:br>
              <a:rPr lang="ru-RU" sz="1500" b="1" dirty="0">
                <a:solidFill>
                  <a:srgbClr val="69B3E7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ru-RU" sz="1500" b="1" dirty="0">
                <a:solidFill>
                  <a:srgbClr val="69B3E7"/>
                </a:solidFill>
                <a:latin typeface="Helvetica Neue" charset="0"/>
                <a:ea typeface="Helvetica Neue" charset="0"/>
                <a:cs typeface="Helvetica Neue" charset="0"/>
              </a:rPr>
              <a:t>ИФН </a:t>
            </a:r>
            <a:r>
              <a:rPr lang="el-GR" sz="1500" b="1" dirty="0">
                <a:solidFill>
                  <a:srgbClr val="69B3E7"/>
                </a:solidFill>
                <a:latin typeface="Helvetica Neue" charset="0"/>
                <a:ea typeface="Helvetica Neue" charset="0"/>
                <a:cs typeface="Helvetica Neue" charset="0"/>
              </a:rPr>
              <a:t>α</a:t>
            </a:r>
            <a:r>
              <a:rPr lang="en-US" sz="1500" b="1" dirty="0">
                <a:solidFill>
                  <a:srgbClr val="69B3E7"/>
                </a:solidFill>
                <a:latin typeface="Helvetica Neue" charset="0"/>
                <a:ea typeface="Helvetica Neue" charset="0"/>
                <a:cs typeface="Helvetica Neue" charset="0"/>
              </a:rPr>
              <a:t>-2a</a:t>
            </a:r>
          </a:p>
        </p:txBody>
      </p:sp>
    </p:spTree>
    <p:extLst>
      <p:ext uri="{BB962C8B-B14F-4D97-AF65-F5344CB8AC3E}">
        <p14:creationId xmlns="" xmlns:p14="http://schemas.microsoft.com/office/powerpoint/2010/main" val="20385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084887" y="1294216"/>
            <a:ext cx="3059113" cy="4623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ru-RU" sz="2000" b="1" dirty="0">
                <a:solidFill>
                  <a:schemeClr val="tx1"/>
                </a:solidFill>
              </a:rPr>
              <a:t>СРАВНИТЕЛЬНАЯ ЭФФЕКТИВНОСТЬ ПИТРС ПРИ РРС: СИСТЕМАТИЧЕСКИЙ ОБЗОР И СЕТЕВОЙ МЕТА-АНАЛИЗ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850" y="1294216"/>
            <a:ext cx="5510894" cy="4623983"/>
          </a:xfrm>
        </p:spPr>
        <p:txBody>
          <a:bodyPr anchor="ctr">
            <a:normAutofit/>
          </a:bodyPr>
          <a:lstStyle/>
          <a:p>
            <a:pPr marL="342900" indent="-342900">
              <a:buFont typeface="Courier New" charset="0"/>
              <a:buChar char="o"/>
            </a:pPr>
            <a:r>
              <a:rPr lang="ru-RU" sz="2400" dirty="0"/>
              <a:t>28 </a:t>
            </a:r>
            <a:r>
              <a:rPr lang="ru-RU" sz="2400" dirty="0" err="1"/>
              <a:t>рандомизированных</a:t>
            </a:r>
            <a:r>
              <a:rPr lang="ru-RU" sz="2400" dirty="0"/>
              <a:t>, плацебо-контролируемых и прямых сравнительных исследований</a:t>
            </a:r>
          </a:p>
          <a:p>
            <a:pPr marL="342900" indent="-342900">
              <a:buFont typeface="Courier New" charset="0"/>
              <a:buChar char="o"/>
            </a:pPr>
            <a:endParaRPr lang="ru-RU" sz="2400" dirty="0"/>
          </a:p>
          <a:p>
            <a:pPr marL="342900" indent="-342900">
              <a:buFont typeface="Courier New" charset="0"/>
              <a:buChar char="o"/>
            </a:pPr>
            <a:r>
              <a:rPr lang="ru-RU" sz="2400" dirty="0"/>
              <a:t>Кол-во пациентов, включенных </a:t>
            </a:r>
            <a:br>
              <a:rPr lang="ru-RU" sz="2400" dirty="0"/>
            </a:br>
            <a:r>
              <a:rPr lang="ru-RU" sz="2400" dirty="0"/>
              <a:t>в исследование: 17040</a:t>
            </a:r>
          </a:p>
          <a:p>
            <a:pPr marL="342900" indent="-342900">
              <a:buFont typeface="Courier New" charset="0"/>
              <a:buChar char="o"/>
            </a:pPr>
            <a:endParaRPr lang="en-US" sz="2400" dirty="0"/>
          </a:p>
          <a:p>
            <a:pPr marL="342900" indent="-342900">
              <a:buFont typeface="Courier New" charset="0"/>
              <a:buChar char="o"/>
            </a:pPr>
            <a:r>
              <a:rPr lang="ru-RU" sz="2400" dirty="0"/>
              <a:t>Первичные конечные точки:</a:t>
            </a:r>
            <a:br>
              <a:rPr lang="ru-RU" sz="2400" dirty="0"/>
            </a:br>
            <a:r>
              <a:rPr lang="ru-RU" sz="2400" dirty="0"/>
              <a:t>Оценка </a:t>
            </a:r>
            <a:r>
              <a:rPr lang="ru-RU" sz="2400" dirty="0" smtClean="0"/>
              <a:t>средней частоты обострений </a:t>
            </a:r>
            <a:r>
              <a:rPr lang="ru-RU" sz="2400" dirty="0"/>
              <a:t>и прогрессирования </a:t>
            </a:r>
            <a:r>
              <a:rPr lang="ru-RU" sz="2400" dirty="0" err="1"/>
              <a:t>инвалидизации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23849" y="6232233"/>
            <a:ext cx="8512176" cy="62576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Fogarty E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 Schmitz S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Tubridy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N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 Walsh C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 Barry M. Comparative efficacy of disease-modifying therapies for patients with relapsing remitting multiple sclerosis: Systematic review and network meta-analysis. </a:t>
            </a:r>
            <a:r>
              <a:rPr lang="en-US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Mult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Scler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Relat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Disord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 2016; 23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–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30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</a:t>
            </a:r>
            <a:endParaRPr lang="en-US" sz="7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59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132370"/>
            <a:ext cx="8462993" cy="1073360"/>
          </a:xfrm>
        </p:spPr>
        <p:txBody>
          <a:bodyPr>
            <a:noAutofit/>
          </a:bodyPr>
          <a:lstStyle/>
          <a:p>
            <a:pPr algn="ctr">
              <a:lnSpc>
                <a:spcPct val="125000"/>
              </a:lnSpc>
            </a:pPr>
            <a:r>
              <a:rPr lang="bg-BG" sz="1600" b="1" dirty="0">
                <a:solidFill>
                  <a:schemeClr val="tx1"/>
                </a:solidFill>
              </a:rPr>
              <a:t>ПЛЕГРИДИ </a:t>
            </a:r>
            <a:r>
              <a:rPr lang="ru-RU" sz="1600" b="1" dirty="0">
                <a:solidFill>
                  <a:schemeClr val="tx1"/>
                </a:solidFill>
              </a:rPr>
              <a:t>ПРЕВОСХОДИТ ПО ЭФФЕКТИВНОСТИ ИНЪЕКЦИОННЫЕ ПИТРС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«1 ЛИНИИ» ТЕРАПИИ И ТЕРИФЛУНОМИД В ОТНОШЕНИИ УМЕНЬШЕНИЯ  СРЕДНЕГОДОВОЙ ЧАСТОТЫ ОБОСТРЕНИЙ И ПРОГРЕССИРОВАНИЯ ИНВАЛИДИЗАЦИИ В ТЕЧЕНИЕ 12 НЕДЕЛЬ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849" y="6232233"/>
            <a:ext cx="8512176" cy="62576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СЧО – среднегодовая частота обострений. 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RR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– отношение частот (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rate ratio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– 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RR)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 HR (</a:t>
            </a:r>
            <a:r>
              <a:rPr lang="ru-RU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hazard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ru-RU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ratio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) –  отношение рисков. ДМФ – </a:t>
            </a:r>
            <a:r>
              <a:rPr lang="ru-RU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диметилфумарат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 ДИ – доверительный интервал.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Adopted from Fogarty E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 Schmitz S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Tubridy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N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 Walsh C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 Barry M. Comparative efficacy of disease-modifying therapies for patients with relapsing remitting multiple sclerosis: Systematic review and network meta-analysis. </a:t>
            </a:r>
            <a:r>
              <a:rPr lang="en-US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Mult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Scler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Relat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Disord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 2016; 23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–</a:t>
            </a:r>
            <a:r>
              <a:rPr lang="en-US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30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</a:t>
            </a:r>
            <a:endParaRPr lang="en-US" sz="7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8" name="Content Placeholder 36"/>
          <p:cNvSpPr txBox="1">
            <a:spLocks/>
          </p:cNvSpPr>
          <p:nvPr/>
        </p:nvSpPr>
        <p:spPr>
          <a:xfrm>
            <a:off x="2737077" y="4379638"/>
            <a:ext cx="1585912" cy="4397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altLang="en-US" sz="105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В пользу плацебо</a:t>
            </a:r>
            <a:endParaRPr lang="en-US" sz="1050" b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0" name="Content Placeholder 36"/>
          <p:cNvSpPr txBox="1">
            <a:spLocks/>
          </p:cNvSpPr>
          <p:nvPr/>
        </p:nvSpPr>
        <p:spPr>
          <a:xfrm>
            <a:off x="1117827" y="4398254"/>
            <a:ext cx="1585912" cy="4397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altLang="en-US" sz="105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В пользу терапии</a:t>
            </a:r>
            <a:endParaRPr lang="en-US" sz="1050" b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840139" y="4279377"/>
            <a:ext cx="1374775" cy="0"/>
          </a:xfrm>
          <a:prstGeom prst="line">
            <a:avLst/>
          </a:prstGeom>
          <a:ln w="12700"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769246" y="2171425"/>
            <a:ext cx="0" cy="2114550"/>
          </a:xfrm>
          <a:prstGeom prst="line">
            <a:avLst/>
          </a:prstGeom>
          <a:ln w="12700"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119539" y="2654789"/>
            <a:ext cx="171450" cy="0"/>
          </a:xfrm>
          <a:prstGeom prst="line">
            <a:avLst/>
          </a:prstGeom>
          <a:ln w="12700"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157959" y="2609575"/>
            <a:ext cx="72000" cy="72000"/>
          </a:xfrm>
          <a:prstGeom prst="rect">
            <a:avLst/>
          </a:prstGeom>
          <a:solidFill>
            <a:srgbClr val="5B6770"/>
          </a:solidFill>
          <a:ln>
            <a:solidFill>
              <a:srgbClr val="5B6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5" name="Content Placeholder 36"/>
          <p:cNvSpPr txBox="1">
            <a:spLocks/>
          </p:cNvSpPr>
          <p:nvPr/>
        </p:nvSpPr>
        <p:spPr>
          <a:xfrm>
            <a:off x="1669581" y="4307600"/>
            <a:ext cx="1958522" cy="439737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>
              <a:defRPr/>
            </a:pP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0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,20           0,70           1,20</a:t>
            </a:r>
          </a:p>
        </p:txBody>
      </p:sp>
      <p:sp>
        <p:nvSpPr>
          <p:cNvPr id="16" name="Content Placeholder 36"/>
          <p:cNvSpPr txBox="1">
            <a:spLocks/>
          </p:cNvSpPr>
          <p:nvPr/>
        </p:nvSpPr>
        <p:spPr>
          <a:xfrm>
            <a:off x="3092167" y="2085747"/>
            <a:ext cx="1256139" cy="143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000" indent="-457200" algn="l">
              <a:defRPr/>
            </a:pP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0,31 (0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26–0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3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6)</a:t>
            </a:r>
            <a:endParaRPr lang="ru-RU" sz="900" b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846018" y="4275805"/>
            <a:ext cx="0" cy="73670"/>
          </a:xfrm>
          <a:prstGeom prst="line">
            <a:avLst/>
          </a:prstGeom>
          <a:ln w="12700"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25257" y="4275805"/>
            <a:ext cx="0" cy="73670"/>
          </a:xfrm>
          <a:prstGeom prst="line">
            <a:avLst/>
          </a:prstGeom>
          <a:ln w="12700"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06654" y="4275805"/>
            <a:ext cx="0" cy="73670"/>
          </a:xfrm>
          <a:prstGeom prst="line">
            <a:avLst/>
          </a:prstGeom>
          <a:ln w="12700"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36"/>
          <p:cNvSpPr txBox="1">
            <a:spLocks/>
          </p:cNvSpPr>
          <p:nvPr/>
        </p:nvSpPr>
        <p:spPr>
          <a:xfrm>
            <a:off x="461314" y="1232541"/>
            <a:ext cx="3891838" cy="4397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en-US" sz="12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Forrest plot</a:t>
            </a:r>
            <a:r>
              <a:rPr lang="ru-RU" altLang="en-US" sz="12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методов терапии по сравнению </a:t>
            </a:r>
            <a:br>
              <a:rPr lang="ru-RU" altLang="en-US" sz="12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</a:br>
            <a:r>
              <a:rPr lang="ru-RU" altLang="en-US" sz="12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с плацебо для СЧО</a:t>
            </a:r>
            <a:endParaRPr lang="en-US" sz="12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1" name="Content Placeholder 36"/>
          <p:cNvSpPr txBox="1">
            <a:spLocks/>
          </p:cNvSpPr>
          <p:nvPr/>
        </p:nvSpPr>
        <p:spPr>
          <a:xfrm>
            <a:off x="2997501" y="1874017"/>
            <a:ext cx="1574499" cy="28146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>
              <a:defRPr/>
            </a:pPr>
            <a:r>
              <a:rPr lang="en-US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RR (95% </a:t>
            </a:r>
            <a:r>
              <a:rPr lang="ru-RU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ДИ)</a:t>
            </a:r>
          </a:p>
        </p:txBody>
      </p:sp>
      <p:sp>
        <p:nvSpPr>
          <p:cNvPr id="22" name="Content Placeholder 36"/>
          <p:cNvSpPr txBox="1">
            <a:spLocks/>
          </p:cNvSpPr>
          <p:nvPr/>
        </p:nvSpPr>
        <p:spPr>
          <a:xfrm>
            <a:off x="3092167" y="2256406"/>
            <a:ext cx="1256139" cy="143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000" indent="-457200" algn="l">
              <a:defRPr/>
            </a:pP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0,31 (0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27–0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3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6)</a:t>
            </a:r>
            <a:endParaRPr lang="ru-RU" sz="900" b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3" name="Content Placeholder 36"/>
          <p:cNvSpPr txBox="1">
            <a:spLocks/>
          </p:cNvSpPr>
          <p:nvPr/>
        </p:nvSpPr>
        <p:spPr>
          <a:xfrm>
            <a:off x="3092167" y="2415280"/>
            <a:ext cx="1256139" cy="143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000" indent="-457200" algn="l">
              <a:defRPr/>
            </a:pP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0,47 (0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41–0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53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)</a:t>
            </a:r>
            <a:endParaRPr lang="ru-RU" sz="900" b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4" name="Content Placeholder 36"/>
          <p:cNvSpPr txBox="1">
            <a:spLocks/>
          </p:cNvSpPr>
          <p:nvPr/>
        </p:nvSpPr>
        <p:spPr>
          <a:xfrm>
            <a:off x="3092167" y="2582538"/>
            <a:ext cx="1256139" cy="143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000" indent="-457200" algn="l">
              <a:defRPr/>
            </a:pP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0,50 (0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43–0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59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)</a:t>
            </a:r>
            <a:endParaRPr lang="ru-RU" sz="900" b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5" name="Content Placeholder 36"/>
          <p:cNvSpPr txBox="1">
            <a:spLocks/>
          </p:cNvSpPr>
          <p:nvPr/>
        </p:nvSpPr>
        <p:spPr>
          <a:xfrm>
            <a:off x="3092167" y="2747762"/>
            <a:ext cx="1256139" cy="143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000" indent="-457200" algn="l">
              <a:defRPr/>
            </a:pPr>
            <a:r>
              <a:rPr lang="ru-RU" sz="900" dirty="0">
                <a:solidFill>
                  <a:srgbClr val="69B3E7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0,64 (0</a:t>
            </a:r>
            <a:r>
              <a:rPr lang="en-US" sz="900" dirty="0">
                <a:solidFill>
                  <a:srgbClr val="69B3E7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</a:t>
            </a:r>
            <a:r>
              <a:rPr lang="ru-RU" sz="900" dirty="0">
                <a:solidFill>
                  <a:srgbClr val="69B3E7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51–0</a:t>
            </a:r>
            <a:r>
              <a:rPr lang="en-US" sz="900" dirty="0">
                <a:solidFill>
                  <a:srgbClr val="69B3E7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</a:t>
            </a:r>
            <a:r>
              <a:rPr lang="ru-RU" sz="900" dirty="0">
                <a:solidFill>
                  <a:srgbClr val="69B3E7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80</a:t>
            </a:r>
            <a:r>
              <a:rPr lang="en-US" sz="900" dirty="0">
                <a:solidFill>
                  <a:srgbClr val="69B3E7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)</a:t>
            </a:r>
            <a:endParaRPr lang="ru-RU" sz="900" dirty="0">
              <a:solidFill>
                <a:srgbClr val="69B3E7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6" name="Content Placeholder 36"/>
          <p:cNvSpPr txBox="1">
            <a:spLocks/>
          </p:cNvSpPr>
          <p:nvPr/>
        </p:nvSpPr>
        <p:spPr>
          <a:xfrm>
            <a:off x="3092167" y="2901303"/>
            <a:ext cx="1256139" cy="143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000" indent="-457200" algn="l">
              <a:defRPr/>
            </a:pP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0,65 (0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59–0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71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)</a:t>
            </a:r>
            <a:endParaRPr lang="ru-RU" sz="900" b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7" name="Content Placeholder 36"/>
          <p:cNvSpPr txBox="1">
            <a:spLocks/>
          </p:cNvSpPr>
          <p:nvPr/>
        </p:nvSpPr>
        <p:spPr>
          <a:xfrm>
            <a:off x="3092167" y="3069702"/>
            <a:ext cx="1256139" cy="143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000" indent="-457200" algn="l">
              <a:defRPr/>
            </a:pP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0,65 (0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55–0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78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)</a:t>
            </a:r>
            <a:endParaRPr lang="ru-RU" sz="900" b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8" name="Content Placeholder 36"/>
          <p:cNvSpPr txBox="1">
            <a:spLocks/>
          </p:cNvSpPr>
          <p:nvPr/>
        </p:nvSpPr>
        <p:spPr>
          <a:xfrm>
            <a:off x="3092167" y="3233785"/>
            <a:ext cx="1256139" cy="143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000" indent="-457200" algn="l">
              <a:defRPr/>
            </a:pP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0,67 (0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60–0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74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)</a:t>
            </a:r>
            <a:endParaRPr lang="ru-RU" sz="900" b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9" name="Content Placeholder 36"/>
          <p:cNvSpPr txBox="1">
            <a:spLocks/>
          </p:cNvSpPr>
          <p:nvPr/>
        </p:nvSpPr>
        <p:spPr>
          <a:xfrm>
            <a:off x="3092167" y="3395834"/>
            <a:ext cx="1256139" cy="143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000" indent="-457200" algn="l">
              <a:defRPr/>
            </a:pP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0,67 (0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60–0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75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)</a:t>
            </a:r>
            <a:endParaRPr lang="ru-RU" sz="900" b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30" name="Content Placeholder 36"/>
          <p:cNvSpPr txBox="1">
            <a:spLocks/>
          </p:cNvSpPr>
          <p:nvPr/>
        </p:nvSpPr>
        <p:spPr>
          <a:xfrm>
            <a:off x="3092167" y="3555725"/>
            <a:ext cx="1256139" cy="143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000" indent="-457200" algn="l">
              <a:defRPr/>
            </a:pP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0,67 (0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59–0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75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)</a:t>
            </a:r>
            <a:endParaRPr lang="ru-RU" sz="900" b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31" name="Content Placeholder 36"/>
          <p:cNvSpPr txBox="1">
            <a:spLocks/>
          </p:cNvSpPr>
          <p:nvPr/>
        </p:nvSpPr>
        <p:spPr>
          <a:xfrm>
            <a:off x="3092167" y="3717774"/>
            <a:ext cx="1256139" cy="143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000" indent="-457200" algn="l">
              <a:defRPr/>
            </a:pP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0,72 (0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63–0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82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)</a:t>
            </a:r>
            <a:endParaRPr lang="ru-RU" sz="900" b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32" name="Content Placeholder 36"/>
          <p:cNvSpPr txBox="1">
            <a:spLocks/>
          </p:cNvSpPr>
          <p:nvPr/>
        </p:nvSpPr>
        <p:spPr>
          <a:xfrm>
            <a:off x="3092167" y="3872332"/>
            <a:ext cx="1256139" cy="143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000" indent="-457200" algn="l">
              <a:defRPr/>
            </a:pP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0,85 (0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78–0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93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)</a:t>
            </a:r>
            <a:endParaRPr lang="ru-RU" sz="900" b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33" name="Content Placeholder 36"/>
          <p:cNvSpPr txBox="1">
            <a:spLocks/>
          </p:cNvSpPr>
          <p:nvPr/>
        </p:nvSpPr>
        <p:spPr>
          <a:xfrm>
            <a:off x="323930" y="2081170"/>
            <a:ext cx="1150626" cy="143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000" indent="-457200" algn="l">
              <a:defRPr/>
            </a:pPr>
            <a:r>
              <a:rPr lang="ru-RU" sz="900" b="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Алемтузумаб</a:t>
            </a:r>
            <a:endParaRPr lang="ru-RU" sz="900" b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34" name="Content Placeholder 36"/>
          <p:cNvSpPr txBox="1">
            <a:spLocks/>
          </p:cNvSpPr>
          <p:nvPr/>
        </p:nvSpPr>
        <p:spPr>
          <a:xfrm>
            <a:off x="323930" y="2251829"/>
            <a:ext cx="1150626" cy="143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000" indent="-457200" algn="l">
              <a:defRPr/>
            </a:pPr>
            <a:r>
              <a:rPr lang="ru-RU" sz="900" b="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Натализумаб</a:t>
            </a:r>
            <a:endParaRPr lang="ru-RU" sz="900" b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35" name="Content Placeholder 36"/>
          <p:cNvSpPr txBox="1">
            <a:spLocks/>
          </p:cNvSpPr>
          <p:nvPr/>
        </p:nvSpPr>
        <p:spPr>
          <a:xfrm>
            <a:off x="323930" y="2410703"/>
            <a:ext cx="1150626" cy="143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000" indent="-457200" algn="l">
              <a:defRPr/>
            </a:pPr>
            <a:r>
              <a:rPr lang="ru-RU" sz="900" b="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Финголимод</a:t>
            </a:r>
            <a:endParaRPr lang="ru-RU" sz="900" b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36" name="Content Placeholder 36"/>
          <p:cNvSpPr txBox="1">
            <a:spLocks/>
          </p:cNvSpPr>
          <p:nvPr/>
        </p:nvSpPr>
        <p:spPr>
          <a:xfrm>
            <a:off x="323931" y="2577961"/>
            <a:ext cx="1274330" cy="143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000" indent="-457200" algn="l">
              <a:defRPr/>
            </a:pPr>
            <a:r>
              <a:rPr lang="ru-RU" sz="900" b="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Диметилфумарат</a:t>
            </a:r>
            <a:endParaRPr lang="ru-RU" sz="900" b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37" name="Content Placeholder 36"/>
          <p:cNvSpPr txBox="1">
            <a:spLocks/>
          </p:cNvSpPr>
          <p:nvPr/>
        </p:nvSpPr>
        <p:spPr>
          <a:xfrm>
            <a:off x="323930" y="2743185"/>
            <a:ext cx="1150626" cy="143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000" indent="-457200" algn="l">
              <a:defRPr/>
            </a:pPr>
            <a:r>
              <a:rPr lang="ru-RU" sz="900" dirty="0">
                <a:solidFill>
                  <a:srgbClr val="69B3E7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ПЭГ-ИФН</a:t>
            </a:r>
            <a:r>
              <a:rPr lang="el-GR" sz="900" dirty="0">
                <a:solidFill>
                  <a:srgbClr val="69B3E7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β</a:t>
            </a:r>
            <a:r>
              <a:rPr lang="en-US" sz="900" dirty="0">
                <a:solidFill>
                  <a:srgbClr val="69B3E7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-1a</a:t>
            </a:r>
          </a:p>
        </p:txBody>
      </p:sp>
      <p:sp>
        <p:nvSpPr>
          <p:cNvPr id="38" name="Content Placeholder 36"/>
          <p:cNvSpPr txBox="1">
            <a:spLocks/>
          </p:cNvSpPr>
          <p:nvPr/>
        </p:nvSpPr>
        <p:spPr>
          <a:xfrm>
            <a:off x="323930" y="2896726"/>
            <a:ext cx="1728068" cy="143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000" indent="-457200" algn="l">
              <a:defRPr/>
            </a:pPr>
            <a:r>
              <a:rPr lang="ru-RU" sz="900" b="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Глатирамера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ацетат, 20 мг</a:t>
            </a:r>
          </a:p>
        </p:txBody>
      </p:sp>
      <p:sp>
        <p:nvSpPr>
          <p:cNvPr id="39" name="Content Placeholder 36"/>
          <p:cNvSpPr txBox="1">
            <a:spLocks/>
          </p:cNvSpPr>
          <p:nvPr/>
        </p:nvSpPr>
        <p:spPr>
          <a:xfrm>
            <a:off x="323930" y="3065125"/>
            <a:ext cx="2123976" cy="143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000" indent="-457200" algn="l">
              <a:defRPr/>
            </a:pPr>
            <a:r>
              <a:rPr lang="ru-RU" sz="900" b="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Глатирамера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ацетат, 40 мг</a:t>
            </a:r>
          </a:p>
        </p:txBody>
      </p:sp>
      <p:sp>
        <p:nvSpPr>
          <p:cNvPr id="40" name="Content Placeholder 36"/>
          <p:cNvSpPr txBox="1">
            <a:spLocks/>
          </p:cNvSpPr>
          <p:nvPr/>
        </p:nvSpPr>
        <p:spPr>
          <a:xfrm>
            <a:off x="323930" y="3229208"/>
            <a:ext cx="1719171" cy="143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000" indent="-457200" algn="l">
              <a:defRPr/>
            </a:pP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ИФН</a:t>
            </a:r>
            <a:r>
              <a:rPr lang="el-GR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β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-1a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 44 мкг п/к</a:t>
            </a:r>
            <a:endParaRPr lang="en-US" sz="900" b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41" name="Content Placeholder 36"/>
          <p:cNvSpPr txBox="1">
            <a:spLocks/>
          </p:cNvSpPr>
          <p:nvPr/>
        </p:nvSpPr>
        <p:spPr>
          <a:xfrm>
            <a:off x="323929" y="3391257"/>
            <a:ext cx="1946039" cy="143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000" indent="-457200" algn="l">
              <a:defRPr/>
            </a:pP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ИФН</a:t>
            </a:r>
            <a:r>
              <a:rPr lang="el-GR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β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-1b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250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мкг п/к</a:t>
            </a:r>
            <a:endParaRPr lang="en-US" sz="900" b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42" name="Content Placeholder 36"/>
          <p:cNvSpPr txBox="1">
            <a:spLocks/>
          </p:cNvSpPr>
          <p:nvPr/>
        </p:nvSpPr>
        <p:spPr>
          <a:xfrm>
            <a:off x="323930" y="3551148"/>
            <a:ext cx="1150626" cy="143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000" indent="-457200" algn="l">
              <a:defRPr/>
            </a:pPr>
            <a:r>
              <a:rPr lang="ru-RU" sz="900" b="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Терифлуномид</a:t>
            </a:r>
            <a:endParaRPr lang="ru-RU" sz="900" b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43" name="Content Placeholder 36"/>
          <p:cNvSpPr txBox="1">
            <a:spLocks/>
          </p:cNvSpPr>
          <p:nvPr/>
        </p:nvSpPr>
        <p:spPr>
          <a:xfrm>
            <a:off x="323930" y="3713197"/>
            <a:ext cx="1839277" cy="143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000" indent="-457200" algn="l">
              <a:defRPr/>
            </a:pP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ИФН</a:t>
            </a:r>
            <a:r>
              <a:rPr lang="el-GR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β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-1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а, 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2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2 мкг п/к</a:t>
            </a:r>
            <a:endParaRPr lang="en-US" sz="900" b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44" name="Content Placeholder 36"/>
          <p:cNvSpPr txBox="1">
            <a:spLocks/>
          </p:cNvSpPr>
          <p:nvPr/>
        </p:nvSpPr>
        <p:spPr>
          <a:xfrm>
            <a:off x="323930" y="3867755"/>
            <a:ext cx="1599064" cy="143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000" indent="-457200" algn="l">
              <a:defRPr/>
            </a:pP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ИФН</a:t>
            </a:r>
            <a:r>
              <a:rPr lang="el-GR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β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-1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а, 30 мкг п/к</a:t>
            </a:r>
            <a:endParaRPr lang="en-US" sz="900" b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1914655" y="2166112"/>
            <a:ext cx="122334" cy="0"/>
          </a:xfrm>
          <a:prstGeom prst="line">
            <a:avLst/>
          </a:prstGeom>
          <a:ln w="12700"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937200" y="2124073"/>
            <a:ext cx="72000" cy="72000"/>
          </a:xfrm>
          <a:prstGeom prst="rect">
            <a:avLst/>
          </a:prstGeom>
          <a:solidFill>
            <a:srgbClr val="5B6770"/>
          </a:solidFill>
          <a:ln>
            <a:solidFill>
              <a:srgbClr val="5B6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1914655" y="2333370"/>
            <a:ext cx="122334" cy="0"/>
          </a:xfrm>
          <a:prstGeom prst="line">
            <a:avLst/>
          </a:prstGeom>
          <a:ln w="12700"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937200" y="2291331"/>
            <a:ext cx="72000" cy="72000"/>
          </a:xfrm>
          <a:prstGeom prst="rect">
            <a:avLst/>
          </a:prstGeom>
          <a:solidFill>
            <a:srgbClr val="5B6770"/>
          </a:solidFill>
          <a:ln>
            <a:solidFill>
              <a:srgbClr val="5B6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2101980" y="2485894"/>
            <a:ext cx="122334" cy="0"/>
          </a:xfrm>
          <a:prstGeom prst="line">
            <a:avLst/>
          </a:prstGeom>
          <a:ln w="12700"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2124525" y="2443855"/>
            <a:ext cx="72000" cy="72000"/>
          </a:xfrm>
          <a:prstGeom prst="rect">
            <a:avLst/>
          </a:prstGeom>
          <a:solidFill>
            <a:srgbClr val="5B6770"/>
          </a:solidFill>
          <a:ln>
            <a:solidFill>
              <a:srgbClr val="5B6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2205264" y="2812026"/>
            <a:ext cx="336551" cy="0"/>
          </a:xfrm>
          <a:prstGeom prst="line">
            <a:avLst/>
          </a:prstGeom>
          <a:ln w="12700">
            <a:solidFill>
              <a:srgbClr val="69B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324674" y="2769987"/>
            <a:ext cx="72000" cy="72000"/>
          </a:xfrm>
          <a:prstGeom prst="rect">
            <a:avLst/>
          </a:prstGeom>
          <a:solidFill>
            <a:srgbClr val="69B3E7"/>
          </a:solidFill>
          <a:ln>
            <a:solidFill>
              <a:srgbClr val="69B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2290989" y="2970136"/>
            <a:ext cx="149226" cy="0"/>
          </a:xfrm>
          <a:prstGeom prst="line">
            <a:avLst/>
          </a:prstGeom>
          <a:ln w="12700"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2324674" y="2928097"/>
            <a:ext cx="72000" cy="72000"/>
          </a:xfrm>
          <a:prstGeom prst="rect">
            <a:avLst/>
          </a:prstGeom>
          <a:solidFill>
            <a:srgbClr val="5B6770"/>
          </a:solidFill>
          <a:ln>
            <a:solidFill>
              <a:srgbClr val="5B6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2246539" y="3141333"/>
            <a:ext cx="263526" cy="0"/>
          </a:xfrm>
          <a:prstGeom prst="line">
            <a:avLst/>
          </a:prstGeom>
          <a:ln w="12700"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2324674" y="3099294"/>
            <a:ext cx="72000" cy="72000"/>
          </a:xfrm>
          <a:prstGeom prst="rect">
            <a:avLst/>
          </a:prstGeom>
          <a:solidFill>
            <a:srgbClr val="5B6770"/>
          </a:solidFill>
          <a:ln>
            <a:solidFill>
              <a:srgbClr val="5B6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2319564" y="3305793"/>
            <a:ext cx="146050" cy="0"/>
          </a:xfrm>
          <a:prstGeom prst="line">
            <a:avLst/>
          </a:prstGeom>
          <a:ln w="12700"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2353249" y="3263754"/>
            <a:ext cx="72000" cy="72000"/>
          </a:xfrm>
          <a:prstGeom prst="rect">
            <a:avLst/>
          </a:prstGeom>
          <a:solidFill>
            <a:srgbClr val="5B6770"/>
          </a:solidFill>
          <a:ln>
            <a:solidFill>
              <a:srgbClr val="5B6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H="1">
            <a:off x="2297340" y="3464290"/>
            <a:ext cx="193674" cy="0"/>
          </a:xfrm>
          <a:prstGeom prst="line">
            <a:avLst/>
          </a:prstGeom>
          <a:ln w="12700"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2353249" y="3422251"/>
            <a:ext cx="72000" cy="72000"/>
          </a:xfrm>
          <a:prstGeom prst="rect">
            <a:avLst/>
          </a:prstGeom>
          <a:solidFill>
            <a:srgbClr val="5B6770"/>
          </a:solidFill>
          <a:ln>
            <a:solidFill>
              <a:srgbClr val="5B6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2297340" y="3625575"/>
            <a:ext cx="184149" cy="0"/>
          </a:xfrm>
          <a:prstGeom prst="line">
            <a:avLst/>
          </a:prstGeom>
          <a:ln w="12700"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2353249" y="3583536"/>
            <a:ext cx="72000" cy="72000"/>
          </a:xfrm>
          <a:prstGeom prst="rect">
            <a:avLst/>
          </a:prstGeom>
          <a:solidFill>
            <a:srgbClr val="5B6770"/>
          </a:solidFill>
          <a:ln>
            <a:solidFill>
              <a:srgbClr val="5B6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2351316" y="3791816"/>
            <a:ext cx="203198" cy="0"/>
          </a:xfrm>
          <a:prstGeom prst="line">
            <a:avLst/>
          </a:prstGeom>
          <a:ln w="12700"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2407224" y="3749777"/>
            <a:ext cx="72000" cy="72000"/>
          </a:xfrm>
          <a:prstGeom prst="rect">
            <a:avLst/>
          </a:prstGeom>
          <a:solidFill>
            <a:srgbClr val="5B6770"/>
          </a:solidFill>
          <a:ln>
            <a:solidFill>
              <a:srgbClr val="5B6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H="1">
            <a:off x="2503716" y="3945104"/>
            <a:ext cx="177798" cy="0"/>
          </a:xfrm>
          <a:prstGeom prst="line">
            <a:avLst/>
          </a:prstGeom>
          <a:ln w="12700"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2559624" y="3903065"/>
            <a:ext cx="72000" cy="72000"/>
          </a:xfrm>
          <a:prstGeom prst="rect">
            <a:avLst/>
          </a:prstGeom>
          <a:solidFill>
            <a:srgbClr val="5B6770"/>
          </a:solidFill>
          <a:ln>
            <a:solidFill>
              <a:srgbClr val="5B6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67" name="Content Placeholder 36"/>
          <p:cNvSpPr txBox="1">
            <a:spLocks/>
          </p:cNvSpPr>
          <p:nvPr/>
        </p:nvSpPr>
        <p:spPr>
          <a:xfrm>
            <a:off x="5532177" y="4379638"/>
            <a:ext cx="1585912" cy="4397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altLang="en-US" sz="105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В пользу терапии</a:t>
            </a:r>
            <a:endParaRPr lang="en-US" sz="1050" b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6176197" y="4279377"/>
            <a:ext cx="1374775" cy="0"/>
          </a:xfrm>
          <a:prstGeom prst="line">
            <a:avLst/>
          </a:prstGeom>
          <a:ln w="12700"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105304" y="2171425"/>
            <a:ext cx="0" cy="2114550"/>
          </a:xfrm>
          <a:prstGeom prst="line">
            <a:avLst/>
          </a:prstGeom>
          <a:ln w="12700"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6523264" y="2521439"/>
            <a:ext cx="314325" cy="0"/>
          </a:xfrm>
          <a:prstGeom prst="line">
            <a:avLst/>
          </a:prstGeom>
          <a:ln w="12700"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6627367" y="2476225"/>
            <a:ext cx="72000" cy="72000"/>
          </a:xfrm>
          <a:prstGeom prst="rect">
            <a:avLst/>
          </a:prstGeom>
          <a:solidFill>
            <a:srgbClr val="5B6770"/>
          </a:solidFill>
          <a:ln>
            <a:solidFill>
              <a:srgbClr val="5B6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72" name="Content Placeholder 36"/>
          <p:cNvSpPr txBox="1">
            <a:spLocks/>
          </p:cNvSpPr>
          <p:nvPr/>
        </p:nvSpPr>
        <p:spPr>
          <a:xfrm>
            <a:off x="6005639" y="4307600"/>
            <a:ext cx="1589783" cy="439737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>
              <a:defRPr/>
            </a:pP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0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,20           0,70           1,20</a:t>
            </a:r>
          </a:p>
        </p:txBody>
      </p:sp>
      <p:sp>
        <p:nvSpPr>
          <p:cNvPr id="73" name="Content Placeholder 36"/>
          <p:cNvSpPr txBox="1">
            <a:spLocks/>
          </p:cNvSpPr>
          <p:nvPr/>
        </p:nvSpPr>
        <p:spPr>
          <a:xfrm>
            <a:off x="7428139" y="2100034"/>
            <a:ext cx="1407886" cy="143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000" indent="-457200" algn="l">
              <a:defRPr/>
            </a:pP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0,3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2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(0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,17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–0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,59)</a:t>
            </a:r>
            <a:endParaRPr lang="ru-RU" sz="900" b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6182076" y="4275805"/>
            <a:ext cx="0" cy="73670"/>
          </a:xfrm>
          <a:prstGeom prst="line">
            <a:avLst/>
          </a:prstGeom>
          <a:ln w="12700"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6761315" y="4275805"/>
            <a:ext cx="0" cy="73670"/>
          </a:xfrm>
          <a:prstGeom prst="line">
            <a:avLst/>
          </a:prstGeom>
          <a:ln w="12700"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7342712" y="4275805"/>
            <a:ext cx="0" cy="73670"/>
          </a:xfrm>
          <a:prstGeom prst="line">
            <a:avLst/>
          </a:prstGeom>
          <a:ln w="12700">
            <a:solidFill>
              <a:srgbClr val="5B6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ontent Placeholder 36"/>
          <p:cNvSpPr txBox="1">
            <a:spLocks/>
          </p:cNvSpPr>
          <p:nvPr/>
        </p:nvSpPr>
        <p:spPr>
          <a:xfrm>
            <a:off x="4797372" y="1303295"/>
            <a:ext cx="3891838" cy="4397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en-US" sz="12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Forrest plot</a:t>
            </a:r>
            <a:r>
              <a:rPr lang="ru-RU" altLang="en-US" sz="12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методов терапии по сравнению </a:t>
            </a:r>
            <a:br>
              <a:rPr lang="ru-RU" altLang="en-US" sz="12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</a:br>
            <a:r>
              <a:rPr lang="ru-RU" altLang="en-US" sz="12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с плацебо для прогрессирование </a:t>
            </a:r>
            <a:r>
              <a:rPr lang="ru-RU" altLang="en-US" sz="12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инвалидизации</a:t>
            </a:r>
            <a:r>
              <a:rPr lang="ru-RU" altLang="en-US" sz="12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 12 недель</a:t>
            </a:r>
            <a:endParaRPr lang="en-US" sz="12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78" name="Content Placeholder 36"/>
          <p:cNvSpPr txBox="1">
            <a:spLocks/>
          </p:cNvSpPr>
          <p:nvPr/>
        </p:nvSpPr>
        <p:spPr>
          <a:xfrm>
            <a:off x="7333559" y="1874017"/>
            <a:ext cx="1502466" cy="28146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>
              <a:defRPr/>
            </a:pPr>
            <a:r>
              <a:rPr lang="en-US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HR (95% CI</a:t>
            </a:r>
            <a:r>
              <a:rPr lang="ru-RU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)</a:t>
            </a:r>
          </a:p>
        </p:txBody>
      </p:sp>
      <p:sp>
        <p:nvSpPr>
          <p:cNvPr id="79" name="Content Placeholder 36"/>
          <p:cNvSpPr txBox="1">
            <a:spLocks/>
          </p:cNvSpPr>
          <p:nvPr/>
        </p:nvSpPr>
        <p:spPr>
          <a:xfrm>
            <a:off x="7428139" y="2267518"/>
            <a:ext cx="1407886" cy="143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000" indent="-457200" algn="l">
              <a:defRPr/>
            </a:pP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0,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55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(0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,42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–0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,73)</a:t>
            </a:r>
            <a:endParaRPr lang="ru-RU" sz="900" b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80" name="Content Placeholder 36"/>
          <p:cNvSpPr txBox="1">
            <a:spLocks/>
          </p:cNvSpPr>
          <p:nvPr/>
        </p:nvSpPr>
        <p:spPr>
          <a:xfrm>
            <a:off x="7428139" y="2455538"/>
            <a:ext cx="1407886" cy="143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000" indent="-457200" algn="l">
              <a:defRPr/>
            </a:pPr>
            <a:r>
              <a:rPr lang="is-I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0,62 (0,49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–</a:t>
            </a:r>
            <a:r>
              <a:rPr lang="is-I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0,78)</a:t>
            </a:r>
            <a:endParaRPr lang="ru-RU" sz="900" b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81" name="Content Placeholder 36"/>
          <p:cNvSpPr txBox="1">
            <a:spLocks/>
          </p:cNvSpPr>
          <p:nvPr/>
        </p:nvSpPr>
        <p:spPr>
          <a:xfrm>
            <a:off x="7428139" y="2615999"/>
            <a:ext cx="1407886" cy="143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000" indent="-457200" algn="l">
              <a:defRPr/>
            </a:pPr>
            <a:r>
              <a:rPr lang="ru-RU" sz="900" dirty="0">
                <a:solidFill>
                  <a:srgbClr val="69B3E7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0,6</a:t>
            </a:r>
            <a:r>
              <a:rPr lang="en-US" sz="900" dirty="0">
                <a:solidFill>
                  <a:srgbClr val="69B3E7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2</a:t>
            </a:r>
            <a:r>
              <a:rPr lang="ru-RU" sz="900" dirty="0">
                <a:solidFill>
                  <a:srgbClr val="69B3E7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(0</a:t>
            </a:r>
            <a:r>
              <a:rPr lang="en-US" sz="900" dirty="0">
                <a:solidFill>
                  <a:srgbClr val="69B3E7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,4</a:t>
            </a:r>
            <a:r>
              <a:rPr lang="ru-RU" sz="900" dirty="0">
                <a:solidFill>
                  <a:srgbClr val="69B3E7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1–0</a:t>
            </a:r>
            <a:r>
              <a:rPr lang="en-US" sz="900" dirty="0">
                <a:solidFill>
                  <a:srgbClr val="69B3E7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,93)</a:t>
            </a:r>
            <a:endParaRPr lang="ru-RU" sz="900" dirty="0">
              <a:solidFill>
                <a:srgbClr val="69B3E7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82" name="Content Placeholder 36"/>
          <p:cNvSpPr txBox="1">
            <a:spLocks/>
          </p:cNvSpPr>
          <p:nvPr/>
        </p:nvSpPr>
        <p:spPr>
          <a:xfrm>
            <a:off x="7428139" y="2807194"/>
            <a:ext cx="1407886" cy="143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000" indent="-457200" algn="l">
              <a:defRPr/>
            </a:pP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0,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72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(0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5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3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–0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,9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7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)</a:t>
            </a:r>
            <a:endParaRPr lang="ru-RU" sz="900" b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83" name="Content Placeholder 36"/>
          <p:cNvSpPr txBox="1">
            <a:spLocks/>
          </p:cNvSpPr>
          <p:nvPr/>
        </p:nvSpPr>
        <p:spPr>
          <a:xfrm>
            <a:off x="7428139" y="2980740"/>
            <a:ext cx="1407886" cy="143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000" indent="-457200" algn="l">
              <a:defRPr/>
            </a:pP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0,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73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(0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5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9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–0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,92)</a:t>
            </a:r>
            <a:endParaRPr lang="ru-RU" sz="900" b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84" name="Content Placeholder 36"/>
          <p:cNvSpPr txBox="1">
            <a:spLocks/>
          </p:cNvSpPr>
          <p:nvPr/>
        </p:nvSpPr>
        <p:spPr>
          <a:xfrm>
            <a:off x="7428139" y="3148568"/>
            <a:ext cx="1407886" cy="143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000" indent="-457200" algn="l">
              <a:defRPr/>
            </a:pP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0,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75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(0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6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2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–0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,90)</a:t>
            </a:r>
            <a:endParaRPr lang="ru-RU" sz="900" b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85" name="Content Placeholder 36"/>
          <p:cNvSpPr txBox="1">
            <a:spLocks/>
          </p:cNvSpPr>
          <p:nvPr/>
        </p:nvSpPr>
        <p:spPr>
          <a:xfrm>
            <a:off x="7428139" y="3329159"/>
            <a:ext cx="1407886" cy="143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000" indent="-457200" algn="l">
              <a:defRPr/>
            </a:pP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0,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81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(0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6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2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–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1,06)</a:t>
            </a:r>
            <a:endParaRPr lang="ru-RU" sz="900" b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86" name="Content Placeholder 36"/>
          <p:cNvSpPr txBox="1">
            <a:spLocks/>
          </p:cNvSpPr>
          <p:nvPr/>
        </p:nvSpPr>
        <p:spPr>
          <a:xfrm>
            <a:off x="7428139" y="3496987"/>
            <a:ext cx="1407886" cy="143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000" indent="-457200" algn="l">
              <a:defRPr/>
            </a:pP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0,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81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(0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,63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–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1,03)</a:t>
            </a:r>
            <a:endParaRPr lang="ru-RU" sz="900" b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87" name="Content Placeholder 36"/>
          <p:cNvSpPr txBox="1">
            <a:spLocks/>
          </p:cNvSpPr>
          <p:nvPr/>
        </p:nvSpPr>
        <p:spPr>
          <a:xfrm>
            <a:off x="7428139" y="3671736"/>
            <a:ext cx="1407886" cy="143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000" indent="-457200" algn="l">
              <a:defRPr/>
            </a:pP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0,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81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(0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,57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–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1,13)</a:t>
            </a:r>
            <a:endParaRPr lang="ru-RU" sz="900" b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88" name="Content Placeholder 36"/>
          <p:cNvSpPr txBox="1">
            <a:spLocks/>
          </p:cNvSpPr>
          <p:nvPr/>
        </p:nvSpPr>
        <p:spPr>
          <a:xfrm>
            <a:off x="7428139" y="3843757"/>
            <a:ext cx="1407886" cy="143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000" indent="-457200" algn="l">
              <a:defRPr/>
            </a:pP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0,8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3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(0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,62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–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1,12)</a:t>
            </a:r>
            <a:endParaRPr lang="ru-RU" sz="900" b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89" name="Content Placeholder 36"/>
          <p:cNvSpPr txBox="1">
            <a:spLocks/>
          </p:cNvSpPr>
          <p:nvPr/>
        </p:nvSpPr>
        <p:spPr>
          <a:xfrm>
            <a:off x="4566472" y="2100034"/>
            <a:ext cx="1113817" cy="143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000" indent="-457200" algn="l">
              <a:defRPr/>
            </a:pPr>
            <a:r>
              <a:rPr lang="ru-RU" sz="900" b="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Алемтузумаб</a:t>
            </a:r>
            <a:endParaRPr lang="ru-RU" sz="900" b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90" name="Content Placeholder 36"/>
          <p:cNvSpPr txBox="1">
            <a:spLocks/>
          </p:cNvSpPr>
          <p:nvPr/>
        </p:nvSpPr>
        <p:spPr>
          <a:xfrm>
            <a:off x="4566472" y="2267518"/>
            <a:ext cx="1113817" cy="143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000" indent="-457200" algn="l">
              <a:defRPr/>
            </a:pPr>
            <a:r>
              <a:rPr lang="ru-RU" sz="900" b="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Натализумаб</a:t>
            </a:r>
            <a:endParaRPr lang="ru-RU" sz="900" b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91" name="Content Placeholder 36"/>
          <p:cNvSpPr txBox="1">
            <a:spLocks/>
          </p:cNvSpPr>
          <p:nvPr/>
        </p:nvSpPr>
        <p:spPr>
          <a:xfrm>
            <a:off x="4566472" y="2455538"/>
            <a:ext cx="1233563" cy="143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000" indent="-457200" algn="l">
              <a:defRPr/>
            </a:pPr>
            <a:r>
              <a:rPr lang="ru-RU" sz="900" b="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Диметилфумарат</a:t>
            </a:r>
            <a:endParaRPr lang="ru-RU" sz="900" b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92" name="Content Placeholder 36"/>
          <p:cNvSpPr txBox="1">
            <a:spLocks/>
          </p:cNvSpPr>
          <p:nvPr/>
        </p:nvSpPr>
        <p:spPr>
          <a:xfrm>
            <a:off x="4566472" y="2615999"/>
            <a:ext cx="1547908" cy="143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000" indent="-457200" algn="l">
              <a:defRPr/>
            </a:pPr>
            <a:r>
              <a:rPr lang="ru-RU" sz="900" dirty="0">
                <a:solidFill>
                  <a:srgbClr val="69B3E7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ПЭГ-ИФН </a:t>
            </a:r>
            <a:r>
              <a:rPr lang="el-GR" sz="900" dirty="0">
                <a:solidFill>
                  <a:srgbClr val="69B3E7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β</a:t>
            </a:r>
            <a:r>
              <a:rPr lang="en-US" sz="900" dirty="0">
                <a:solidFill>
                  <a:srgbClr val="69B3E7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-1a</a:t>
            </a:r>
            <a:r>
              <a:rPr lang="ru-RU" sz="900" dirty="0">
                <a:solidFill>
                  <a:srgbClr val="69B3E7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 125</a:t>
            </a:r>
            <a:endParaRPr lang="en-US" sz="900" dirty="0">
              <a:solidFill>
                <a:srgbClr val="69B3E7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93" name="Content Placeholder 36"/>
          <p:cNvSpPr txBox="1">
            <a:spLocks/>
          </p:cNvSpPr>
          <p:nvPr/>
        </p:nvSpPr>
        <p:spPr>
          <a:xfrm>
            <a:off x="4566472" y="2980740"/>
            <a:ext cx="1672785" cy="143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000" indent="-457200" algn="l">
              <a:defRPr/>
            </a:pPr>
            <a:r>
              <a:rPr lang="ru-RU" sz="900" b="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Терифлуномид</a:t>
            </a:r>
            <a:endParaRPr lang="ru-RU" sz="900" b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94" name="Content Placeholder 36"/>
          <p:cNvSpPr txBox="1">
            <a:spLocks/>
          </p:cNvSpPr>
          <p:nvPr/>
        </p:nvSpPr>
        <p:spPr>
          <a:xfrm>
            <a:off x="4566472" y="3148568"/>
            <a:ext cx="2056028" cy="143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000" indent="-457200" algn="l">
              <a:defRPr/>
            </a:pPr>
            <a:r>
              <a:rPr lang="ru-RU" sz="900" b="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Финголимод</a:t>
            </a:r>
            <a:endParaRPr lang="ru-RU" sz="900" b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95" name="Content Placeholder 36"/>
          <p:cNvSpPr txBox="1">
            <a:spLocks/>
          </p:cNvSpPr>
          <p:nvPr/>
        </p:nvSpPr>
        <p:spPr>
          <a:xfrm>
            <a:off x="4566472" y="2807194"/>
            <a:ext cx="1664173" cy="143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000" indent="-457200" algn="l">
              <a:defRPr/>
            </a:pP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ИФН</a:t>
            </a:r>
            <a:r>
              <a:rPr lang="el-GR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β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-1a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 44 мкг п/к</a:t>
            </a:r>
            <a:endParaRPr lang="en-US" sz="900" b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96" name="Content Placeholder 36"/>
          <p:cNvSpPr txBox="1">
            <a:spLocks/>
          </p:cNvSpPr>
          <p:nvPr/>
        </p:nvSpPr>
        <p:spPr>
          <a:xfrm>
            <a:off x="4566472" y="3329159"/>
            <a:ext cx="1883784" cy="143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000" indent="-457200" algn="l">
              <a:defRPr/>
            </a:pP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ИФН</a:t>
            </a:r>
            <a:r>
              <a:rPr lang="el-GR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β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-1a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 30 мкг в/м</a:t>
            </a:r>
            <a:endParaRPr lang="en-US" sz="900" b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97" name="Content Placeholder 36"/>
          <p:cNvSpPr txBox="1">
            <a:spLocks/>
          </p:cNvSpPr>
          <p:nvPr/>
        </p:nvSpPr>
        <p:spPr>
          <a:xfrm>
            <a:off x="4566473" y="3496987"/>
            <a:ext cx="2068138" cy="143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000" indent="-457200" algn="l">
              <a:defRPr/>
            </a:pPr>
            <a:r>
              <a:rPr lang="ru-RU" sz="900" b="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Глатирамера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ацетат, 20 мг</a:t>
            </a:r>
          </a:p>
        </p:txBody>
      </p:sp>
      <p:sp>
        <p:nvSpPr>
          <p:cNvPr id="98" name="Content Placeholder 36"/>
          <p:cNvSpPr txBox="1">
            <a:spLocks/>
          </p:cNvSpPr>
          <p:nvPr/>
        </p:nvSpPr>
        <p:spPr>
          <a:xfrm>
            <a:off x="4566472" y="3671736"/>
            <a:ext cx="1780438" cy="143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000" indent="-457200" algn="l">
              <a:defRPr/>
            </a:pP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ИФН</a:t>
            </a:r>
            <a:r>
              <a:rPr lang="el-GR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β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-1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а, 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2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2 мкг п/к</a:t>
            </a:r>
            <a:endParaRPr lang="en-US" sz="900" b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99" name="Content Placeholder 36"/>
          <p:cNvSpPr txBox="1">
            <a:spLocks/>
          </p:cNvSpPr>
          <p:nvPr/>
        </p:nvSpPr>
        <p:spPr>
          <a:xfrm>
            <a:off x="4566472" y="3843757"/>
            <a:ext cx="1547908" cy="14384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6000" indent="-457200" algn="l">
              <a:defRPr/>
            </a:pP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ИФН</a:t>
            </a:r>
            <a:r>
              <a:rPr lang="el-GR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β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-1b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 </a:t>
            </a:r>
            <a:r>
              <a:rPr lang="en-US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250</a:t>
            </a:r>
            <a:r>
              <a:rPr lang="ru-RU" sz="90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мкг п/к</a:t>
            </a:r>
            <a:endParaRPr lang="en-US" sz="900" b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grpSp>
        <p:nvGrpSpPr>
          <p:cNvPr id="3" name="Group 99"/>
          <p:cNvGrpSpPr/>
          <p:nvPr/>
        </p:nvGrpSpPr>
        <p:grpSpPr>
          <a:xfrm>
            <a:off x="6189889" y="2124073"/>
            <a:ext cx="450850" cy="72000"/>
            <a:chOff x="6276975" y="2019573"/>
            <a:chExt cx="450850" cy="72000"/>
          </a:xfrm>
          <a:solidFill>
            <a:srgbClr val="5B6770"/>
          </a:solidFill>
        </p:grpSpPr>
        <p:cxnSp>
          <p:nvCxnSpPr>
            <p:cNvPr id="101" name="Straight Connector 100"/>
            <p:cNvCxnSpPr/>
            <p:nvPr/>
          </p:nvCxnSpPr>
          <p:spPr>
            <a:xfrm flipH="1">
              <a:off x="6276975" y="2061612"/>
              <a:ext cx="450850" cy="0"/>
            </a:xfrm>
            <a:prstGeom prst="line">
              <a:avLst/>
            </a:prstGeom>
            <a:grpFill/>
            <a:ln w="12700">
              <a:solidFill>
                <a:srgbClr val="5B67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ectangle 101"/>
            <p:cNvSpPr/>
            <p:nvPr/>
          </p:nvSpPr>
          <p:spPr>
            <a:xfrm>
              <a:off x="6376219" y="2019573"/>
              <a:ext cx="72000" cy="72000"/>
            </a:xfrm>
            <a:prstGeom prst="rect">
              <a:avLst/>
            </a:prstGeom>
            <a:grpFill/>
            <a:ln>
              <a:solidFill>
                <a:srgbClr val="5B6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</p:grpSp>
      <p:grpSp>
        <p:nvGrpSpPr>
          <p:cNvPr id="4" name="Group 102"/>
          <p:cNvGrpSpPr/>
          <p:nvPr/>
        </p:nvGrpSpPr>
        <p:grpSpPr>
          <a:xfrm>
            <a:off x="6433322" y="2305048"/>
            <a:ext cx="359817" cy="72000"/>
            <a:chOff x="6520408" y="2200548"/>
            <a:chExt cx="359817" cy="72000"/>
          </a:xfrm>
          <a:solidFill>
            <a:srgbClr val="5B6770"/>
          </a:solidFill>
        </p:grpSpPr>
        <p:cxnSp>
          <p:nvCxnSpPr>
            <p:cNvPr id="104" name="Straight Connector 103"/>
            <p:cNvCxnSpPr/>
            <p:nvPr/>
          </p:nvCxnSpPr>
          <p:spPr>
            <a:xfrm flipH="1" flipV="1">
              <a:off x="6520408" y="2242587"/>
              <a:ext cx="359817" cy="2138"/>
            </a:xfrm>
            <a:prstGeom prst="line">
              <a:avLst/>
            </a:prstGeom>
            <a:grpFill/>
            <a:ln w="12700">
              <a:solidFill>
                <a:srgbClr val="5B67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04"/>
            <p:cNvSpPr/>
            <p:nvPr/>
          </p:nvSpPr>
          <p:spPr>
            <a:xfrm>
              <a:off x="6619652" y="2200548"/>
              <a:ext cx="72000" cy="72000"/>
            </a:xfrm>
            <a:prstGeom prst="rect">
              <a:avLst/>
            </a:prstGeom>
            <a:grpFill/>
            <a:ln>
              <a:solidFill>
                <a:srgbClr val="5B6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</p:grpSp>
      <p:grpSp>
        <p:nvGrpSpPr>
          <p:cNvPr id="5" name="Group 105"/>
          <p:cNvGrpSpPr/>
          <p:nvPr/>
        </p:nvGrpSpPr>
        <p:grpSpPr>
          <a:xfrm>
            <a:off x="6443890" y="2645021"/>
            <a:ext cx="568324" cy="72000"/>
            <a:chOff x="6433568" y="2200548"/>
            <a:chExt cx="568324" cy="72000"/>
          </a:xfrm>
          <a:solidFill>
            <a:srgbClr val="69B3E7"/>
          </a:solidFill>
        </p:grpSpPr>
        <p:cxnSp>
          <p:nvCxnSpPr>
            <p:cNvPr id="107" name="Straight Connector 106"/>
            <p:cNvCxnSpPr/>
            <p:nvPr/>
          </p:nvCxnSpPr>
          <p:spPr>
            <a:xfrm flipH="1">
              <a:off x="6433568" y="2244725"/>
              <a:ext cx="568324" cy="0"/>
            </a:xfrm>
            <a:prstGeom prst="line">
              <a:avLst/>
            </a:prstGeom>
            <a:grpFill/>
            <a:ln w="12700">
              <a:solidFill>
                <a:srgbClr val="69B3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/>
            <p:cNvSpPr/>
            <p:nvPr/>
          </p:nvSpPr>
          <p:spPr>
            <a:xfrm>
              <a:off x="6619652" y="2200548"/>
              <a:ext cx="72000" cy="72000"/>
            </a:xfrm>
            <a:prstGeom prst="rect">
              <a:avLst/>
            </a:prstGeom>
            <a:grpFill/>
            <a:ln>
              <a:solidFill>
                <a:srgbClr val="69B3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</p:grpSp>
      <p:grpSp>
        <p:nvGrpSpPr>
          <p:cNvPr id="7" name="Group 108"/>
          <p:cNvGrpSpPr/>
          <p:nvPr/>
        </p:nvGrpSpPr>
        <p:grpSpPr>
          <a:xfrm>
            <a:off x="6589940" y="2835645"/>
            <a:ext cx="450849" cy="72000"/>
            <a:chOff x="6458968" y="2200548"/>
            <a:chExt cx="450849" cy="72000"/>
          </a:xfrm>
          <a:solidFill>
            <a:srgbClr val="5B6770"/>
          </a:solidFill>
        </p:grpSpPr>
        <p:cxnSp>
          <p:nvCxnSpPr>
            <p:cNvPr id="110" name="Straight Connector 109"/>
            <p:cNvCxnSpPr/>
            <p:nvPr/>
          </p:nvCxnSpPr>
          <p:spPr>
            <a:xfrm flipH="1">
              <a:off x="6458968" y="2244725"/>
              <a:ext cx="450849" cy="0"/>
            </a:xfrm>
            <a:prstGeom prst="line">
              <a:avLst/>
            </a:prstGeom>
            <a:grpFill/>
            <a:ln w="12700">
              <a:solidFill>
                <a:srgbClr val="5B67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 110"/>
            <p:cNvSpPr/>
            <p:nvPr/>
          </p:nvSpPr>
          <p:spPr>
            <a:xfrm>
              <a:off x="6619652" y="2200548"/>
              <a:ext cx="72000" cy="72000"/>
            </a:xfrm>
            <a:prstGeom prst="rect">
              <a:avLst/>
            </a:prstGeom>
            <a:grpFill/>
            <a:ln>
              <a:solidFill>
                <a:srgbClr val="5B6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</p:grpSp>
      <p:grpSp>
        <p:nvGrpSpPr>
          <p:cNvPr id="9" name="Group 111"/>
          <p:cNvGrpSpPr/>
          <p:nvPr/>
        </p:nvGrpSpPr>
        <p:grpSpPr>
          <a:xfrm>
            <a:off x="6643914" y="3008236"/>
            <a:ext cx="358775" cy="72000"/>
            <a:chOff x="6506592" y="2200548"/>
            <a:chExt cx="358775" cy="72000"/>
          </a:xfrm>
          <a:solidFill>
            <a:srgbClr val="5B6770"/>
          </a:solidFill>
        </p:grpSpPr>
        <p:cxnSp>
          <p:nvCxnSpPr>
            <p:cNvPr id="113" name="Straight Connector 112"/>
            <p:cNvCxnSpPr/>
            <p:nvPr/>
          </p:nvCxnSpPr>
          <p:spPr>
            <a:xfrm flipH="1">
              <a:off x="6506592" y="2244725"/>
              <a:ext cx="358775" cy="0"/>
            </a:xfrm>
            <a:prstGeom prst="line">
              <a:avLst/>
            </a:prstGeom>
            <a:grpFill/>
            <a:ln w="12700">
              <a:solidFill>
                <a:srgbClr val="5B67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tangle 113"/>
            <p:cNvSpPr/>
            <p:nvPr/>
          </p:nvSpPr>
          <p:spPr>
            <a:xfrm>
              <a:off x="6619652" y="2200548"/>
              <a:ext cx="72000" cy="72000"/>
            </a:xfrm>
            <a:prstGeom prst="rect">
              <a:avLst/>
            </a:prstGeom>
            <a:grpFill/>
            <a:ln>
              <a:solidFill>
                <a:srgbClr val="5B6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</p:grpSp>
      <p:grpSp>
        <p:nvGrpSpPr>
          <p:cNvPr id="100" name="Group 114"/>
          <p:cNvGrpSpPr/>
          <p:nvPr/>
        </p:nvGrpSpPr>
        <p:grpSpPr>
          <a:xfrm>
            <a:off x="6666140" y="3180827"/>
            <a:ext cx="327024" cy="72000"/>
            <a:chOff x="6506593" y="2200548"/>
            <a:chExt cx="327024" cy="72000"/>
          </a:xfrm>
          <a:solidFill>
            <a:srgbClr val="5B6770"/>
          </a:solidFill>
        </p:grpSpPr>
        <p:cxnSp>
          <p:nvCxnSpPr>
            <p:cNvPr id="116" name="Straight Connector 115"/>
            <p:cNvCxnSpPr/>
            <p:nvPr/>
          </p:nvCxnSpPr>
          <p:spPr>
            <a:xfrm flipH="1">
              <a:off x="6506593" y="2244725"/>
              <a:ext cx="327024" cy="0"/>
            </a:xfrm>
            <a:prstGeom prst="line">
              <a:avLst/>
            </a:prstGeom>
            <a:grpFill/>
            <a:ln w="12700">
              <a:solidFill>
                <a:srgbClr val="5B67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116"/>
            <p:cNvSpPr/>
            <p:nvPr/>
          </p:nvSpPr>
          <p:spPr>
            <a:xfrm>
              <a:off x="6619652" y="2200548"/>
              <a:ext cx="72000" cy="72000"/>
            </a:xfrm>
            <a:prstGeom prst="rect">
              <a:avLst/>
            </a:prstGeom>
            <a:grpFill/>
            <a:ln>
              <a:solidFill>
                <a:srgbClr val="5B6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</p:grpSp>
      <p:grpSp>
        <p:nvGrpSpPr>
          <p:cNvPr id="103" name="Group 117"/>
          <p:cNvGrpSpPr/>
          <p:nvPr/>
        </p:nvGrpSpPr>
        <p:grpSpPr>
          <a:xfrm>
            <a:off x="6672490" y="3355576"/>
            <a:ext cx="485774" cy="72000"/>
            <a:chOff x="6449221" y="2200548"/>
            <a:chExt cx="485774" cy="72000"/>
          </a:xfrm>
          <a:solidFill>
            <a:srgbClr val="5B6770"/>
          </a:solidFill>
        </p:grpSpPr>
        <p:cxnSp>
          <p:nvCxnSpPr>
            <p:cNvPr id="119" name="Straight Connector 118"/>
            <p:cNvCxnSpPr/>
            <p:nvPr/>
          </p:nvCxnSpPr>
          <p:spPr>
            <a:xfrm flipH="1">
              <a:off x="6449221" y="2244725"/>
              <a:ext cx="485774" cy="0"/>
            </a:xfrm>
            <a:prstGeom prst="line">
              <a:avLst/>
            </a:prstGeom>
            <a:grpFill/>
            <a:ln w="12700">
              <a:solidFill>
                <a:srgbClr val="5B67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ectangle 119"/>
            <p:cNvSpPr/>
            <p:nvPr/>
          </p:nvSpPr>
          <p:spPr>
            <a:xfrm>
              <a:off x="6619652" y="2200548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B6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</p:grpSp>
      <p:grpSp>
        <p:nvGrpSpPr>
          <p:cNvPr id="106" name="Group 120"/>
          <p:cNvGrpSpPr/>
          <p:nvPr/>
        </p:nvGrpSpPr>
        <p:grpSpPr>
          <a:xfrm>
            <a:off x="6667379" y="3534517"/>
            <a:ext cx="485774" cy="72000"/>
            <a:chOff x="6449221" y="2200548"/>
            <a:chExt cx="485774" cy="72000"/>
          </a:xfrm>
          <a:solidFill>
            <a:srgbClr val="5B6770"/>
          </a:solidFill>
        </p:grpSpPr>
        <p:cxnSp>
          <p:nvCxnSpPr>
            <p:cNvPr id="122" name="Straight Connector 121"/>
            <p:cNvCxnSpPr/>
            <p:nvPr/>
          </p:nvCxnSpPr>
          <p:spPr>
            <a:xfrm flipH="1">
              <a:off x="6449221" y="2244725"/>
              <a:ext cx="485774" cy="0"/>
            </a:xfrm>
            <a:prstGeom prst="line">
              <a:avLst/>
            </a:prstGeom>
            <a:grpFill/>
            <a:ln w="12700">
              <a:solidFill>
                <a:srgbClr val="5B67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ectangle 122"/>
            <p:cNvSpPr/>
            <p:nvPr/>
          </p:nvSpPr>
          <p:spPr>
            <a:xfrm>
              <a:off x="6619652" y="2200548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B6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</p:grpSp>
      <p:grpSp>
        <p:nvGrpSpPr>
          <p:cNvPr id="109" name="Group 123"/>
          <p:cNvGrpSpPr/>
          <p:nvPr/>
        </p:nvGrpSpPr>
        <p:grpSpPr>
          <a:xfrm>
            <a:off x="6618515" y="3702916"/>
            <a:ext cx="622299" cy="72000"/>
            <a:chOff x="6400357" y="2200548"/>
            <a:chExt cx="622299" cy="72000"/>
          </a:xfrm>
          <a:solidFill>
            <a:srgbClr val="5B6770"/>
          </a:solidFill>
        </p:grpSpPr>
        <p:cxnSp>
          <p:nvCxnSpPr>
            <p:cNvPr id="125" name="Straight Connector 124"/>
            <p:cNvCxnSpPr/>
            <p:nvPr/>
          </p:nvCxnSpPr>
          <p:spPr>
            <a:xfrm flipH="1">
              <a:off x="6400357" y="2244725"/>
              <a:ext cx="622299" cy="0"/>
            </a:xfrm>
            <a:prstGeom prst="line">
              <a:avLst/>
            </a:prstGeom>
            <a:grpFill/>
            <a:ln w="12700">
              <a:solidFill>
                <a:srgbClr val="5B67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Rectangle 125"/>
            <p:cNvSpPr/>
            <p:nvPr/>
          </p:nvSpPr>
          <p:spPr>
            <a:xfrm>
              <a:off x="6619652" y="2200548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B6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</p:grpSp>
      <p:grpSp>
        <p:nvGrpSpPr>
          <p:cNvPr id="112" name="Group 126"/>
          <p:cNvGrpSpPr/>
          <p:nvPr/>
        </p:nvGrpSpPr>
        <p:grpSpPr>
          <a:xfrm>
            <a:off x="6682014" y="3885032"/>
            <a:ext cx="558800" cy="72000"/>
            <a:chOff x="6432106" y="2200548"/>
            <a:chExt cx="558800" cy="72000"/>
          </a:xfrm>
          <a:solidFill>
            <a:srgbClr val="5B6770"/>
          </a:solidFill>
        </p:grpSpPr>
        <p:cxnSp>
          <p:nvCxnSpPr>
            <p:cNvPr id="128" name="Straight Connector 127"/>
            <p:cNvCxnSpPr/>
            <p:nvPr/>
          </p:nvCxnSpPr>
          <p:spPr>
            <a:xfrm flipH="1">
              <a:off x="6432106" y="2244725"/>
              <a:ext cx="558800" cy="0"/>
            </a:xfrm>
            <a:prstGeom prst="line">
              <a:avLst/>
            </a:prstGeom>
            <a:grpFill/>
            <a:ln w="12700">
              <a:solidFill>
                <a:srgbClr val="5B67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tangle 128"/>
            <p:cNvSpPr/>
            <p:nvPr/>
          </p:nvSpPr>
          <p:spPr>
            <a:xfrm>
              <a:off x="6619652" y="2200548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B6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</p:grpSp>
      <p:sp>
        <p:nvSpPr>
          <p:cNvPr id="130" name="Content Placeholder 36"/>
          <p:cNvSpPr txBox="1">
            <a:spLocks/>
          </p:cNvSpPr>
          <p:nvPr/>
        </p:nvSpPr>
        <p:spPr>
          <a:xfrm>
            <a:off x="7047610" y="4379638"/>
            <a:ext cx="1585912" cy="4397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1" i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266700" indent="-266700"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FontTx/>
              <a:buBlip>
                <a:blip r:embed="rId3"/>
              </a:buBlip>
              <a:defRPr sz="14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534988" indent="-268288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‒"/>
              <a:defRPr sz="12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801688" indent="-2667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Calibri" panose="020F0502020204030204" pitchFamily="34" charset="0"/>
              <a:buChar char="•"/>
              <a:defRPr sz="1100" b="0" i="0">
                <a:solidFill>
                  <a:srgbClr val="5D646C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altLang="en-US" sz="1050" b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В пользу плацебо</a:t>
            </a:r>
            <a:endParaRPr lang="en-US" sz="1050" b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323849" y="4914375"/>
            <a:ext cx="8512175" cy="1005151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69B3E7"/>
            </a:solidFill>
            <a:prstDash val="solid"/>
          </a:ln>
          <a:effectLst>
            <a:outerShdw blurRad="38100" dist="76200" dir="2700000" algn="tl" rotWithShape="0">
              <a:prstClr val="black">
                <a:alpha val="9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sz="1300" dirty="0">
                <a:solidFill>
                  <a:srgbClr val="69B3E7"/>
                </a:solidFill>
                <a:latin typeface="Helvetica Neue" charset="0"/>
                <a:ea typeface="Helvetica Neue" charset="0"/>
                <a:cs typeface="Helvetica Neue" charset="0"/>
              </a:rPr>
              <a:t> C</a:t>
            </a:r>
            <a:r>
              <a:rPr lang="ru-RU" sz="1300" dirty="0" err="1">
                <a:solidFill>
                  <a:srgbClr val="69B3E7"/>
                </a:solidFill>
                <a:latin typeface="Helvetica Neue" charset="0"/>
                <a:ea typeface="Helvetica Neue" charset="0"/>
                <a:cs typeface="Helvetica Neue" charset="0"/>
              </a:rPr>
              <a:t>реди</a:t>
            </a:r>
            <a:r>
              <a:rPr lang="ru-RU" sz="1300" dirty="0">
                <a:solidFill>
                  <a:srgbClr val="69B3E7"/>
                </a:solidFill>
                <a:latin typeface="Helvetica Neue" charset="0"/>
                <a:ea typeface="Helvetica Neue" charset="0"/>
                <a:cs typeface="Helvetica Neue" charset="0"/>
              </a:rPr>
              <a:t> инъекционных</a:t>
            </a:r>
            <a:r>
              <a:rPr lang="en-US" sz="1300" dirty="0">
                <a:solidFill>
                  <a:srgbClr val="69B3E7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ru-RU" sz="1300" dirty="0">
                <a:solidFill>
                  <a:srgbClr val="69B3E7"/>
                </a:solidFill>
                <a:latin typeface="Helvetica Neue" charset="0"/>
                <a:ea typeface="Helvetica Neue" charset="0"/>
                <a:cs typeface="Helvetica Neue" charset="0"/>
              </a:rPr>
              <a:t>ПИТРС первой линии терапии максимальные показатели снижения СЧО, соответствующие </a:t>
            </a:r>
            <a:r>
              <a:rPr lang="ru-RU" sz="1300" b="1" dirty="0">
                <a:solidFill>
                  <a:srgbClr val="69B3E7"/>
                </a:solidFill>
                <a:latin typeface="Helvetica Neue" charset="0"/>
                <a:ea typeface="Helvetica Neue" charset="0"/>
                <a:cs typeface="Helvetica Neue" charset="0"/>
              </a:rPr>
              <a:t>36%</a:t>
            </a:r>
            <a:r>
              <a:rPr lang="ru-RU" sz="1300" dirty="0">
                <a:solidFill>
                  <a:srgbClr val="69B3E7"/>
                </a:solidFill>
                <a:latin typeface="Helvetica Neue" charset="0"/>
                <a:ea typeface="Helvetica Neue" charset="0"/>
                <a:cs typeface="Helvetica Neue" charset="0"/>
              </a:rPr>
              <a:t>, продемонстрировал ПЭГ-ИФН </a:t>
            </a:r>
            <a:r>
              <a:rPr lang="el-GR" sz="1300" dirty="0">
                <a:solidFill>
                  <a:srgbClr val="69B3E7"/>
                </a:solidFill>
                <a:latin typeface="Helvetica Neue" charset="0"/>
                <a:ea typeface="Helvetica Neue" charset="0"/>
                <a:cs typeface="Helvetica Neue" charset="0"/>
              </a:rPr>
              <a:t>β-1</a:t>
            </a:r>
            <a:r>
              <a:rPr lang="en-US" sz="1300" dirty="0">
                <a:solidFill>
                  <a:srgbClr val="69B3E7"/>
                </a:solidFill>
                <a:latin typeface="Helvetica Neue" charset="0"/>
                <a:ea typeface="Helvetica Neue" charset="0"/>
                <a:cs typeface="Helvetica Neue" charset="0"/>
              </a:rPr>
              <a:t>a </a:t>
            </a:r>
            <a:endParaRPr lang="ru-RU" sz="1300" dirty="0">
              <a:solidFill>
                <a:srgbClr val="69B3E7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r>
              <a:rPr lang="ru-RU" sz="1300" dirty="0">
                <a:solidFill>
                  <a:srgbClr val="69B3E7"/>
                </a:solidFill>
                <a:latin typeface="Helvetica Neue" charset="0"/>
                <a:ea typeface="Helvetica Neue" charset="0"/>
                <a:cs typeface="Helvetica Neue" charset="0"/>
              </a:rPr>
              <a:t>ПЭГ-ИФН </a:t>
            </a:r>
            <a:r>
              <a:rPr lang="el-GR" sz="1300" dirty="0">
                <a:solidFill>
                  <a:srgbClr val="69B3E7"/>
                </a:solidFill>
                <a:latin typeface="Helvetica Neue" charset="0"/>
                <a:ea typeface="Helvetica Neue" charset="0"/>
                <a:cs typeface="Helvetica Neue" charset="0"/>
              </a:rPr>
              <a:t>β-1</a:t>
            </a:r>
            <a:r>
              <a:rPr lang="en-US" sz="1300" dirty="0">
                <a:solidFill>
                  <a:srgbClr val="69B3E7"/>
                </a:solidFill>
                <a:latin typeface="Helvetica Neue" charset="0"/>
                <a:ea typeface="Helvetica Neue" charset="0"/>
                <a:cs typeface="Helvetica Neue" charset="0"/>
              </a:rPr>
              <a:t>a</a:t>
            </a:r>
            <a:r>
              <a:rPr lang="ru-RU" sz="1300" dirty="0">
                <a:solidFill>
                  <a:srgbClr val="69B3E7"/>
                </a:solidFill>
                <a:latin typeface="Helvetica Neue" charset="0"/>
                <a:ea typeface="Helvetica Neue" charset="0"/>
                <a:cs typeface="Helvetica Neue" charset="0"/>
              </a:rPr>
              <a:t> превосходит инъекционные ПИТРС «1 линии» и </a:t>
            </a:r>
            <a:r>
              <a:rPr lang="ru-RU" sz="1300" dirty="0" err="1">
                <a:solidFill>
                  <a:srgbClr val="69B3E7"/>
                </a:solidFill>
                <a:latin typeface="Helvetica Neue" charset="0"/>
                <a:ea typeface="Helvetica Neue" charset="0"/>
                <a:cs typeface="Helvetica Neue" charset="0"/>
              </a:rPr>
              <a:t>терифлуномид</a:t>
            </a:r>
            <a:r>
              <a:rPr lang="ru-RU" sz="1300" dirty="0">
                <a:solidFill>
                  <a:srgbClr val="69B3E7"/>
                </a:solidFill>
                <a:latin typeface="Helvetica Neue" charset="0"/>
                <a:ea typeface="Helvetica Neue" charset="0"/>
                <a:cs typeface="Helvetica Neue" charset="0"/>
              </a:rPr>
              <a:t> по уменьшению риска прогрессирования </a:t>
            </a:r>
            <a:r>
              <a:rPr lang="ru-RU" sz="1300" dirty="0" err="1">
                <a:solidFill>
                  <a:srgbClr val="69B3E7"/>
                </a:solidFill>
                <a:latin typeface="Helvetica Neue" charset="0"/>
                <a:ea typeface="Helvetica Neue" charset="0"/>
                <a:cs typeface="Helvetica Neue" charset="0"/>
              </a:rPr>
              <a:t>инвалидизации</a:t>
            </a:r>
            <a:r>
              <a:rPr lang="ru-RU" sz="1300" dirty="0">
                <a:solidFill>
                  <a:srgbClr val="69B3E7"/>
                </a:solidFill>
                <a:latin typeface="Helvetica Neue" charset="0"/>
                <a:ea typeface="Helvetica Neue" charset="0"/>
                <a:cs typeface="Helvetica Neue" charset="0"/>
              </a:rPr>
              <a:t>, подтвержденной в течение 3 мес. (снижение риска на </a:t>
            </a:r>
            <a:r>
              <a:rPr lang="en-US" sz="1300" b="1" dirty="0">
                <a:solidFill>
                  <a:srgbClr val="69B3E7"/>
                </a:solidFill>
                <a:latin typeface="Helvetica Neue" charset="0"/>
                <a:ea typeface="Helvetica Neue" charset="0"/>
                <a:cs typeface="Helvetica Neue" charset="0"/>
              </a:rPr>
              <a:t>3</a:t>
            </a:r>
            <a:r>
              <a:rPr lang="ru-RU" sz="1300" b="1" dirty="0">
                <a:solidFill>
                  <a:srgbClr val="69B3E7"/>
                </a:solidFill>
                <a:latin typeface="Helvetica Neue" charset="0"/>
                <a:ea typeface="Helvetica Neue" charset="0"/>
                <a:cs typeface="Helvetica Neue" charset="0"/>
              </a:rPr>
              <a:t>8%</a:t>
            </a:r>
            <a:r>
              <a:rPr lang="ru-RU" sz="1300" dirty="0">
                <a:solidFill>
                  <a:srgbClr val="69B3E7"/>
                </a:solidFill>
                <a:latin typeface="Helvetica Neue" charset="0"/>
                <a:ea typeface="Helvetica Neue" charset="0"/>
                <a:cs typeface="Helvetica Neue" charset="0"/>
              </a:rPr>
              <a:t>)</a:t>
            </a:r>
            <a:endParaRPr lang="en-US" sz="1300" dirty="0">
              <a:solidFill>
                <a:srgbClr val="69B3E7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07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14356"/>
            <a:ext cx="7886700" cy="97633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Рассеянный склероз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600" dirty="0" smtClean="0"/>
              <a:t>хроническое, </a:t>
            </a:r>
            <a:r>
              <a:rPr lang="ru-RU" sz="3600" dirty="0" err="1" smtClean="0"/>
              <a:t>демиелинизирующее</a:t>
            </a:r>
            <a:r>
              <a:rPr lang="ru-RU" sz="3600" dirty="0" smtClean="0"/>
              <a:t> заболевание, в основе которого лежит комплекс аутоиммунных и </a:t>
            </a:r>
            <a:r>
              <a:rPr lang="ru-RU" sz="3600" dirty="0" err="1" smtClean="0"/>
              <a:t>нейродегенеративных</a:t>
            </a:r>
            <a:r>
              <a:rPr lang="ru-RU" sz="3600" dirty="0" smtClean="0"/>
              <a:t> процессов, приводящих к множественному очаговому поражению центральной нервной системы, ведущее к ранней </a:t>
            </a:r>
            <a:r>
              <a:rPr lang="ru-RU" sz="3600" dirty="0" err="1" smtClean="0"/>
              <a:t>инвалидизации</a:t>
            </a:r>
            <a:r>
              <a:rPr lang="ru-RU" sz="3600" dirty="0" smtClean="0"/>
              <a:t> больных и значительному снижению качества жизни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PHRU/TIZ/0918/0018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2695-A033-451A-A90C-33D67AC6236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ru-RU" sz="2000" b="1" dirty="0">
                <a:solidFill>
                  <a:schemeClr val="tx1"/>
                </a:solidFill>
              </a:rPr>
              <a:t>АНАЛИЗ ОПРОСА ИССЛЕДОВАТЕЛЕЙ ПО УПРАВЛЕНИЮ ГРИППОПОДОБНЫМ СИНДРОМОМ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84888" y="2041178"/>
            <a:ext cx="2751137" cy="3877022"/>
          </a:xfrm>
        </p:spPr>
        <p:txBody>
          <a:bodyPr>
            <a:noAutofit/>
          </a:bodyPr>
          <a:lstStyle/>
          <a:p>
            <a:pPr marL="285750" lvl="2" indent="-285750">
              <a:buFont typeface="Courier New" charset="0"/>
              <a:buChar char="o"/>
            </a:pPr>
            <a:r>
              <a:rPr lang="ru-RU" sz="1200" dirty="0"/>
              <a:t>Исследователям </a:t>
            </a:r>
            <a:r>
              <a:rPr lang="en-US" sz="1200" dirty="0"/>
              <a:t>ADVANCE </a:t>
            </a:r>
            <a:r>
              <a:rPr lang="ru-RU" sz="1200" dirty="0"/>
              <a:t> было предложено заполнение двух опросников в отношении ведения пациентов с НЯ (гриппоподобный синдром, </a:t>
            </a:r>
            <a:r>
              <a:rPr lang="ru-RU" sz="1200" dirty="0" err="1"/>
              <a:t>постинъекционные</a:t>
            </a:r>
            <a:r>
              <a:rPr lang="ru-RU" sz="1200" dirty="0"/>
              <a:t> НЯ), связанными с терапией ПЭГ-ИФН бета 1-а </a:t>
            </a:r>
          </a:p>
          <a:p>
            <a:pPr marL="285750" lvl="2" indent="-285750">
              <a:buFont typeface="Courier New" charset="0"/>
              <a:buChar char="o"/>
            </a:pPr>
            <a:r>
              <a:rPr lang="ru-RU" sz="1200" dirty="0"/>
              <a:t>Опросники был разработаны независимым комитетом, состоящим из 4 клинических экспертов</a:t>
            </a:r>
          </a:p>
          <a:p>
            <a:pPr marL="285750" lvl="2" indent="-285750">
              <a:buFont typeface="Courier New" charset="0"/>
              <a:buChar char="o"/>
            </a:pPr>
            <a:r>
              <a:rPr lang="ru-RU" sz="1200" dirty="0"/>
              <a:t>Были использованы следующие варианты ответов: Да/Нет, предусмотрена возможность выбора нескольких ответов </a:t>
            </a:r>
            <a:br>
              <a:rPr lang="ru-RU" sz="1200" dirty="0"/>
            </a:br>
            <a:r>
              <a:rPr lang="ru-RU" sz="1200" dirty="0"/>
              <a:t>в соответствующих вопросах</a:t>
            </a:r>
            <a:endParaRPr lang="en-GB" sz="1200" dirty="0"/>
          </a:p>
          <a:p>
            <a:pPr marL="285750" lvl="2" indent="-285750">
              <a:buFont typeface="Courier New" charset="0"/>
              <a:buChar char="o"/>
            </a:pPr>
            <a:r>
              <a:rPr lang="ru-RU" sz="1200" dirty="0"/>
              <a:t>Опросники 1 и 2 были заполнены 30 и 29 исследователями соответственно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323849" y="6232233"/>
            <a:ext cx="8512176" cy="62576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Figure adapted from Leahy L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.,</a:t>
            </a:r>
            <a:r>
              <a:rPr lang="en-GB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et al. Poster (P3.286). AAN 18–25 Apr, 2015 Washington D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</a:t>
            </a:r>
            <a:r>
              <a:rPr lang="en-GB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C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</a:t>
            </a:r>
            <a:r>
              <a:rPr lang="en-GB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, USA; Newsome S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.,</a:t>
            </a:r>
            <a:r>
              <a:rPr lang="en-GB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et al. Poster (DX57). CMSC 27–30 May, 2015 Indianapolis, USA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</a:t>
            </a:r>
            <a:endParaRPr lang="en-GB" sz="7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849" y="1302060"/>
            <a:ext cx="5064976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69B3E7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r>
              <a:rPr lang="ru-RU" dirty="0"/>
              <a:t>Исследование фазы </a:t>
            </a:r>
            <a:r>
              <a:rPr lang="en-US" dirty="0"/>
              <a:t> III ADVANCE post-hoc</a:t>
            </a:r>
            <a:r>
              <a:rPr lang="ru-RU" dirty="0"/>
              <a:t> анализ</a:t>
            </a:r>
            <a:endParaRPr lang="en-GB" dirty="0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xmlns="" val="1922964611"/>
              </p:ext>
            </p:extLst>
          </p:nvPr>
        </p:nvGraphicFramePr>
        <p:xfrm>
          <a:off x="206153" y="2162549"/>
          <a:ext cx="5132764" cy="3917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/>
          <p:cNvSpPr/>
          <p:nvPr/>
        </p:nvSpPr>
        <p:spPr>
          <a:xfrm>
            <a:off x="323850" y="1848617"/>
            <a:ext cx="576103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440" b="0" i="0" u="none" strike="noStrike" kern="1200" baseline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pPr>
            <a:r>
              <a:rPr lang="ru-RU" sz="1400" b="1" dirty="0"/>
              <a:t>Страны, включенные в опрос и количество пациентов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186500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78523329"/>
              </p:ext>
            </p:extLst>
          </p:nvPr>
        </p:nvGraphicFramePr>
        <p:xfrm>
          <a:off x="85848" y="2259453"/>
          <a:ext cx="4622996" cy="3331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32370"/>
            <a:ext cx="8462992" cy="1288922"/>
          </a:xfrm>
        </p:spPr>
        <p:txBody>
          <a:bodyPr>
            <a:noAutofit/>
          </a:bodyPr>
          <a:lstStyle/>
          <a:p>
            <a:pPr algn="ctr">
              <a:lnSpc>
                <a:spcPct val="125000"/>
              </a:lnSpc>
            </a:pPr>
            <a:r>
              <a:rPr lang="ru-RU" sz="2300" b="1" dirty="0">
                <a:solidFill>
                  <a:schemeClr val="tx1"/>
                </a:solidFill>
              </a:rPr>
              <a:t>ГРИППОПОДОБНЫЙ СИНДРОМ ОБЫЧНО ВОЗНИКАЛ </a:t>
            </a:r>
            <a:br>
              <a:rPr lang="ru-RU" sz="2300" b="1" dirty="0">
                <a:solidFill>
                  <a:schemeClr val="tx1"/>
                </a:solidFill>
              </a:rPr>
            </a:br>
            <a:r>
              <a:rPr lang="ru-RU" sz="2300" b="1" dirty="0">
                <a:solidFill>
                  <a:schemeClr val="tx1"/>
                </a:solidFill>
              </a:rPr>
              <a:t>В ТЕЧЕНИЕ СУТОК ПОСЛЕ ВВЕДЕНИЯ И ДЛИЛСЯ </a:t>
            </a:r>
            <a:br>
              <a:rPr lang="ru-RU" sz="2300" b="1" dirty="0">
                <a:solidFill>
                  <a:schemeClr val="tx1"/>
                </a:solidFill>
              </a:rPr>
            </a:br>
            <a:r>
              <a:rPr lang="ru-RU" sz="2300" b="1" dirty="0">
                <a:solidFill>
                  <a:schemeClr val="tx1"/>
                </a:solidFill>
              </a:rPr>
              <a:t>МЕНЕЕ 24 ЧАСОВ</a:t>
            </a:r>
            <a:endParaRPr lang="en-US" sz="23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849" y="6232233"/>
            <a:ext cx="8512176" cy="62576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*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Среднее значение</a:t>
            </a:r>
            <a:r>
              <a:rPr lang="en-GB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≥2.7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по 4-балльной шкале</a:t>
            </a:r>
            <a:r>
              <a:rPr lang="en-GB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Likert 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было определено независимым экспертным комитетом как  предпочтительное. </a:t>
            </a:r>
            <a:endParaRPr lang="en-GB" sz="7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Figure adapted from Huang D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.,</a:t>
            </a:r>
            <a:r>
              <a:rPr lang="en-GB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et al. Poster (DX35). CMSC 27–30 May, 2015 Indianapolis, USA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</a:t>
            </a:r>
            <a:endParaRPr lang="en-GB" sz="7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850" y="1301307"/>
            <a:ext cx="5064976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69B3E7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r>
              <a:rPr lang="ru-RU" dirty="0"/>
              <a:t>Исследование фазы </a:t>
            </a:r>
            <a:r>
              <a:rPr lang="en-US" dirty="0"/>
              <a:t>III ADVANCE post-hoc </a:t>
            </a:r>
            <a:r>
              <a:rPr lang="ru-RU" dirty="0"/>
              <a:t>анализ</a:t>
            </a:r>
            <a:endParaRPr lang="en-GB" dirty="0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 rot="16200000">
            <a:off x="-693661" y="3817416"/>
            <a:ext cx="24659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/>
            <a:r>
              <a:rPr lang="ru-RU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Доля исследователей, ответивших </a:t>
            </a:r>
            <a:br>
              <a:rPr lang="ru-RU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</a:br>
            <a:r>
              <a:rPr lang="ru-RU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на вопрос (%)</a:t>
            </a:r>
            <a:endParaRPr lang="en-US" sz="10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14840300"/>
              </p:ext>
            </p:extLst>
          </p:nvPr>
        </p:nvGraphicFramePr>
        <p:xfrm>
          <a:off x="3831405" y="2260400"/>
          <a:ext cx="4993032" cy="3331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029421" y="1778645"/>
            <a:ext cx="380660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1100" b="1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ru-RU" sz="1100" b="1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Длительность гриппоподобного </a:t>
            </a:r>
            <a:br>
              <a:rPr lang="ru-RU" sz="1100" b="1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</a:br>
            <a:r>
              <a:rPr lang="ru-RU" sz="1100" b="1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синдрома была </a:t>
            </a:r>
            <a:r>
              <a:rPr lang="en-US" sz="1100" b="1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≤24</a:t>
            </a:r>
            <a:r>
              <a:rPr lang="ru-RU" sz="1100" b="1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ч</a:t>
            </a:r>
            <a:r>
              <a:rPr lang="en-US" sz="1100" b="1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984269" y="2849709"/>
            <a:ext cx="154554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ru-RU" sz="1000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Среднее </a:t>
            </a:r>
            <a:br>
              <a:rPr lang="ru-RU" sz="1000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</a:br>
            <a:r>
              <a:rPr lang="ru-RU" sz="1000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значение </a:t>
            </a:r>
            <a:r>
              <a:rPr lang="en-US" sz="1000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=</a:t>
            </a:r>
            <a:r>
              <a:rPr lang="ru-RU" sz="1000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1000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3.17*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128560" y="1778532"/>
            <a:ext cx="344344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>
              <a:defRPr/>
            </a:pPr>
            <a:r>
              <a:rPr lang="en-US" sz="1100" b="1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ru-RU" sz="1100" b="1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Возникновение гриппоподобного синдрома отмечалось спустя</a:t>
            </a:r>
            <a:r>
              <a:rPr lang="en-US" sz="1100" b="1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≤24</a:t>
            </a:r>
            <a:r>
              <a:rPr lang="ru-RU" sz="1100" b="1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ч с момента введения препарата</a:t>
            </a:r>
            <a:r>
              <a:rPr lang="en-US" sz="1100" b="1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?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239213" y="2849709"/>
            <a:ext cx="146691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ru-RU" sz="1000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Среднее </a:t>
            </a:r>
            <a:br>
              <a:rPr lang="ru-RU" sz="1000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</a:br>
            <a:r>
              <a:rPr lang="ru-RU" sz="1000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значение </a:t>
            </a:r>
            <a:r>
              <a:rPr lang="en-US" sz="1000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=</a:t>
            </a:r>
            <a:r>
              <a:rPr lang="ru-RU" sz="1000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1000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3.72*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14059" y="5367162"/>
            <a:ext cx="89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b="1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2 =</a:t>
            </a:r>
            <a:endParaRPr lang="ru-RU" sz="900" b="1" kern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algn="ctr">
              <a:defRPr/>
            </a:pPr>
            <a:r>
              <a:rPr lang="ru-RU" sz="900" b="1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Не согласен</a:t>
            </a:r>
            <a:endParaRPr lang="en-US" sz="900" b="1" kern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81398" y="5367162"/>
            <a:ext cx="863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b="1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3 =</a:t>
            </a:r>
          </a:p>
          <a:p>
            <a:pPr algn="ctr">
              <a:defRPr/>
            </a:pPr>
            <a:r>
              <a:rPr lang="ru-RU" sz="900" b="1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Согласен</a:t>
            </a:r>
            <a:endParaRPr lang="en-US" sz="900" b="1" kern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87457" y="5367162"/>
            <a:ext cx="9800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b="1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4 =</a:t>
            </a:r>
          </a:p>
          <a:p>
            <a:pPr algn="ctr">
              <a:defRPr/>
            </a:pPr>
            <a:r>
              <a:rPr lang="ru-RU" sz="900" b="1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Полностью согласен</a:t>
            </a:r>
            <a:endParaRPr lang="en-US" sz="900" b="1" kern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9084" y="5367162"/>
            <a:ext cx="9208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b="1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1 =</a:t>
            </a:r>
            <a:r>
              <a:rPr lang="ru-RU" sz="900" b="1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br>
              <a:rPr lang="ru-RU" sz="900" b="1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</a:br>
            <a:r>
              <a:rPr lang="ru-RU" sz="900" b="1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Полностью  не согласен</a:t>
            </a:r>
            <a:endParaRPr lang="en-US" sz="900" b="1" kern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55957" y="5367162"/>
            <a:ext cx="96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b="1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2 =</a:t>
            </a:r>
            <a:endParaRPr lang="ru-RU" sz="900" b="1" kern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algn="ctr">
              <a:defRPr/>
            </a:pPr>
            <a:r>
              <a:rPr lang="ru-RU" sz="900" b="1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Не согласен</a:t>
            </a:r>
            <a:endParaRPr lang="en-US" sz="900" b="1" kern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00196" y="5367162"/>
            <a:ext cx="863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b="1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3 =</a:t>
            </a:r>
          </a:p>
          <a:p>
            <a:pPr algn="ctr">
              <a:defRPr/>
            </a:pPr>
            <a:r>
              <a:rPr lang="ru-RU" sz="900" b="1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Согласен</a:t>
            </a:r>
            <a:endParaRPr lang="en-US" sz="900" b="1" kern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56227" y="5367162"/>
            <a:ext cx="9131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b="1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4 =</a:t>
            </a:r>
          </a:p>
          <a:p>
            <a:pPr algn="ctr">
              <a:defRPr/>
            </a:pPr>
            <a:r>
              <a:rPr lang="ru-RU" sz="900" b="1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Полностью согласен</a:t>
            </a:r>
            <a:endParaRPr lang="en-US" sz="900" b="1" kern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9421" y="5367162"/>
            <a:ext cx="9653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b="1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1 =</a:t>
            </a:r>
            <a:r>
              <a:rPr lang="ru-RU" sz="900" b="1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br>
              <a:rPr lang="ru-RU" sz="900" b="1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</a:br>
            <a:r>
              <a:rPr lang="ru-RU" sz="900" b="1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Полностью  не согласен</a:t>
            </a:r>
            <a:endParaRPr lang="en-US" sz="900" b="1" kern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820575" y="2532756"/>
            <a:ext cx="1817481" cy="3385444"/>
          </a:xfrm>
          <a:prstGeom prst="roundRect">
            <a:avLst/>
          </a:prstGeom>
          <a:noFill/>
          <a:ln>
            <a:solidFill>
              <a:srgbClr val="69B3E7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805242" y="2532756"/>
            <a:ext cx="1901895" cy="3385444"/>
          </a:xfrm>
          <a:prstGeom prst="roundRect">
            <a:avLst/>
          </a:prstGeom>
          <a:noFill/>
          <a:ln>
            <a:solidFill>
              <a:srgbClr val="69B3E7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28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ru-RU" sz="2400" b="1" dirty="0">
                <a:solidFill>
                  <a:schemeClr val="tx1"/>
                </a:solidFill>
              </a:rPr>
              <a:t>ВЛИЯНИЕ ГРИППОПОДОБНОГО СИНДРОМА 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НА АКТИВНОСТЬ ПАЦИЕНТА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849" y="6232233"/>
            <a:ext cx="8512176" cy="62576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*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Среднее значение</a:t>
            </a:r>
            <a:r>
              <a:rPr lang="en-GB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≥2.7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по 4-балльной шкале </a:t>
            </a:r>
            <a:r>
              <a:rPr lang="en-GB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Likert 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было определено независимым экспертным комитетом как предпочтительное. </a:t>
            </a:r>
            <a:endParaRPr lang="en-GB" sz="7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Figure adapted from Huang D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.,</a:t>
            </a:r>
            <a:r>
              <a:rPr lang="en-GB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et al. Poster (DX35). CMSC 27–30 May, 2015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</a:t>
            </a:r>
            <a:r>
              <a:rPr lang="en-GB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Indianapolis, USA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.</a:t>
            </a:r>
            <a:endParaRPr lang="en-GB" sz="70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850" y="1309877"/>
            <a:ext cx="5064976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69B3E7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r>
              <a:rPr lang="ru-RU" dirty="0"/>
              <a:t>Исследование фазы</a:t>
            </a:r>
            <a:r>
              <a:rPr lang="en-US" dirty="0"/>
              <a:t> III ADVANCE post-hoc</a:t>
            </a:r>
            <a:r>
              <a:rPr lang="ru-RU" dirty="0"/>
              <a:t> анализ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323849" y="5214881"/>
            <a:ext cx="8512175" cy="696733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69B3E7"/>
            </a:solidFill>
            <a:prstDash val="solid"/>
          </a:ln>
          <a:effectLst>
            <a:outerShdw blurRad="38100" dist="76200" dir="2700000" algn="tl" rotWithShape="0">
              <a:prstClr val="black">
                <a:alpha val="9000"/>
              </a:prstClr>
            </a:outerShdw>
          </a:effectLst>
        </p:spPr>
        <p:txBody>
          <a:bodyPr anchor="ctr"/>
          <a:lstStyle/>
          <a:p>
            <a:pPr algn="ctr"/>
            <a:r>
              <a:rPr lang="ru-RU" sz="1400" kern="0" dirty="0">
                <a:solidFill>
                  <a:srgbClr val="69B3E7"/>
                </a:solidFill>
                <a:latin typeface="Helvetica Neue" charset="0"/>
                <a:ea typeface="Helvetica Neue" charset="0"/>
                <a:cs typeface="Helvetica Neue" charset="0"/>
              </a:rPr>
              <a:t>Гриппоподобный синдром оказывал незначительное/умеренное влияние на активность </a:t>
            </a:r>
            <a:br>
              <a:rPr lang="ru-RU" sz="1400" kern="0" dirty="0">
                <a:solidFill>
                  <a:srgbClr val="69B3E7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ru-RU" sz="1400" kern="0" dirty="0">
                <a:solidFill>
                  <a:srgbClr val="69B3E7"/>
                </a:solidFill>
                <a:latin typeface="Helvetica Neue" charset="0"/>
                <a:ea typeface="Helvetica Neue" charset="0"/>
                <a:cs typeface="Helvetica Neue" charset="0"/>
              </a:rPr>
              <a:t>пациента в начале терапии и минимальное влияние при продолжении терапии</a:t>
            </a:r>
            <a:endParaRPr lang="en-US" sz="1400" dirty="0">
              <a:solidFill>
                <a:srgbClr val="69B3E7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8025454"/>
              </p:ext>
            </p:extLst>
          </p:nvPr>
        </p:nvGraphicFramePr>
        <p:xfrm>
          <a:off x="3951578" y="2412708"/>
          <a:ext cx="4602622" cy="2339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948493" y="1788947"/>
            <a:ext cx="3717659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/>
            <a:r>
              <a:rPr lang="en-US" sz="1100" b="1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ru-RU" sz="1100" b="1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Гриппоподобный синдром оказывал минимальное влияние на повседневную жизнь пациента после 3 месяцев от начала терапии? </a:t>
            </a:r>
            <a:endParaRPr lang="en-US" sz="1100" b="1" kern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040313" y="2825750"/>
            <a:ext cx="1938362" cy="41549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ru-RU" sz="1050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Среднее </a:t>
            </a:r>
            <a:br>
              <a:rPr lang="ru-RU" sz="1050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</a:br>
            <a:r>
              <a:rPr lang="ru-RU" sz="1050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значение </a:t>
            </a:r>
            <a:r>
              <a:rPr lang="en-US" sz="1050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=</a:t>
            </a:r>
            <a:r>
              <a:rPr lang="ru-RU" sz="1050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1050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3.00*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49131346"/>
              </p:ext>
            </p:extLst>
          </p:nvPr>
        </p:nvGraphicFramePr>
        <p:xfrm>
          <a:off x="64894" y="2412707"/>
          <a:ext cx="4630992" cy="235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84904" y="1788947"/>
            <a:ext cx="380393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/>
            <a:r>
              <a:rPr lang="en-US" sz="1100" b="1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ru-RU" sz="1100" b="1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Влияние гриппоподобного синдрома </a:t>
            </a:r>
            <a:br>
              <a:rPr lang="ru-RU" sz="1100" b="1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</a:br>
            <a:r>
              <a:rPr lang="ru-RU" sz="1100" b="1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на повседневную активность пациента в первые </a:t>
            </a:r>
            <a:br>
              <a:rPr lang="ru-RU" sz="1100" b="1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</a:br>
            <a:r>
              <a:rPr lang="ru-RU" sz="1100" b="1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3 </a:t>
            </a:r>
            <a:r>
              <a:rPr lang="ru-RU" sz="1100" b="1" kern="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мес</a:t>
            </a:r>
            <a:r>
              <a:rPr lang="ru-RU" sz="1100" b="1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терапии было мягким/умеренным? </a:t>
            </a:r>
            <a:endParaRPr lang="en-US" sz="1100" b="1" kern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202960" y="2821403"/>
            <a:ext cx="197130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ru-RU" sz="1050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Среднее </a:t>
            </a:r>
            <a:br>
              <a:rPr lang="ru-RU" sz="1050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</a:br>
            <a:r>
              <a:rPr lang="ru-RU" sz="1050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значение </a:t>
            </a:r>
            <a:r>
              <a:rPr lang="en-US" sz="1050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=</a:t>
            </a:r>
            <a:r>
              <a:rPr lang="ru-RU" sz="1050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1050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3.34*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 rot="16200000">
            <a:off x="-577168" y="3416489"/>
            <a:ext cx="22155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ctr"/>
            <a:r>
              <a:rPr lang="en-US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ru-RU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Доля исследователей, ответивших на вопрос, </a:t>
            </a:r>
            <a:r>
              <a:rPr lang="en-US" sz="10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(%)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88493" y="4593264"/>
            <a:ext cx="926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 b="1" kern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r>
              <a:rPr lang="en-US" dirty="0"/>
              <a:t>2 =</a:t>
            </a:r>
            <a:endParaRPr lang="ru-RU" dirty="0"/>
          </a:p>
          <a:p>
            <a:r>
              <a:rPr lang="ru-RU" dirty="0"/>
              <a:t>Не согласен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01004" y="4593264"/>
            <a:ext cx="79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 b="1" kern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r>
              <a:rPr lang="en-US" dirty="0"/>
              <a:t>3 =</a:t>
            </a:r>
          </a:p>
          <a:p>
            <a:r>
              <a:rPr lang="ru-RU" dirty="0"/>
              <a:t>Согласен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595386" y="4593264"/>
            <a:ext cx="10934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 b="1" kern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r>
              <a:rPr lang="en-US" dirty="0"/>
              <a:t>4 =</a:t>
            </a:r>
          </a:p>
          <a:p>
            <a:r>
              <a:rPr lang="ru-RU" dirty="0"/>
              <a:t>Полностью согласен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69953" y="4593264"/>
            <a:ext cx="9024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 b="1" kern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r>
              <a:rPr lang="en-US" dirty="0"/>
              <a:t>1 =</a:t>
            </a:r>
            <a:r>
              <a:rPr lang="ru-RU" dirty="0"/>
              <a:t> Полностью  не согласен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894031" y="4593264"/>
            <a:ext cx="8828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 b="1" kern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r>
              <a:rPr lang="en-US" dirty="0"/>
              <a:t>2 =</a:t>
            </a:r>
            <a:endParaRPr lang="ru-RU" dirty="0"/>
          </a:p>
          <a:p>
            <a:r>
              <a:rPr lang="ru-RU" dirty="0"/>
              <a:t>Не согласен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63245" y="4593264"/>
            <a:ext cx="79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b="1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3 =</a:t>
            </a:r>
          </a:p>
          <a:p>
            <a:pPr algn="ctr">
              <a:defRPr/>
            </a:pPr>
            <a:r>
              <a:rPr lang="ru-RU" sz="900" b="1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Согласен</a:t>
            </a:r>
            <a:endParaRPr lang="en-US" sz="900" b="1" kern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60744" y="4593264"/>
            <a:ext cx="10934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b="1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4 =</a:t>
            </a:r>
          </a:p>
          <a:p>
            <a:pPr algn="ctr">
              <a:defRPr/>
            </a:pPr>
            <a:r>
              <a:rPr lang="ru-RU" sz="900" b="1" kern="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Полностью согласен</a:t>
            </a:r>
            <a:endParaRPr lang="en-US" sz="900" b="1" kern="0" dirty="0">
              <a:solidFill>
                <a:srgbClr val="5B677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16352" y="4593264"/>
            <a:ext cx="9368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 b="1" kern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r>
              <a:rPr lang="en-US" dirty="0"/>
              <a:t>1 =</a:t>
            </a:r>
            <a:r>
              <a:rPr lang="ru-RU" dirty="0"/>
              <a:t> Полностью  не согласен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170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УСТРОЙСТВО ДЛЯ ВВЕДЕНИЯ </a:t>
            </a:r>
            <a:r>
              <a:rPr lang="bg-BG" sz="2400" b="1" dirty="0">
                <a:solidFill>
                  <a:schemeClr val="tx1"/>
                </a:solidFill>
              </a:rPr>
              <a:t>ПЛЕГРИДИ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323849" y="6232233"/>
            <a:ext cx="8512176" cy="625767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Инструкция по медицинскому применению препарата </a:t>
            </a:r>
            <a:r>
              <a:rPr lang="ru-RU" sz="700" dirty="0" err="1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Плегриди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(</a:t>
            </a:r>
            <a:r>
              <a:rPr lang="mr-IN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РУ ЛП-003859</a:t>
            </a:r>
            <a:r>
              <a:rPr lang="ru-RU" sz="700" dirty="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) от 15.08.2017.</a:t>
            </a: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323849" y="1296988"/>
            <a:ext cx="8512175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69B3E7"/>
                </a:solidFill>
              </a:rPr>
              <a:t>Устройство для выполнения инъекции</a:t>
            </a:r>
          </a:p>
        </p:txBody>
      </p:sp>
      <p:sp>
        <p:nvSpPr>
          <p:cNvPr id="5" name="Rounded Rectangle 18"/>
          <p:cNvSpPr/>
          <p:nvPr/>
        </p:nvSpPr>
        <p:spPr>
          <a:xfrm>
            <a:off x="323850" y="4902952"/>
            <a:ext cx="4077166" cy="102023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69B3E7"/>
                </a:solidFill>
              </a:rPr>
              <a:t>Подкожные инъекции 1 раз в 2 недели</a:t>
            </a:r>
          </a:p>
        </p:txBody>
      </p:sp>
      <p:sp>
        <p:nvSpPr>
          <p:cNvPr id="6" name="Rounded Rectangle 18"/>
          <p:cNvSpPr/>
          <p:nvPr/>
        </p:nvSpPr>
        <p:spPr>
          <a:xfrm>
            <a:off x="4758858" y="4902952"/>
            <a:ext cx="4077166" cy="102023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69B3E7"/>
                </a:solidFill>
              </a:rPr>
              <a:t>Титрация дозы: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b="1" dirty="0">
                <a:solidFill>
                  <a:srgbClr val="69B3E7"/>
                </a:solidFill>
              </a:rPr>
              <a:t>Первая инъекция </a:t>
            </a:r>
            <a:r>
              <a:rPr lang="en-US" sz="1600" b="1" dirty="0">
                <a:solidFill>
                  <a:srgbClr val="69B3E7"/>
                </a:solidFill>
              </a:rPr>
              <a:t>–</a:t>
            </a:r>
            <a:r>
              <a:rPr lang="ru-RU" sz="1600" b="1" dirty="0">
                <a:solidFill>
                  <a:srgbClr val="69B3E7"/>
                </a:solidFill>
              </a:rPr>
              <a:t> 63 мг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b="1" dirty="0">
                <a:solidFill>
                  <a:srgbClr val="69B3E7"/>
                </a:solidFill>
              </a:rPr>
              <a:t>Через 2 недели </a:t>
            </a:r>
            <a:r>
              <a:rPr lang="en-US" sz="1600" b="1" dirty="0">
                <a:solidFill>
                  <a:srgbClr val="69B3E7"/>
                </a:solidFill>
              </a:rPr>
              <a:t>–</a:t>
            </a:r>
            <a:r>
              <a:rPr lang="ru-RU" sz="1600" b="1" dirty="0">
                <a:solidFill>
                  <a:srgbClr val="69B3E7"/>
                </a:solidFill>
              </a:rPr>
              <a:t> 94 мг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b="1" dirty="0">
                <a:solidFill>
                  <a:srgbClr val="69B3E7"/>
                </a:solidFill>
              </a:rPr>
              <a:t>Через 2 недели </a:t>
            </a:r>
            <a:r>
              <a:rPr lang="en-US" sz="1600" b="1" dirty="0">
                <a:solidFill>
                  <a:srgbClr val="69B3E7"/>
                </a:solidFill>
              </a:rPr>
              <a:t>–</a:t>
            </a:r>
            <a:r>
              <a:rPr lang="ru-RU" sz="1600" b="1" dirty="0">
                <a:solidFill>
                  <a:srgbClr val="69B3E7"/>
                </a:solidFill>
              </a:rPr>
              <a:t> полная доза 125 мг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58372" y="1768961"/>
            <a:ext cx="3177652" cy="2876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5B6770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Courier New" charset="0"/>
              <a:buChar char="o"/>
            </a:pPr>
            <a:r>
              <a:rPr lang="ru-RU" sz="1200" dirty="0">
                <a:solidFill>
                  <a:schemeClr val="tx1"/>
                </a:solidFill>
              </a:rPr>
              <a:t>Шприц-ручка представляет собой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инъектор</a:t>
            </a:r>
            <a:r>
              <a:rPr lang="ru-RU" sz="1200" dirty="0">
                <a:solidFill>
                  <a:schemeClr val="tx1"/>
                </a:solidFill>
              </a:rPr>
              <a:t>, создающий достаточное для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введения усилие, в состав которого входит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скрытая в корпусе игла, снабженный также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прозрачным окном для препарата,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позволяющим увидеть заранее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наполненный шприц</a:t>
            </a:r>
            <a:endParaRPr lang="en-US" sz="12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Font typeface="Courier New" charset="0"/>
              <a:buChar char="o"/>
            </a:pPr>
            <a:r>
              <a:rPr lang="ru-RU" sz="1200" dirty="0">
                <a:solidFill>
                  <a:schemeClr val="tx1"/>
                </a:solidFill>
              </a:rPr>
              <a:t>В его состав входит ограничитель для иглы,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активируемый автоматически при ручном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нажатии в нижнюю часть  шприц-ручки</a:t>
            </a:r>
          </a:p>
          <a:p>
            <a:pPr marL="285750" indent="-285750">
              <a:lnSpc>
                <a:spcPct val="100000"/>
              </a:lnSpc>
              <a:buFont typeface="Courier New" charset="0"/>
              <a:buChar char="o"/>
            </a:pPr>
            <a:r>
              <a:rPr lang="ru-RU" sz="1200" dirty="0">
                <a:solidFill>
                  <a:schemeClr val="tx1"/>
                </a:solidFill>
              </a:rPr>
              <a:t>Кроме того, используется визуальный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ru-RU" sz="1200" dirty="0">
                <a:solidFill>
                  <a:schemeClr val="tx1"/>
                </a:solidFill>
              </a:rPr>
              <a:t>указатель в конце и в начале каждого этапа введения препарата</a:t>
            </a:r>
          </a:p>
        </p:txBody>
      </p:sp>
      <p:grpSp>
        <p:nvGrpSpPr>
          <p:cNvPr id="10" name="Группа 83"/>
          <p:cNvGrpSpPr/>
          <p:nvPr/>
        </p:nvGrpSpPr>
        <p:grpSpPr>
          <a:xfrm>
            <a:off x="323849" y="1946331"/>
            <a:ext cx="5155117" cy="2801250"/>
            <a:chOff x="323849" y="1946331"/>
            <a:chExt cx="5155117" cy="2801250"/>
          </a:xfrm>
        </p:grpSpPr>
        <p:sp>
          <p:nvSpPr>
            <p:cNvPr id="16" name="TextBox 15"/>
            <p:cNvSpPr txBox="1"/>
            <p:nvPr/>
          </p:nvSpPr>
          <p:spPr>
            <a:xfrm>
              <a:off x="4189861" y="1946331"/>
              <a:ext cx="119424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>
              <a:defPPr>
                <a:defRPr lang="en-US"/>
              </a:defPPr>
              <a:lvl1pPr algn="ctr" defTabSz="1219170" fontAlgn="base">
                <a:spcBef>
                  <a:spcPct val="0"/>
                </a:spcBef>
                <a:spcAft>
                  <a:spcPct val="0"/>
                </a:spcAft>
                <a:defRPr sz="1600" kern="0">
                  <a:solidFill>
                    <a:srgbClr val="5B6770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1pPr>
            </a:lstStyle>
            <a:p>
              <a:pPr algn="r"/>
              <a:r>
                <a:rPr lang="ru-RU" sz="1000" dirty="0"/>
                <a:t>КОЛПАЧОК</a:t>
              </a:r>
              <a:endParaRPr lang="en-US" sz="1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89861" y="4439804"/>
              <a:ext cx="1194247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>
              <a:defPPr>
                <a:defRPr lang="en-US"/>
              </a:defPPr>
              <a:lvl1pPr algn="ctr" defTabSz="1219170" fontAlgn="base">
                <a:spcBef>
                  <a:spcPct val="0"/>
                </a:spcBef>
                <a:spcAft>
                  <a:spcPct val="0"/>
                </a:spcAft>
                <a:defRPr sz="1600" kern="0">
                  <a:solidFill>
                    <a:srgbClr val="5B6770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1pPr>
            </a:lstStyle>
            <a:p>
              <a:pPr algn="r"/>
              <a:r>
                <a:rPr lang="ru-RU" sz="1000" dirty="0"/>
                <a:t>ОГРАНИЧИТЕЛЬ ДЛЯ ИГЛЫ</a:t>
              </a:r>
              <a:endParaRPr lang="en-US" sz="1000" dirty="0"/>
            </a:p>
          </p:txBody>
        </p:sp>
        <p:grpSp>
          <p:nvGrpSpPr>
            <p:cNvPr id="22" name="Группа 65"/>
            <p:cNvGrpSpPr/>
            <p:nvPr/>
          </p:nvGrpSpPr>
          <p:grpSpPr>
            <a:xfrm>
              <a:off x="323849" y="2170666"/>
              <a:ext cx="5155117" cy="1066006"/>
              <a:chOff x="323849" y="2193151"/>
              <a:chExt cx="5155117" cy="1066006"/>
            </a:xfrm>
          </p:grpSpPr>
          <p:pic>
            <p:nvPicPr>
              <p:cNvPr id="64" name="Изображение 6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2674" y="2474256"/>
                <a:ext cx="2846292" cy="503796"/>
              </a:xfrm>
              <a:prstGeom prst="rect">
                <a:avLst/>
              </a:prstGeom>
            </p:spPr>
          </p:pic>
          <p:sp>
            <p:nvSpPr>
              <p:cNvPr id="12" name="Скругленный прямоугольник 4"/>
              <p:cNvSpPr/>
              <p:nvPr/>
            </p:nvSpPr>
            <p:spPr>
              <a:xfrm>
                <a:off x="323849" y="2469163"/>
                <a:ext cx="1380505" cy="51398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22860" rIns="288000" bIns="2286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dirty="0">
                    <a:solidFill>
                      <a:srgbClr val="5B6770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rPr>
                  <a:t>Перед применением</a:t>
                </a:r>
                <a:endParaRPr lang="en-GB" sz="1200" b="0" i="0" kern="1200" dirty="0">
                  <a:solidFill>
                    <a:srgbClr val="5B6770"/>
                  </a:solidFill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</p:txBody>
          </p:sp>
          <p:grpSp>
            <p:nvGrpSpPr>
              <p:cNvPr id="23" name="Группа 33"/>
              <p:cNvGrpSpPr/>
              <p:nvPr/>
            </p:nvGrpSpPr>
            <p:grpSpPr>
              <a:xfrm>
                <a:off x="1410222" y="2193151"/>
                <a:ext cx="1066006" cy="1066006"/>
                <a:chOff x="1410222" y="2154319"/>
                <a:chExt cx="1066006" cy="1066006"/>
              </a:xfrm>
            </p:grpSpPr>
            <p:pic>
              <p:nvPicPr>
                <p:cNvPr id="25" name="Изображение 24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5349" y="2156577"/>
                  <a:ext cx="1015752" cy="1061490"/>
                </a:xfrm>
                <a:prstGeom prst="rect">
                  <a:avLst/>
                </a:prstGeom>
              </p:spPr>
            </p:pic>
            <p:grpSp>
              <p:nvGrpSpPr>
                <p:cNvPr id="24" name="Группа 30"/>
                <p:cNvGrpSpPr/>
                <p:nvPr/>
              </p:nvGrpSpPr>
              <p:grpSpPr>
                <a:xfrm>
                  <a:off x="1410222" y="2154319"/>
                  <a:ext cx="1066006" cy="1066006"/>
                  <a:chOff x="6343942" y="2362994"/>
                  <a:chExt cx="2132012" cy="2132012"/>
                </a:xfrm>
                <a:noFill/>
              </p:grpSpPr>
              <p:sp>
                <p:nvSpPr>
                  <p:cNvPr id="32" name="Oval 5"/>
                  <p:cNvSpPr>
                    <a:spLocks noChangeAspect="1"/>
                  </p:cNvSpPr>
                  <p:nvPr/>
                </p:nvSpPr>
                <p:spPr>
                  <a:xfrm>
                    <a:off x="6402698" y="2421750"/>
                    <a:ext cx="2014500" cy="2014500"/>
                  </a:xfrm>
                  <a:prstGeom prst="ellipse">
                    <a:avLst/>
                  </a:prstGeom>
                  <a:grpFill/>
                  <a:ln w="9525">
                    <a:solidFill>
                      <a:srgbClr val="6FA287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Oval 6"/>
                  <p:cNvSpPr/>
                  <p:nvPr/>
                </p:nvSpPr>
                <p:spPr>
                  <a:xfrm>
                    <a:off x="6343942" y="2362994"/>
                    <a:ext cx="2132012" cy="2132012"/>
                  </a:xfrm>
                  <a:prstGeom prst="ellipse">
                    <a:avLst/>
                  </a:prstGeom>
                  <a:grpFill/>
                  <a:ln w="9525">
                    <a:solidFill>
                      <a:srgbClr val="6FA287"/>
                    </a:solidFill>
                  </a:ln>
                  <a:effectLst>
                    <a:outerShdw blurRad="50800" dist="50800" dir="2700000" sx="99000" sy="99000" algn="tl" rotWithShape="0">
                      <a:prstClr val="black">
                        <a:alpha val="28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5" name="Oval 6"/>
              <p:cNvSpPr/>
              <p:nvPr/>
            </p:nvSpPr>
            <p:spPr>
              <a:xfrm>
                <a:off x="2542385" y="2852563"/>
                <a:ext cx="226497" cy="226497"/>
              </a:xfrm>
              <a:prstGeom prst="ellipse">
                <a:avLst/>
              </a:prstGeom>
              <a:noFill/>
              <a:ln w="9525">
                <a:solidFill>
                  <a:srgbClr val="6FA287"/>
                </a:solidFill>
              </a:ln>
              <a:effectLst>
                <a:outerShdw blurRad="50800" dist="50800" dir="2700000" sx="99000" sy="99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44"/>
              <p:cNvCxnSpPr/>
              <p:nvPr/>
            </p:nvCxnSpPr>
            <p:spPr>
              <a:xfrm>
                <a:off x="2455211" y="2900942"/>
                <a:ext cx="94155" cy="32480"/>
              </a:xfrm>
              <a:prstGeom prst="line">
                <a:avLst/>
              </a:prstGeom>
              <a:ln w="12700">
                <a:solidFill>
                  <a:srgbClr val="6FA2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Группа 66"/>
            <p:cNvGrpSpPr/>
            <p:nvPr/>
          </p:nvGrpSpPr>
          <p:grpSpPr>
            <a:xfrm>
              <a:off x="323849" y="3438476"/>
              <a:ext cx="5114584" cy="1071000"/>
              <a:chOff x="323849" y="3536195"/>
              <a:chExt cx="5114584" cy="1071000"/>
            </a:xfrm>
          </p:grpSpPr>
          <p:pic>
            <p:nvPicPr>
              <p:cNvPr id="65" name="Изображение 6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0154" y="3817562"/>
                <a:ext cx="2818279" cy="508267"/>
              </a:xfrm>
              <a:prstGeom prst="rect">
                <a:avLst/>
              </a:prstGeom>
            </p:spPr>
          </p:pic>
          <p:sp>
            <p:nvSpPr>
              <p:cNvPr id="11" name="Скругленный прямоугольник 4"/>
              <p:cNvSpPr/>
              <p:nvPr/>
            </p:nvSpPr>
            <p:spPr>
              <a:xfrm>
                <a:off x="323849" y="3814704"/>
                <a:ext cx="1380505" cy="51398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22860" rIns="288000" bIns="2286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dirty="0">
                    <a:solidFill>
                      <a:srgbClr val="5B6770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rPr>
                  <a:t>После применения</a:t>
                </a:r>
                <a:endParaRPr lang="en-GB" sz="1200" b="0" i="0" kern="1200" dirty="0">
                  <a:solidFill>
                    <a:srgbClr val="5B6770"/>
                  </a:solidFill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</p:txBody>
          </p:sp>
          <p:grpSp>
            <p:nvGrpSpPr>
              <p:cNvPr id="28" name="Группа 34"/>
              <p:cNvGrpSpPr/>
              <p:nvPr/>
            </p:nvGrpSpPr>
            <p:grpSpPr>
              <a:xfrm>
                <a:off x="1410222" y="3536195"/>
                <a:ext cx="1066006" cy="1071000"/>
                <a:chOff x="1410222" y="3352056"/>
                <a:chExt cx="1066006" cy="1071000"/>
              </a:xfrm>
            </p:grpSpPr>
            <p:pic>
              <p:nvPicPr>
                <p:cNvPr id="26" name="Изображение 25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8553" y="3352056"/>
                  <a:ext cx="1018898" cy="1071000"/>
                </a:xfrm>
                <a:prstGeom prst="rect">
                  <a:avLst/>
                </a:prstGeom>
              </p:spPr>
            </p:pic>
            <p:grpSp>
              <p:nvGrpSpPr>
                <p:cNvPr id="29" name="Группа 21"/>
                <p:cNvGrpSpPr/>
                <p:nvPr/>
              </p:nvGrpSpPr>
              <p:grpSpPr>
                <a:xfrm>
                  <a:off x="1410222" y="3357050"/>
                  <a:ext cx="1066006" cy="1066006"/>
                  <a:chOff x="6343942" y="2362994"/>
                  <a:chExt cx="2132012" cy="2132012"/>
                </a:xfrm>
                <a:noFill/>
              </p:grpSpPr>
              <p:sp>
                <p:nvSpPr>
                  <p:cNvPr id="20" name="Oval 5"/>
                  <p:cNvSpPr>
                    <a:spLocks noChangeAspect="1"/>
                  </p:cNvSpPr>
                  <p:nvPr/>
                </p:nvSpPr>
                <p:spPr>
                  <a:xfrm>
                    <a:off x="6402698" y="2421750"/>
                    <a:ext cx="2014500" cy="2014500"/>
                  </a:xfrm>
                  <a:prstGeom prst="ellipse">
                    <a:avLst/>
                  </a:prstGeom>
                  <a:grpFill/>
                  <a:ln w="9525">
                    <a:solidFill>
                      <a:srgbClr val="6FA287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Oval 6"/>
                  <p:cNvSpPr/>
                  <p:nvPr/>
                </p:nvSpPr>
                <p:spPr>
                  <a:xfrm>
                    <a:off x="6343942" y="2362994"/>
                    <a:ext cx="2132012" cy="2132012"/>
                  </a:xfrm>
                  <a:prstGeom prst="ellipse">
                    <a:avLst/>
                  </a:prstGeom>
                  <a:grpFill/>
                  <a:ln w="9525">
                    <a:solidFill>
                      <a:srgbClr val="6FA287"/>
                    </a:solidFill>
                  </a:ln>
                  <a:effectLst>
                    <a:outerShdw blurRad="50800" dist="50800" dir="2700000" sx="99000" sy="99000" algn="tl" rotWithShape="0">
                      <a:prstClr val="black">
                        <a:alpha val="28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6" name="Oval 6"/>
              <p:cNvSpPr/>
              <p:nvPr/>
            </p:nvSpPr>
            <p:spPr>
              <a:xfrm>
                <a:off x="2542385" y="4204330"/>
                <a:ext cx="226497" cy="226497"/>
              </a:xfrm>
              <a:prstGeom prst="ellipse">
                <a:avLst/>
              </a:prstGeom>
              <a:noFill/>
              <a:ln w="9525">
                <a:solidFill>
                  <a:srgbClr val="6FA287"/>
                </a:solidFill>
              </a:ln>
              <a:effectLst>
                <a:outerShdw blurRad="50800" dist="50800" dir="2700000" sx="99000" sy="99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Connector 44"/>
              <p:cNvCxnSpPr/>
              <p:nvPr/>
            </p:nvCxnSpPr>
            <p:spPr>
              <a:xfrm>
                <a:off x="2455211" y="4240792"/>
                <a:ext cx="94155" cy="32480"/>
              </a:xfrm>
              <a:prstGeom prst="line">
                <a:avLst/>
              </a:prstGeom>
              <a:ln w="12700">
                <a:solidFill>
                  <a:srgbClr val="6FA2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Группа 82"/>
            <p:cNvGrpSpPr/>
            <p:nvPr/>
          </p:nvGrpSpPr>
          <p:grpSpPr>
            <a:xfrm>
              <a:off x="2782837" y="2673666"/>
              <a:ext cx="2469498" cy="1327817"/>
              <a:chOff x="2782837" y="2665894"/>
              <a:chExt cx="2469498" cy="1327817"/>
            </a:xfrm>
          </p:grpSpPr>
          <p:cxnSp>
            <p:nvCxnSpPr>
              <p:cNvPr id="58" name="Straight Connector 44"/>
              <p:cNvCxnSpPr/>
              <p:nvPr/>
            </p:nvCxnSpPr>
            <p:spPr>
              <a:xfrm>
                <a:off x="3116101" y="2665894"/>
                <a:ext cx="0" cy="1327817"/>
              </a:xfrm>
              <a:prstGeom prst="line">
                <a:avLst/>
              </a:prstGeom>
              <a:ln w="12700">
                <a:solidFill>
                  <a:srgbClr val="6FA2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2782837" y="3221802"/>
                <a:ext cx="684000" cy="216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>
                <a:noAutofit/>
              </a:bodyPr>
              <a:lstStyle>
                <a:defPPr>
                  <a:defRPr lang="en-US"/>
                </a:defPPr>
                <a:lvl1pPr algn="ctr" defTabSz="1219170" fontAlgn="base">
                  <a:spcBef>
                    <a:spcPct val="0"/>
                  </a:spcBef>
                  <a:spcAft>
                    <a:spcPct val="0"/>
                  </a:spcAft>
                  <a:defRPr sz="1600" kern="0">
                    <a:solidFill>
                      <a:srgbClr val="5B6770"/>
                    </a:solidFill>
                    <a:latin typeface="Helvetica Neue" charset="0"/>
                    <a:ea typeface="Helvetica Neue" charset="0"/>
                    <a:cs typeface="Helvetica Neue" charset="0"/>
                  </a:defRPr>
                </a:lvl1pPr>
              </a:lstStyle>
              <a:p>
                <a:r>
                  <a:rPr lang="ru-RU" sz="1000" dirty="0"/>
                  <a:t>КОРПУС</a:t>
                </a:r>
                <a:endParaRPr lang="en-US" sz="1000" dirty="0"/>
              </a:p>
            </p:txBody>
          </p:sp>
          <p:cxnSp>
            <p:nvCxnSpPr>
              <p:cNvPr id="63" name="Straight Connector 44"/>
              <p:cNvCxnSpPr/>
              <p:nvPr/>
            </p:nvCxnSpPr>
            <p:spPr>
              <a:xfrm>
                <a:off x="4786985" y="2698206"/>
                <a:ext cx="0" cy="1263193"/>
              </a:xfrm>
              <a:prstGeom prst="line">
                <a:avLst/>
              </a:prstGeom>
              <a:ln w="12700">
                <a:solidFill>
                  <a:srgbClr val="6FA2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4321635" y="3149802"/>
                <a:ext cx="930700" cy="360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>
                <a:noAutofit/>
              </a:bodyPr>
              <a:lstStyle>
                <a:defPPr>
                  <a:defRPr lang="en-US"/>
                </a:defPPr>
                <a:lvl1pPr algn="ctr" defTabSz="1219170" fontAlgn="base">
                  <a:spcBef>
                    <a:spcPct val="0"/>
                  </a:spcBef>
                  <a:spcAft>
                    <a:spcPct val="0"/>
                  </a:spcAft>
                  <a:defRPr sz="1600" kern="0">
                    <a:solidFill>
                      <a:srgbClr val="5B6770"/>
                    </a:solidFill>
                    <a:latin typeface="Helvetica Neue" charset="0"/>
                    <a:ea typeface="Helvetica Neue" charset="0"/>
                    <a:cs typeface="Helvetica Neue" charset="0"/>
                  </a:defRPr>
                </a:lvl1pPr>
              </a:lstStyle>
              <a:p>
                <a:r>
                  <a:rPr lang="ru-RU" sz="1000" dirty="0"/>
                  <a:t>ОКНО ДЛЯ ПРЕПАРАТА</a:t>
                </a:r>
                <a:endParaRPr lang="en-US" sz="1000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985959" y="1946331"/>
              <a:ext cx="1923347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en-US"/>
              </a:defPPr>
              <a:lvl1pPr algn="ctr" defTabSz="1219170" fontAlgn="base">
                <a:spcBef>
                  <a:spcPct val="0"/>
                </a:spcBef>
                <a:spcAft>
                  <a:spcPct val="0"/>
                </a:spcAft>
                <a:defRPr sz="1600" kern="0">
                  <a:solidFill>
                    <a:srgbClr val="5B6770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1pPr>
            </a:lstStyle>
            <a:p>
              <a:r>
                <a:rPr lang="ru-RU" sz="1000" dirty="0"/>
                <a:t>ВИДНЫ ЗЕЛЕНЫЕ ПОЛОСКИ</a:t>
              </a:r>
              <a:endParaRPr lang="en-US" sz="1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85959" y="4608879"/>
              <a:ext cx="1923347" cy="138702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>
              <a:defPPr>
                <a:defRPr lang="en-US"/>
              </a:defPPr>
              <a:lvl1pPr algn="ctr" defTabSz="1219170" fontAlgn="base">
                <a:spcBef>
                  <a:spcPct val="0"/>
                </a:spcBef>
                <a:spcAft>
                  <a:spcPct val="0"/>
                </a:spcAft>
                <a:defRPr sz="1600" kern="0">
                  <a:solidFill>
                    <a:srgbClr val="5B6770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1pPr>
            </a:lstStyle>
            <a:p>
              <a:r>
                <a:rPr lang="ru-RU" sz="1000" dirty="0"/>
                <a:t>ВИДНА ЗЕЛЕНАЯ ОТМЕТКА</a:t>
              </a:r>
              <a:endParaRPr lang="en-US" sz="1000" dirty="0"/>
            </a:p>
          </p:txBody>
        </p:sp>
        <p:cxnSp>
          <p:nvCxnSpPr>
            <p:cNvPr id="68" name="Straight Connector 44"/>
            <p:cNvCxnSpPr/>
            <p:nvPr/>
          </p:nvCxnSpPr>
          <p:spPr>
            <a:xfrm>
              <a:off x="5364107" y="2117573"/>
              <a:ext cx="0" cy="586096"/>
            </a:xfrm>
            <a:prstGeom prst="line">
              <a:avLst/>
            </a:prstGeom>
            <a:ln w="12700">
              <a:solidFill>
                <a:srgbClr val="6FA2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44"/>
            <p:cNvCxnSpPr/>
            <p:nvPr/>
          </p:nvCxnSpPr>
          <p:spPr>
            <a:xfrm>
              <a:off x="5364107" y="3973976"/>
              <a:ext cx="0" cy="465828"/>
            </a:xfrm>
            <a:prstGeom prst="line">
              <a:avLst/>
            </a:prstGeom>
            <a:ln w="12700">
              <a:solidFill>
                <a:srgbClr val="6FA2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098055" y="1946331"/>
              <a:ext cx="107011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>
              <a:defPPr>
                <a:defRPr lang="en-US"/>
              </a:defPPr>
              <a:lvl1pPr algn="ctr" defTabSz="1219170" fontAlgn="base">
                <a:spcBef>
                  <a:spcPct val="0"/>
                </a:spcBef>
                <a:spcAft>
                  <a:spcPct val="0"/>
                </a:spcAft>
                <a:defRPr sz="1600" kern="0">
                  <a:solidFill>
                    <a:srgbClr val="5B6770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1pPr>
            </a:lstStyle>
            <a:p>
              <a:r>
                <a:rPr lang="ru-RU" sz="1000" dirty="0"/>
                <a:t>Перед инъекцией виден препарат</a:t>
              </a:r>
              <a:endParaRPr lang="en-US" sz="1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98054" y="4240513"/>
              <a:ext cx="1069024" cy="50706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noAutofit/>
            </a:bodyPr>
            <a:lstStyle>
              <a:defPPr>
                <a:defRPr lang="en-US"/>
              </a:defPPr>
              <a:lvl1pPr algn="ctr" defTabSz="1219170" fontAlgn="base">
                <a:spcBef>
                  <a:spcPct val="0"/>
                </a:spcBef>
                <a:spcAft>
                  <a:spcPct val="0"/>
                </a:spcAft>
                <a:defRPr sz="1600" kern="0">
                  <a:solidFill>
                    <a:srgbClr val="5B6770"/>
                  </a:solidFill>
                  <a:latin typeface="Helvetica Neue" charset="0"/>
                  <a:ea typeface="Helvetica Neue" charset="0"/>
                  <a:cs typeface="Helvetica Neue" charset="0"/>
                </a:defRPr>
              </a:lvl1pPr>
            </a:lstStyle>
            <a:p>
              <a:r>
                <a:rPr lang="ru-RU" sz="1000" dirty="0"/>
                <a:t>После инъекции виден желтый поршень</a:t>
              </a:r>
              <a:endParaRPr lang="en-US" sz="1000" dirty="0"/>
            </a:p>
          </p:txBody>
        </p:sp>
        <p:cxnSp>
          <p:nvCxnSpPr>
            <p:cNvPr id="72" name="Straight Connector 44"/>
            <p:cNvCxnSpPr/>
            <p:nvPr/>
          </p:nvCxnSpPr>
          <p:spPr>
            <a:xfrm>
              <a:off x="4105248" y="2232779"/>
              <a:ext cx="486985" cy="465026"/>
            </a:xfrm>
            <a:prstGeom prst="line">
              <a:avLst/>
            </a:prstGeom>
            <a:ln w="12700">
              <a:solidFill>
                <a:srgbClr val="6FA2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44"/>
            <p:cNvCxnSpPr/>
            <p:nvPr/>
          </p:nvCxnSpPr>
          <p:spPr>
            <a:xfrm flipV="1">
              <a:off x="4135538" y="3969596"/>
              <a:ext cx="444344" cy="363512"/>
            </a:xfrm>
            <a:prstGeom prst="line">
              <a:avLst/>
            </a:prstGeom>
            <a:ln w="12700">
              <a:solidFill>
                <a:srgbClr val="6FA2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06270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1A2730D6-220B-4ADD-B229-275A1D90DC3E}"/>
              </a:ext>
            </a:extLst>
          </p:cNvPr>
          <p:cNvSpPr txBox="1">
            <a:spLocks/>
          </p:cNvSpPr>
          <p:nvPr/>
        </p:nvSpPr>
        <p:spPr bwMode="auto">
          <a:xfrm>
            <a:off x="341142" y="554465"/>
            <a:ext cx="8461717" cy="58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573BA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400" kern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abic Typesetting" panose="03020402040406030203" pitchFamily="66" charset="-78"/>
              </a:rPr>
              <a:t>Препараты, изменяющие течение рассеянного    склероза, вторая линия терапии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5E09F6E3-AC03-4E67-9FBC-29529DD7815F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58425561"/>
              </p:ext>
            </p:extLst>
          </p:nvPr>
        </p:nvGraphicFramePr>
        <p:xfrm>
          <a:off x="1524000" y="952749"/>
          <a:ext cx="6096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586FC6D-A33D-4B29-84E0-B5AF61D473FA}"/>
              </a:ext>
            </a:extLst>
          </p:cNvPr>
          <p:cNvSpPr/>
          <p:nvPr/>
        </p:nvSpPr>
        <p:spPr>
          <a:xfrm>
            <a:off x="460347" y="6371415"/>
            <a:ext cx="317266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Не зарегистрирован в РФ для лечения рассеянного склероза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AEC6C31-C3EC-4F73-9443-048E936D4DF9}"/>
              </a:ext>
            </a:extLst>
          </p:cNvPr>
          <p:cNvSpPr/>
          <p:nvPr/>
        </p:nvSpPr>
        <p:spPr>
          <a:xfrm>
            <a:off x="391716" y="6579347"/>
            <a:ext cx="84617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Клинические рекомендации Всероссийского общества неврологов по Рассеянному склерозу. Проект. 2018 год. Электронный ресурс: https://www.ructrims.org/files/Клинические_рекомендации_РС_Проект_2018.pdf. Дата доступа 20 сентября 2018 года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AA270B61-C94C-48C9-BCFE-EE98DB4645B8}"/>
              </a:ext>
            </a:extLst>
          </p:cNvPr>
          <p:cNvSpPr/>
          <p:nvPr/>
        </p:nvSpPr>
        <p:spPr>
          <a:xfrm>
            <a:off x="1907894" y="2152892"/>
            <a:ext cx="722453" cy="99821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CB7F919E-4BE9-4F85-A51D-592A0C41C43C}"/>
              </a:ext>
            </a:extLst>
          </p:cNvPr>
          <p:cNvSpPr/>
          <p:nvPr/>
        </p:nvSpPr>
        <p:spPr>
          <a:xfrm>
            <a:off x="1907894" y="4189342"/>
            <a:ext cx="722453" cy="99821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0F2C9B7E-F9B9-4595-8466-B54B4B4465BE}"/>
              </a:ext>
            </a:extLst>
          </p:cNvPr>
          <p:cNvSpPr/>
          <p:nvPr/>
        </p:nvSpPr>
        <p:spPr>
          <a:xfrm>
            <a:off x="1546556" y="5196043"/>
            <a:ext cx="722453" cy="99821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="" xmlns:a16="http://schemas.microsoft.com/office/drawing/2014/main" id="{0A2E2BCB-617E-4741-97F7-11C6D1FC7ACE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106724421"/>
              </p:ext>
            </p:extLst>
          </p:nvPr>
        </p:nvGraphicFramePr>
        <p:xfrm>
          <a:off x="1285852" y="1142984"/>
          <a:ext cx="671517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52393999-2710-4E5A-9732-C4010F0DC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PHRU/TIZ/0818/0018</a:t>
            </a:r>
          </a:p>
        </p:txBody>
      </p:sp>
    </p:spTree>
    <p:extLst>
      <p:ext uri="{BB962C8B-B14F-4D97-AF65-F5344CB8AC3E}">
        <p14:creationId xmlns="" xmlns:p14="http://schemas.microsoft.com/office/powerpoint/2010/main" val="298718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1A2730D6-220B-4ADD-B229-275A1D90DC3E}"/>
              </a:ext>
            </a:extLst>
          </p:cNvPr>
          <p:cNvSpPr txBox="1">
            <a:spLocks/>
          </p:cNvSpPr>
          <p:nvPr/>
        </p:nvSpPr>
        <p:spPr bwMode="auto">
          <a:xfrm>
            <a:off x="341142" y="554465"/>
            <a:ext cx="8461717" cy="58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573BA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400" kern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abic Typesetting" panose="03020402040406030203" pitchFamily="66" charset="-78"/>
              </a:rPr>
              <a:t>Препараты, изменяющие течение рассеянного    склероза, вторая линия терапии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5E09F6E3-AC03-4E67-9FBC-29529DD7815F}"/>
              </a:ext>
            </a:extLst>
          </p:cNvPr>
          <p:cNvGraphicFramePr/>
          <p:nvPr/>
        </p:nvGraphicFramePr>
        <p:xfrm>
          <a:off x="1524000" y="952749"/>
          <a:ext cx="6096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586FC6D-A33D-4B29-84E0-B5AF61D473FA}"/>
              </a:ext>
            </a:extLst>
          </p:cNvPr>
          <p:cNvSpPr/>
          <p:nvPr/>
        </p:nvSpPr>
        <p:spPr>
          <a:xfrm>
            <a:off x="460347" y="6371415"/>
            <a:ext cx="317266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Не зарегистрирован в РФ для лечения рассеянного склероза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AEC6C31-C3EC-4F73-9443-048E936D4DF9}"/>
              </a:ext>
            </a:extLst>
          </p:cNvPr>
          <p:cNvSpPr/>
          <p:nvPr/>
        </p:nvSpPr>
        <p:spPr>
          <a:xfrm>
            <a:off x="391716" y="6579348"/>
            <a:ext cx="846171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1.Клинические рекомендации Всероссийского общества неврологов по Рассеянному склерозу. Проект. 2018 год. Электронный ресурс: https://www.ructrims.org/files/Клинические_рекомендации_РС_Проект_2018.pdf. Дата доступа 20 сентября 2018 года;</a:t>
            </a:r>
          </a:p>
          <a:p>
            <a:pPr>
              <a:defRPr/>
            </a:pPr>
            <a:r>
              <a:rPr lang="ru-RU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700" dirty="0"/>
              <a:t>Инструкция по медицинскому применению препарата </a:t>
            </a:r>
            <a:r>
              <a:rPr lang="ru-RU" sz="700" dirty="0" err="1"/>
              <a:t>Окревус</a:t>
            </a:r>
            <a:r>
              <a:rPr lang="ru-RU" sz="700" dirty="0"/>
              <a:t>® ЛП 004503 от 20.10.2017</a:t>
            </a:r>
            <a:endParaRPr lang="en-US" sz="700" dirty="0"/>
          </a:p>
          <a:p>
            <a:pPr lvl="0">
              <a:defRPr/>
            </a:pP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="" xmlns:a16="http://schemas.microsoft.com/office/drawing/2014/main" id="{0A2E2BCB-617E-4741-97F7-11C6D1FC7ACE}"/>
              </a:ext>
            </a:extLst>
          </p:cNvPr>
          <p:cNvGraphicFramePr/>
          <p:nvPr>
            <p:extLst/>
          </p:nvPr>
        </p:nvGraphicFramePr>
        <p:xfrm>
          <a:off x="1402466" y="555330"/>
          <a:ext cx="6096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5A1F4AF-A663-4D5C-A4CD-6C1E2A76A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PHRU/TIZ/0818/0018</a:t>
            </a:r>
          </a:p>
        </p:txBody>
      </p:sp>
    </p:spTree>
    <p:extLst>
      <p:ext uri="{BB962C8B-B14F-4D97-AF65-F5344CB8AC3E}">
        <p14:creationId xmlns="" xmlns:p14="http://schemas.microsoft.com/office/powerpoint/2010/main" val="265621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313590"/>
            <a:ext cx="8461717" cy="58863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abic Typesetting" panose="03020402040406030203" pitchFamily="66" charset="-78"/>
              </a:rPr>
              <a:t>Показания к применению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abic Typesetting" panose="03020402040406030203" pitchFamily="66" charset="-78"/>
              </a:rPr>
              <a:t>окрелизумаба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abic Typesetting" panose="03020402040406030203" pitchFamily="66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7FB29C8-659C-46CE-96A5-140CDE6A6B88}"/>
              </a:ext>
            </a:extLst>
          </p:cNvPr>
          <p:cNvSpPr/>
          <p:nvPr/>
        </p:nvSpPr>
        <p:spPr>
          <a:xfrm>
            <a:off x="662169" y="2604304"/>
            <a:ext cx="8211027" cy="26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/>
              <a:t>Препарат </a:t>
            </a:r>
            <a:r>
              <a:rPr lang="ru-RU" sz="2800" dirty="0" err="1"/>
              <a:t>окрелизумаб</a:t>
            </a:r>
            <a:r>
              <a:rPr lang="ru-RU" sz="2800" dirty="0"/>
              <a:t> показан для лечения взрослых пациентов с рецидивирующими формами рассеянного склероза или с первично-прогрессирующим рассеянным склерозом.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1279293-AEB4-4D7E-8D3A-B92B020BB219}"/>
              </a:ext>
            </a:extLst>
          </p:cNvPr>
          <p:cNvSpPr/>
          <p:nvPr/>
        </p:nvSpPr>
        <p:spPr>
          <a:xfrm>
            <a:off x="265618" y="6359745"/>
            <a:ext cx="86127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Инструкция по медицинскому применению препарата </a:t>
            </a:r>
            <a:r>
              <a:rPr lang="ru-RU" sz="1000" dirty="0" err="1"/>
              <a:t>Окревус</a:t>
            </a:r>
            <a:r>
              <a:rPr lang="ru-RU" sz="1000" dirty="0"/>
              <a:t>® ЛП 004503 от 20.10.2017</a:t>
            </a:r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93736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1A2730D6-220B-4ADD-B229-275A1D90DC3E}"/>
              </a:ext>
            </a:extLst>
          </p:cNvPr>
          <p:cNvSpPr txBox="1">
            <a:spLocks/>
          </p:cNvSpPr>
          <p:nvPr/>
        </p:nvSpPr>
        <p:spPr bwMode="auto">
          <a:xfrm>
            <a:off x="341142" y="554465"/>
            <a:ext cx="8461717" cy="58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573BA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400" kern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abic Typesetting" panose="03020402040406030203" pitchFamily="66" charset="-78"/>
              </a:rPr>
              <a:t>Препараты, изменяющие течение рассеянного    склероза, вторая линия терапии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5E09F6E3-AC03-4E67-9FBC-29529DD7815F}"/>
              </a:ext>
            </a:extLst>
          </p:cNvPr>
          <p:cNvGraphicFramePr/>
          <p:nvPr/>
        </p:nvGraphicFramePr>
        <p:xfrm>
          <a:off x="1524000" y="952749"/>
          <a:ext cx="6096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586FC6D-A33D-4B29-84E0-B5AF61D473FA}"/>
              </a:ext>
            </a:extLst>
          </p:cNvPr>
          <p:cNvSpPr/>
          <p:nvPr/>
        </p:nvSpPr>
        <p:spPr>
          <a:xfrm>
            <a:off x="460347" y="6371415"/>
            <a:ext cx="317266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Не зарегистрирован в РФ для лечения рассеянного склероза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AEC6C31-C3EC-4F73-9443-048E936D4DF9}"/>
              </a:ext>
            </a:extLst>
          </p:cNvPr>
          <p:cNvSpPr/>
          <p:nvPr/>
        </p:nvSpPr>
        <p:spPr>
          <a:xfrm>
            <a:off x="391716" y="6579348"/>
            <a:ext cx="8461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1.Клинические рекомендации Всероссийского общества неврологов по Рассеянному склерозу. Проект. 2018 год. Электронный ресурс: https://www.ructrims.org/files/Клинические_рекомендации_РС_Проект_2018.pdf. Дата доступа 20 сентября 2018 года;</a:t>
            </a:r>
          </a:p>
          <a:p>
            <a:pPr lvl="0">
              <a:defRPr/>
            </a:pPr>
            <a:r>
              <a:rPr lang="ru-RU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Инструкция по медицинскому применению препарата Лемтрада® ЛП-003714 от 26.02.2018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="" xmlns:a16="http://schemas.microsoft.com/office/drawing/2014/main" id="{0A2E2BCB-617E-4741-97F7-11C6D1FC7ACE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47319148"/>
              </p:ext>
            </p:extLst>
          </p:nvPr>
        </p:nvGraphicFramePr>
        <p:xfrm>
          <a:off x="1402466" y="555330"/>
          <a:ext cx="6096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153DE0D4-EECF-43C6-8723-3EEB9AAD6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PHRU/TIZ/0818/0018</a:t>
            </a:r>
          </a:p>
        </p:txBody>
      </p:sp>
    </p:spTree>
    <p:extLst>
      <p:ext uri="{BB962C8B-B14F-4D97-AF65-F5344CB8AC3E}">
        <p14:creationId xmlns="" xmlns:p14="http://schemas.microsoft.com/office/powerpoint/2010/main" val="121638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79" y="313590"/>
            <a:ext cx="8461717" cy="58863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abic Typesetting" panose="03020402040406030203" pitchFamily="66" charset="-78"/>
              </a:rPr>
              <a:t>Показания к применению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abic Typesetting" panose="03020402040406030203" pitchFamily="66" charset="-78"/>
              </a:rPr>
              <a:t>алемтузумаба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abic Typesetting" panose="03020402040406030203" pitchFamily="66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D65BD88-2AC3-4CA3-8856-59537A6A2F81}"/>
              </a:ext>
            </a:extLst>
          </p:cNvPr>
          <p:cNvSpPr/>
          <p:nvPr/>
        </p:nvSpPr>
        <p:spPr>
          <a:xfrm>
            <a:off x="411479" y="6421300"/>
            <a:ext cx="82110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Инструкция по медицинскому применению препарата Лемтрада® ЛП-003714 от 26.02.2018</a:t>
            </a:r>
            <a:endParaRPr lang="en-US" sz="10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7FB29C8-659C-46CE-96A5-140CDE6A6B88}"/>
              </a:ext>
            </a:extLst>
          </p:cNvPr>
          <p:cNvSpPr/>
          <p:nvPr/>
        </p:nvSpPr>
        <p:spPr>
          <a:xfrm>
            <a:off x="662169" y="2604304"/>
            <a:ext cx="8211027" cy="32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0000"/>
                </a:solidFill>
              </a:rPr>
              <a:t>Препарат алемтузумаб показан для лечения взрослых пациентов с активным </a:t>
            </a:r>
            <a:r>
              <a:rPr lang="ru-RU" sz="2800" dirty="0" err="1">
                <a:solidFill>
                  <a:srgbClr val="000000"/>
                </a:solidFill>
              </a:rPr>
              <a:t>рецидивирующе-ремиттирующим</a:t>
            </a:r>
            <a:r>
              <a:rPr lang="ru-RU" sz="2800" dirty="0">
                <a:solidFill>
                  <a:srgbClr val="000000"/>
                </a:solidFill>
              </a:rPr>
              <a:t> рассеянным склерозом, т.е. перенесших два или более обострения в течение последних двух лет.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401305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1A6AE3-17AB-48B2-8F4C-1B66DDBB0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Arial" panose="020B0604020202020204" pitchFamily="34" charset="0"/>
                <a:ea typeface="Verdana" panose="020B0604030504040204" pitchFamily="34" charset="0"/>
                <a:cs typeface="Arabic Typesetting" panose="03020402040406030203" pitchFamily="66" charset="-78"/>
              </a:rPr>
              <a:t>Особое внимание нужно уделить следующим состояниям на фоне терапии </a:t>
            </a:r>
            <a:r>
              <a:rPr lang="ru-RU" sz="2800" dirty="0" err="1">
                <a:latin typeface="Arial" panose="020B0604020202020204" pitchFamily="34" charset="0"/>
                <a:ea typeface="Verdana" panose="020B0604030504040204" pitchFamily="34" charset="0"/>
                <a:cs typeface="Arabic Typesetting" panose="03020402040406030203" pitchFamily="66" charset="-78"/>
              </a:rPr>
              <a:t>алемтузумабом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52ACD46-8A1B-4ECF-9EF8-4DBD3D7D7597}"/>
              </a:ext>
            </a:extLst>
          </p:cNvPr>
          <p:cNvSpPr/>
          <p:nvPr/>
        </p:nvSpPr>
        <p:spPr>
          <a:xfrm>
            <a:off x="521494" y="1216716"/>
            <a:ext cx="7901672" cy="545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Терапия </a:t>
            </a:r>
            <a:r>
              <a:rPr lang="ru-RU" dirty="0" err="1"/>
              <a:t>алемтузумабом</a:t>
            </a:r>
            <a:r>
              <a:rPr lang="ru-RU" dirty="0"/>
              <a:t> должна назначаться и проводиться под </a:t>
            </a:r>
            <a:r>
              <a:rPr lang="ru-RU" b="1" dirty="0"/>
              <a:t>контролем невролога, имеющего опыт лечения пациентов с рассеянным склерозом,</a:t>
            </a:r>
            <a:r>
              <a:rPr lang="ru-RU" dirty="0"/>
              <a:t> при доступности специалистов и оборудования для своевременной диагностики и лечения наиболее </a:t>
            </a:r>
            <a:r>
              <a:rPr lang="ru-RU" b="1" dirty="0"/>
              <a:t>часто возникающих нежелательных реакций, особенно аутоиммунных заболеваний и инфекций.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Терапия должна проводиться в условиях доступа к средствам для купирования реакций гиперчувствительности и/или анафилактических реакций</a:t>
            </a:r>
            <a:r>
              <a:rPr lang="ru-RU" dirty="0" smtClean="0"/>
              <a:t>.</a:t>
            </a:r>
            <a:endParaRPr lang="ru-RU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Пациенты должны быть проинформированы о рисках, связанных с терапией </a:t>
            </a:r>
            <a:r>
              <a:rPr lang="ru-RU" dirty="0" err="1"/>
              <a:t>алемтузумабом</a:t>
            </a:r>
            <a:r>
              <a:rPr lang="ru-RU" dirty="0"/>
              <a:t>, а также о необходимости находиться </a:t>
            </a:r>
            <a:r>
              <a:rPr lang="ru-RU" b="1" dirty="0"/>
              <a:t>под наблюдением в период лечения и в течение 48 месяцев после последней </a:t>
            </a:r>
            <a:r>
              <a:rPr lang="ru-RU" b="1" dirty="0" err="1"/>
              <a:t>инфузии</a:t>
            </a:r>
            <a:r>
              <a:rPr lang="ru-RU" b="1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B489D70-B953-413B-A5C4-55249A9D61A6}"/>
              </a:ext>
            </a:extLst>
          </p:cNvPr>
          <p:cNvSpPr/>
          <p:nvPr/>
        </p:nvSpPr>
        <p:spPr>
          <a:xfrm>
            <a:off x="311809" y="6351430"/>
            <a:ext cx="82110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Инструкция по медицинскому применению препарата Лемтрада® ЛП-003714 от 26.02.2018</a:t>
            </a:r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221831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85794"/>
            <a:ext cx="7886700" cy="904895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ЭПИДЕМИОЛОГИЯ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Всего в мире около 2 300 000 пациентов с рассеянным склерозом</a:t>
            </a:r>
          </a:p>
          <a:p>
            <a:r>
              <a:rPr lang="ru-RU" dirty="0" smtClean="0"/>
              <a:t>В странах Европы средняя распространенность 83-108 случаев на 100 000 населения, заболеваемость – около 4 новых случаев на    100 000 населения в год</a:t>
            </a:r>
          </a:p>
          <a:p>
            <a:r>
              <a:rPr lang="ru-RU" dirty="0" smtClean="0"/>
              <a:t>В России распространенность 25-70 случаев на 100 000 населения, заболеваемость – около 2 новых случаев на 100 000 населения в год</a:t>
            </a:r>
          </a:p>
          <a:p>
            <a:r>
              <a:rPr lang="ru-RU" dirty="0" smtClean="0"/>
              <a:t>В Самарской области распространенность составляет  58,5 случаев на 100 000 населения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PHRU/TIZ/0918/0018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2695-A033-451A-A90C-33D67AC6236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4C0F76C0-3C52-4C6D-B5B1-9092CB062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latin typeface="+mn-lt"/>
              </a:rPr>
              <a:t>Рекомендуемые лабораторные исследования для наблюдения за пациентами, получающих </a:t>
            </a:r>
            <a:r>
              <a:rPr lang="ru-RU" sz="2400" b="1" dirty="0" err="1">
                <a:latin typeface="+mn-lt"/>
              </a:rPr>
              <a:t>алемтузумаб</a:t>
            </a:r>
            <a:r>
              <a:rPr lang="ru-RU" dirty="0">
                <a:latin typeface="+mn-lt"/>
              </a:rPr>
              <a:t> 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+mn-lt"/>
              <a:ea typeface="Verdana" panose="020B0604030504040204" pitchFamily="34" charset="0"/>
              <a:cs typeface="Arabic Typesetting" panose="03020402040406030203" pitchFamily="66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897C06F-2897-483F-A545-9A2E52A0A450}"/>
              </a:ext>
            </a:extLst>
          </p:cNvPr>
          <p:cNvSpPr/>
          <p:nvPr/>
        </p:nvSpPr>
        <p:spPr>
          <a:xfrm>
            <a:off x="616352" y="2769845"/>
            <a:ext cx="79016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Полный клинический анализ крови с подсчётом форменных элементов (до начала лечения и затем ежемесячно);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Определение концентрации </a:t>
            </a:r>
            <a:r>
              <a:rPr lang="ru-RU" dirty="0" err="1"/>
              <a:t>креатинина</a:t>
            </a:r>
            <a:r>
              <a:rPr lang="ru-RU" dirty="0"/>
              <a:t> в сыворотке крови (до начала лечения и затем ежемесячно);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Общий анализ мочи и микроскопия осадка (до начала лечения и затем ежемесячно);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Исследование функции щитовидной железы, например, определение уровня тиреотропного гормона (ТТГ) (до начала лечения и затем каждые 3 месяца).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C6D1AC3-68FC-4CF4-9CE9-45CA4245CABF}"/>
              </a:ext>
            </a:extLst>
          </p:cNvPr>
          <p:cNvSpPr/>
          <p:nvPr/>
        </p:nvSpPr>
        <p:spPr>
          <a:xfrm>
            <a:off x="521494" y="1277715"/>
            <a:ext cx="799653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Лабораторные тесты следует выполнять с определенной периодичностью во время всего курса лечения, а также в течение 48 месяцев после последней </a:t>
            </a:r>
            <a:r>
              <a:rPr lang="ru-RU" sz="2000" b="1" dirty="0" err="1"/>
              <a:t>инфузии</a:t>
            </a:r>
            <a:r>
              <a:rPr lang="ru-RU" sz="2000" b="1" dirty="0"/>
              <a:t> препарата </a:t>
            </a:r>
            <a:r>
              <a:rPr lang="ru-RU" sz="2000" b="1" dirty="0" err="1"/>
              <a:t>алемтузумаб</a:t>
            </a:r>
            <a:r>
              <a:rPr lang="ru-RU" sz="2000" b="1" dirty="0"/>
              <a:t>, что позволит своевременно диагностировать аутоиммунные заболевания: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48B9B31-4451-42E0-AF69-AD202215F06A}"/>
              </a:ext>
            </a:extLst>
          </p:cNvPr>
          <p:cNvSpPr/>
          <p:nvPr/>
        </p:nvSpPr>
        <p:spPr>
          <a:xfrm>
            <a:off x="306997" y="6481958"/>
            <a:ext cx="82110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Инструкция по медицинскому применению препарата Лемтрада® ЛП-003714 от 26.02.2018</a:t>
            </a:r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190747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1A2730D6-220B-4ADD-B229-275A1D90DC3E}"/>
              </a:ext>
            </a:extLst>
          </p:cNvPr>
          <p:cNvSpPr txBox="1">
            <a:spLocks/>
          </p:cNvSpPr>
          <p:nvPr/>
        </p:nvSpPr>
        <p:spPr bwMode="auto">
          <a:xfrm>
            <a:off x="341142" y="554465"/>
            <a:ext cx="8461717" cy="58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2573BA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400" kern="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abic Typesetting" panose="03020402040406030203" pitchFamily="66" charset="-78"/>
              </a:rPr>
              <a:t>Препараты, изменяющие течение рассеянного    склероза, вторая линия терапии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5E09F6E3-AC03-4E67-9FBC-29529DD7815F}"/>
              </a:ext>
            </a:extLst>
          </p:cNvPr>
          <p:cNvGraphicFramePr/>
          <p:nvPr/>
        </p:nvGraphicFramePr>
        <p:xfrm>
          <a:off x="1524000" y="952749"/>
          <a:ext cx="6096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586FC6D-A33D-4B29-84E0-B5AF61D473FA}"/>
              </a:ext>
            </a:extLst>
          </p:cNvPr>
          <p:cNvSpPr/>
          <p:nvPr/>
        </p:nvSpPr>
        <p:spPr>
          <a:xfrm>
            <a:off x="460347" y="6371415"/>
            <a:ext cx="317266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Не зарегистрирован в РФ для лечения рассеянного склероза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AEC6C31-C3EC-4F73-9443-048E936D4DF9}"/>
              </a:ext>
            </a:extLst>
          </p:cNvPr>
          <p:cNvSpPr/>
          <p:nvPr/>
        </p:nvSpPr>
        <p:spPr>
          <a:xfrm>
            <a:off x="391716" y="6579348"/>
            <a:ext cx="846171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1.Клинические рекомендации Всероссийского общества неврологов по Рассеянному склерозу. Проект. 2018 год. Электронный ресурс: https://www.ructrims.org/files/Клинические_рекомендации_РС_Проект_2018.pdf. Дата доступа 20 сентября 2018 года;</a:t>
            </a:r>
          </a:p>
          <a:p>
            <a:pPr>
              <a:defRPr/>
            </a:pPr>
            <a:r>
              <a:rPr lang="ru-RU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700" dirty="0"/>
              <a:t>Инструкция по медицинскому применению препарата </a:t>
            </a:r>
            <a:r>
              <a:rPr lang="ru-RU" sz="700" dirty="0" err="1"/>
              <a:t>Окревус</a:t>
            </a:r>
            <a:r>
              <a:rPr lang="ru-RU" sz="700" dirty="0"/>
              <a:t>® ЛП 004503 от 20.10.2017</a:t>
            </a:r>
            <a:endParaRPr lang="en-US" sz="700" dirty="0"/>
          </a:p>
          <a:p>
            <a:pPr lvl="0">
              <a:defRPr/>
            </a:pP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="" xmlns:a16="http://schemas.microsoft.com/office/drawing/2014/main" id="{0A2E2BCB-617E-4741-97F7-11C6D1FC7ACE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659183393"/>
              </p:ext>
            </p:extLst>
          </p:nvPr>
        </p:nvGraphicFramePr>
        <p:xfrm>
          <a:off x="1402466" y="555329"/>
          <a:ext cx="6096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F028A7E-E278-44FB-9164-5C3312C3D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PHRU/TIZ/0818/0018</a:t>
            </a:r>
          </a:p>
        </p:txBody>
      </p:sp>
    </p:spTree>
    <p:extLst>
      <p:ext uri="{BB962C8B-B14F-4D97-AF65-F5344CB8AC3E}">
        <p14:creationId xmlns="" xmlns:p14="http://schemas.microsoft.com/office/powerpoint/2010/main" val="182235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PHRU/TIZ/0918/0018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2695-A033-451A-A90C-33D67AC62363}" type="slidenum">
              <a:rPr lang="ru-RU" smtClean="0"/>
              <a:pPr/>
              <a:t>42</a:t>
            </a:fld>
            <a:endParaRPr lang="ru-RU"/>
          </a:p>
        </p:txBody>
      </p:sp>
      <p:pic>
        <p:nvPicPr>
          <p:cNvPr id="3727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00108"/>
            <a:ext cx="7000924" cy="514353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79" y="552741"/>
            <a:ext cx="8461717" cy="58863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ea typeface="Verdana" panose="020B0604030504040204" pitchFamily="34" charset="0"/>
                <a:cs typeface="Arabic Typesetting" panose="03020402040406030203" pitchFamily="66" charset="-78"/>
              </a:rPr>
              <a:t>Рекомендации по мониторингу безопасности терапии </a:t>
            </a:r>
            <a:r>
              <a:rPr lang="ru-RU" sz="2800" b="1" dirty="0" err="1">
                <a:latin typeface="Arial" panose="020B0604020202020204" pitchFamily="34" charset="0"/>
                <a:ea typeface="Verdana" panose="020B0604030504040204" pitchFamily="34" charset="0"/>
                <a:cs typeface="Arabic Typesetting" panose="03020402040406030203" pitchFamily="66" charset="-78"/>
              </a:rPr>
              <a:t>натализумабом</a:t>
            </a:r>
            <a:endParaRPr lang="ru-RU" sz="2800" b="1" dirty="0">
              <a:latin typeface="Arial" panose="020B0604020202020204" pitchFamily="34" charset="0"/>
              <a:ea typeface="Verdana" panose="020B0604030504040204" pitchFamily="34" charset="0"/>
              <a:cs typeface="Arabic Typesetting" panose="03020402040406030203" pitchFamily="66" charset="-78"/>
            </a:endParaRPr>
          </a:p>
        </p:txBody>
      </p:sp>
      <p:sp>
        <p:nvSpPr>
          <p:cNvPr id="13" name="Right Brace 12">
            <a:extLst>
              <a:ext uri="{FF2B5EF4-FFF2-40B4-BE49-F238E27FC236}">
                <a16:creationId xmlns="" xmlns:a16="http://schemas.microsoft.com/office/drawing/2014/main" id="{2846FF69-6F09-4463-9A54-0F69849A8326}"/>
              </a:ext>
            </a:extLst>
          </p:cNvPr>
          <p:cNvSpPr/>
          <p:nvPr/>
        </p:nvSpPr>
        <p:spPr>
          <a:xfrm rot="16200000">
            <a:off x="1270435" y="2553828"/>
            <a:ext cx="129654" cy="17042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A79A948-85D4-4E6E-B168-BAB7A42E3547}"/>
              </a:ext>
            </a:extLst>
          </p:cNvPr>
          <p:cNvSpPr/>
          <p:nvPr/>
        </p:nvSpPr>
        <p:spPr>
          <a:xfrm>
            <a:off x="490293" y="1202793"/>
            <a:ext cx="3494747" cy="20359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Предупредить о возможных нежелательных реакциях (включая ПМЛ)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Использовать стратификацию риска ПМЛ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пределах 4-х недель: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Клинический анализ крови, биохимический анализ крови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Общий анализ мочи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Антитела к ВИЧ, RW, гепатиты В, С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Рентгенография грудной клетки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Исследование Т-клеточного иммунитета для исключения иммунодефицита (CD4+;CD8+клетки)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МРТ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Отрицательный тест на беременность у женщин с сохраненным репродуктивным потенциалом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АТ к JCV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="" xmlns:a16="http://schemas.microsoft.com/office/drawing/2014/main" id="{FAB65EFB-00B1-4E38-BCF1-617B26DE40DF}"/>
              </a:ext>
            </a:extLst>
          </p:cNvPr>
          <p:cNvSpPr/>
          <p:nvPr/>
        </p:nvSpPr>
        <p:spPr>
          <a:xfrm rot="16200000">
            <a:off x="7671258" y="2389425"/>
            <a:ext cx="139683" cy="195438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9944296-C9CD-4EFA-B4D9-BFE68474AFCA}"/>
              </a:ext>
            </a:extLst>
          </p:cNvPr>
          <p:cNvSpPr/>
          <p:nvPr/>
        </p:nvSpPr>
        <p:spPr>
          <a:xfrm>
            <a:off x="6950523" y="1237119"/>
            <a:ext cx="1581150" cy="19591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Смена терапии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Переключение на другие иммуномодуляторы с учетом особенностей «новой» терапии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 переключении на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иммуносупрессоры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учитывать длительность периода «отмывки»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Провести МРТ перед началом терапии другим препаратом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="" xmlns:a16="http://schemas.microsoft.com/office/drawing/2014/main" id="{8081FB38-24B5-43F4-B02E-776CE5C068C4}"/>
              </a:ext>
            </a:extLst>
          </p:cNvPr>
          <p:cNvSpPr/>
          <p:nvPr/>
        </p:nvSpPr>
        <p:spPr>
          <a:xfrm rot="16200000" flipH="1">
            <a:off x="5231961" y="2771140"/>
            <a:ext cx="198342" cy="269218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ight Brace 17">
            <a:extLst>
              <a:ext uri="{FF2B5EF4-FFF2-40B4-BE49-F238E27FC236}">
                <a16:creationId xmlns="" xmlns:a16="http://schemas.microsoft.com/office/drawing/2014/main" id="{9380EDC6-3351-410E-A8F7-CD3BF18D1EC7}"/>
              </a:ext>
            </a:extLst>
          </p:cNvPr>
          <p:cNvSpPr/>
          <p:nvPr/>
        </p:nvSpPr>
        <p:spPr>
          <a:xfrm rot="16200000">
            <a:off x="5253208" y="2028610"/>
            <a:ext cx="155852" cy="269218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2B30FB65-B2AE-4690-91F4-F7EB8C13A27D}"/>
              </a:ext>
            </a:extLst>
          </p:cNvPr>
          <p:cNvSpPr/>
          <p:nvPr/>
        </p:nvSpPr>
        <p:spPr>
          <a:xfrm>
            <a:off x="4418672" y="1292570"/>
            <a:ext cx="1824920" cy="18530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Предупредить пациента: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Сообщать о симптомах инфекции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Сообщать об любом ухудшении симптомов основного заболевания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Лицам, осуществляющим уход за пациентом, сообщать врачу о любых изменениях в поведении/когнитивных функциях пациента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Соблюдать контрацепцию/избегать беременности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E7BCCCAE-148C-4C15-B497-CD55151F2087}"/>
              </a:ext>
            </a:extLst>
          </p:cNvPr>
          <p:cNvSpPr/>
          <p:nvPr/>
        </p:nvSpPr>
        <p:spPr>
          <a:xfrm>
            <a:off x="2521257" y="4285715"/>
            <a:ext cx="5619750" cy="21376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Осмотр невролога перед каждой инфузией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Реакции гиперчувствительности – прекращение терапии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Инфузионные реакции - провести исследование на наличие АТ к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натализумабу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(3,6,12 мес). При подтверждении АТ к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натализумабу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прекращение терапии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АТ к JCV каждые 6 мес у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серонегативных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пациентов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АТ к JCV у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серопозитивных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пациентов повторно через 24 мес терапии, при продолжении терапии каждые 6 мес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Клинический и биохимический анализы крови каждые 3 месяца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МРТ ежегодно в течение 2-х лет, у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серопозитивных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пациентов с индексом АТ к JCV &gt;1,5 при продолжении терапии более 2-х лет – каждые 3-6 мес (по сокращенному протоколу)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Пациентам, получившим 24 инфузии и имеющим индекс АТ к JCV &gt;1,5 повторно рассмотреть соотношении риск/польза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Подозрение на ПМЛ – отмена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натализумаба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провести МРТ и исследование ЦСЖ (ПЦР на ДКН JCV)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 возникновении тяжелых нежелательных реакций – смена терапии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субоптимальном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ответе или резистентности к терапии – смена терапии на другой препарат «второй линии»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5B2B42C-30C6-4CDE-89A5-09849EB7B447}"/>
              </a:ext>
            </a:extLst>
          </p:cNvPr>
          <p:cNvSpPr/>
          <p:nvPr/>
        </p:nvSpPr>
        <p:spPr>
          <a:xfrm>
            <a:off x="411479" y="6465855"/>
            <a:ext cx="8461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Ссылка на электронный ресурс https://www.ructrims.org/files/%D0%9A%D0%BB%D0%B8%D0%BD%D0%B8%D1%87%D0%B5%D1%81%D0%BA%D0%B8%D0%B5_%D1%80%D0%B5%D0%BA%D0%BE%D0%BC%D0%B5%D0%BD%D0%B4%D0%B0%D1%86%D0%B8%D0%B8_%D0%A0%D0%A1_%D0%9F%D1%80%D0%BE%D0%B5%D0%BA%D1%82_2018.pdf, дата входа 27.06.2018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DA30D5C8-6225-4843-9C3D-642E95AF64D9}"/>
              </a:ext>
            </a:extLst>
          </p:cNvPr>
          <p:cNvSpPr/>
          <p:nvPr/>
        </p:nvSpPr>
        <p:spPr>
          <a:xfrm>
            <a:off x="7910380" y="6651112"/>
            <a:ext cx="1269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PHRU/TIZ/0618/0006</a:t>
            </a:r>
            <a:endParaRPr lang="ru-RU" sz="9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F089EA6-17F5-4BF0-A2E6-89D990B50080}"/>
              </a:ext>
            </a:extLst>
          </p:cNvPr>
          <p:cNvSpPr/>
          <p:nvPr/>
        </p:nvSpPr>
        <p:spPr>
          <a:xfrm>
            <a:off x="411480" y="6358412"/>
            <a:ext cx="240161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исследование недоступно в РФ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CD1F06C-094B-46F1-9A03-13B8691315F6}"/>
              </a:ext>
            </a:extLst>
          </p:cNvPr>
          <p:cNvSpPr txBox="1"/>
          <p:nvPr/>
        </p:nvSpPr>
        <p:spPr>
          <a:xfrm>
            <a:off x="418103" y="5392579"/>
            <a:ext cx="210315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АТ – антитела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JCV – 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вирус Джона-</a:t>
            </a:r>
            <a:r>
              <a:rPr lang="ru-RU" sz="700" dirty="0" err="1">
                <a:latin typeface="Arial" panose="020B0604020202020204" pitchFamily="34" charset="0"/>
                <a:cs typeface="Arial" panose="020B0604020202020204" pitchFamily="34" charset="0"/>
              </a:rPr>
              <a:t>Каннингема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ПМЛ – прогрессирующая мультифокальная </a:t>
            </a:r>
            <a:r>
              <a:rPr lang="ru-RU" sz="700" dirty="0" err="1">
                <a:latin typeface="Arial" panose="020B0604020202020204" pitchFamily="34" charset="0"/>
                <a:cs typeface="Arial" panose="020B0604020202020204" pitchFamily="34" charset="0"/>
              </a:rPr>
              <a:t>лейкоэнцефалопатия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ВИЧ – вирус иммунодефицита человека</a:t>
            </a:r>
          </a:p>
          <a:p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МРТ – магнитно-резонансная томография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RW – 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реакция </a:t>
            </a:r>
            <a:r>
              <a:rPr lang="ru-RU" sz="700" dirty="0" err="1">
                <a:latin typeface="Arial" panose="020B0604020202020204" pitchFamily="34" charset="0"/>
                <a:cs typeface="Arial" panose="020B0604020202020204" pitchFamily="34" charset="0"/>
              </a:rPr>
              <a:t>Вассермана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ЦСЖ - цереброспинальная жидкость</a:t>
            </a:r>
          </a:p>
          <a:p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ПЦР - Полимеразная цепная реакция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0EDE2214-4BCF-4605-BF9B-99FFE5B77D29}"/>
              </a:ext>
            </a:extLst>
          </p:cNvPr>
          <p:cNvSpPr/>
          <p:nvPr/>
        </p:nvSpPr>
        <p:spPr>
          <a:xfrm>
            <a:off x="515594" y="3619228"/>
            <a:ext cx="1697100" cy="407963"/>
          </a:xfrm>
          <a:prstGeom prst="rect">
            <a:avLst/>
          </a:prstGeom>
          <a:solidFill>
            <a:srgbClr val="A0D565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 начала терапии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C1D44B0D-EBFD-42E2-924E-CC4B37D9C39C}"/>
              </a:ext>
            </a:extLst>
          </p:cNvPr>
          <p:cNvSpPr/>
          <p:nvPr/>
        </p:nvSpPr>
        <p:spPr>
          <a:xfrm>
            <a:off x="2281183" y="3613143"/>
            <a:ext cx="1635368" cy="4079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Начало терапии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5D2FF579-C86B-47DA-A836-BFABBBB94DDD}"/>
              </a:ext>
            </a:extLst>
          </p:cNvPr>
          <p:cNvSpPr/>
          <p:nvPr/>
        </p:nvSpPr>
        <p:spPr>
          <a:xfrm>
            <a:off x="3985042" y="3616553"/>
            <a:ext cx="2692182" cy="4079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 время терапии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C1C9B9BA-C151-4A03-8B1B-6E943E0F0010}"/>
              </a:ext>
            </a:extLst>
          </p:cNvPr>
          <p:cNvSpPr/>
          <p:nvPr/>
        </p:nvSpPr>
        <p:spPr>
          <a:xfrm>
            <a:off x="6824362" y="3623075"/>
            <a:ext cx="1954385" cy="4079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Прекращение терапии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29B1D3A0-FDE9-4AC9-9372-CB5B18614C99}"/>
              </a:ext>
            </a:extLst>
          </p:cNvPr>
          <p:cNvCxnSpPr/>
          <p:nvPr/>
        </p:nvCxnSpPr>
        <p:spPr>
          <a:xfrm flipV="1">
            <a:off x="6633121" y="3717236"/>
            <a:ext cx="225188" cy="204716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1E55C221-33A8-48D0-B084-2999775E2284}"/>
              </a:ext>
            </a:extLst>
          </p:cNvPr>
          <p:cNvCxnSpPr/>
          <p:nvPr/>
        </p:nvCxnSpPr>
        <p:spPr>
          <a:xfrm flipV="1">
            <a:off x="6619504" y="3591706"/>
            <a:ext cx="225188" cy="204716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1B449430-2860-45A8-BE03-25A1392434F8}"/>
              </a:ext>
            </a:extLst>
          </p:cNvPr>
          <p:cNvCxnSpPr/>
          <p:nvPr/>
        </p:nvCxnSpPr>
        <p:spPr>
          <a:xfrm flipV="1">
            <a:off x="6651313" y="3842909"/>
            <a:ext cx="225188" cy="204716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0901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79" y="313590"/>
            <a:ext cx="8461717" cy="588634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Arial" panose="020B0604020202020204" pitchFamily="34" charset="0"/>
                <a:ea typeface="Verdana" panose="020B0604030504040204" pitchFamily="34" charset="0"/>
                <a:cs typeface="Arabic Typesetting" panose="03020402040406030203" pitchFamily="66" charset="-78"/>
              </a:rPr>
              <a:t>Показания к применению натализумаба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0" y="857233"/>
            <a:ext cx="8461717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1883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2573BA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Натализумаб показан в качестве препарата, изменяющего течение рассеянного склероза, для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монотерапии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2573BA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высокоактивных форм ремиттирующего рассеянного склероза у следующих групп взрослых пациентов: 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94891" marR="0" lvl="0" indent="-19489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Пациентов с активным течением заболевания,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2573BA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несмотря на проведение полного и адекватного курса лечения как минимум 1 препаратом, изменяющим течение рассеянного склероза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(исключения указаны в разделе «Особые указания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»)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94891" marR="0" lvl="0" indent="-19489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Пациентов с быстро прогрессирующим тяжелым ремиттирующим рассеянным склерозом (т. е. перенесших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2573BA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 или большее число инвалидизирующих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обострений в течение года и имеющих 1 и более очаг на МРТ головного мозга, накапливающий контрастные средства для МРТ, содержащие гадолиний, либо значительное увеличение объема поражения в режиме Т2 по сравнению с результатами предыдущей </a:t>
            </a:r>
            <a:r>
              <a:rPr kumimoji="0" lang="ru-RU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МРТ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6FBFA1C-5805-4ED1-AC3D-F4015296AF3A}"/>
              </a:ext>
            </a:extLst>
          </p:cNvPr>
          <p:cNvSpPr/>
          <p:nvPr/>
        </p:nvSpPr>
        <p:spPr>
          <a:xfrm>
            <a:off x="411479" y="6465855"/>
            <a:ext cx="4754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Инструкция по медицинскому применению лекарственного препарата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Тизабри ЛСР-008582/10  от 18.07.2017 года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A3CA6B5-20D8-4D31-93AB-941FCDD56118}"/>
              </a:ext>
            </a:extLst>
          </p:cNvPr>
          <p:cNvSpPr/>
          <p:nvPr/>
        </p:nvSpPr>
        <p:spPr>
          <a:xfrm>
            <a:off x="7910380" y="6651112"/>
            <a:ext cx="1269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PHRU/TIZ/0618/0006</a:t>
            </a:r>
            <a:endParaRPr lang="ru-RU" sz="9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32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79" y="280620"/>
            <a:ext cx="8461717" cy="118557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ea typeface="Verdana" panose="020B0604030504040204" pitchFamily="34" charset="0"/>
                <a:cs typeface="Arabic Typesetting" panose="03020402040406030203" pitchFamily="66" charset="-78"/>
              </a:rPr>
              <a:t>Необходимые мероприятия перед назначением </a:t>
            </a:r>
            <a:r>
              <a:rPr lang="ru-RU" sz="3200" b="1" dirty="0" err="1">
                <a:latin typeface="Arial" panose="020B0604020202020204" pitchFamily="34" charset="0"/>
                <a:ea typeface="Verdana" panose="020B0604030504040204" pitchFamily="34" charset="0"/>
                <a:cs typeface="Arabic Typesetting" panose="03020402040406030203" pitchFamily="66" charset="-78"/>
              </a:rPr>
              <a:t>натализумаба</a:t>
            </a:r>
            <a:r>
              <a:rPr lang="ru-RU" sz="3200" b="1" dirty="0">
                <a:latin typeface="Arial" panose="020B0604020202020204" pitchFamily="34" charset="0"/>
                <a:ea typeface="Verdana" panose="020B0604030504040204" pitchFamily="34" charset="0"/>
                <a:cs typeface="Arabic Typesetting" panose="03020402040406030203" pitchFamily="66" charset="-78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78" y="1658968"/>
            <a:ext cx="8461717" cy="4899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1883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3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Ознакомить пациента с </a:t>
            </a:r>
            <a:r>
              <a:rPr lang="ru-RU" sz="1350" b="1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инструкцией по медицинскому применению </a:t>
            </a:r>
            <a:r>
              <a:rPr lang="ru-RU" sz="13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ответить на вопросы</a:t>
            </a:r>
          </a:p>
          <a:p>
            <a:pPr marL="285750" marR="1883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3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Подписать </a:t>
            </a:r>
            <a:r>
              <a:rPr lang="ru-RU" sz="1350" b="1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информированное согласие </a:t>
            </a:r>
            <a:r>
              <a:rPr lang="ru-RU" sz="13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(подписать информированное согласие </a:t>
            </a:r>
            <a:r>
              <a:rPr lang="ru-RU" sz="1350" b="1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через 2 года терапии</a:t>
            </a:r>
            <a:r>
              <a:rPr lang="ru-RU" sz="13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  <a:p>
            <a:pPr marL="285750" marR="1883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350" b="1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Исключить</a:t>
            </a:r>
            <a:r>
              <a:rPr lang="ru-RU" sz="13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тяжелые инфекционные заболевания в анамнезе и </a:t>
            </a:r>
            <a:r>
              <a:rPr lang="ru-RU" sz="1350" b="1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текущие инфекции</a:t>
            </a:r>
          </a:p>
          <a:p>
            <a:pPr marL="285750" marR="1883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350" b="1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Исключить</a:t>
            </a:r>
            <a:r>
              <a:rPr lang="ru-RU" sz="13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предшествующее применение </a:t>
            </a:r>
            <a:r>
              <a:rPr lang="ru-RU" sz="1350" b="1" dirty="0" err="1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иммуносупрессоров</a:t>
            </a:r>
            <a:endParaRPr lang="ru-RU" sz="1350" b="1" dirty="0">
              <a:solidFill>
                <a:srgbClr val="0070C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marR="1883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350" b="1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Исключить </a:t>
            </a:r>
            <a:r>
              <a:rPr lang="ru-RU" sz="1350" b="1" dirty="0" err="1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лейко</a:t>
            </a:r>
            <a:r>
              <a:rPr lang="ru-RU" sz="1350" b="1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и </a:t>
            </a:r>
            <a:r>
              <a:rPr lang="ru-RU" sz="1350" b="1" dirty="0" err="1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лимфопению</a:t>
            </a:r>
            <a:r>
              <a:rPr lang="ru-RU" sz="1350" b="1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3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(уровень лимфоцитов &lt;1500 клеток в мкл, уровень нейтрофилов &lt;1500 клеток в мкл)</a:t>
            </a:r>
          </a:p>
          <a:p>
            <a:pPr marL="285750" marR="1883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350" b="1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Исключить ВИЧ, сифилис, гепатит В и С</a:t>
            </a:r>
          </a:p>
          <a:p>
            <a:pPr marL="285750" marR="1883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3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Провести лабораторное </a:t>
            </a:r>
            <a:r>
              <a:rPr lang="ru-RU" sz="1350" b="1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исследование функции печени</a:t>
            </a:r>
          </a:p>
          <a:p>
            <a:pPr marL="285750" marR="1883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350" b="1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Исключить беременность и лактацию</a:t>
            </a:r>
          </a:p>
          <a:p>
            <a:pPr marL="285750" marR="1883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3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Выполнить </a:t>
            </a:r>
            <a:r>
              <a:rPr lang="ru-RU" sz="1350" b="1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МРТ с контрастированием не ранее, чем за 3 месяца</a:t>
            </a:r>
            <a:r>
              <a:rPr lang="ru-RU" sz="13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до начала терапии </a:t>
            </a:r>
            <a:r>
              <a:rPr lang="ru-RU" sz="13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натализумабом</a:t>
            </a:r>
            <a:endParaRPr lang="ru-RU" sz="135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marR="1883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350" b="1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Анализ на антитела к JC-вирусу</a:t>
            </a:r>
            <a:r>
              <a:rPr lang="ru-RU" sz="13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до начала лечения </a:t>
            </a:r>
            <a:r>
              <a:rPr lang="ru-RU" sz="13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натализумабом</a:t>
            </a:r>
            <a:r>
              <a:rPr lang="ru-RU" sz="13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или у пациентов, уже получающих </a:t>
            </a:r>
            <a:r>
              <a:rPr lang="ru-RU" sz="13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натализумаб</a:t>
            </a:r>
            <a:r>
              <a:rPr lang="ru-RU" sz="13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с неизвестным статусом АТ к JСV</a:t>
            </a:r>
          </a:p>
          <a:p>
            <a:pPr marL="285750" marR="1883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3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Провести </a:t>
            </a:r>
            <a:r>
              <a:rPr lang="ru-RU" sz="1350" b="1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кожный туберкулиновый тест </a:t>
            </a:r>
            <a:r>
              <a:rPr lang="ru-RU" sz="135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или рентгенографию легких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6FBFA1C-5805-4ED1-AC3D-F4015296AF3A}"/>
              </a:ext>
            </a:extLst>
          </p:cNvPr>
          <p:cNvSpPr/>
          <p:nvPr/>
        </p:nvSpPr>
        <p:spPr>
          <a:xfrm>
            <a:off x="411478" y="6323964"/>
            <a:ext cx="831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Давыдовская</a:t>
            </a: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М.В., </a:t>
            </a:r>
            <a:r>
              <a:rPr lang="ru-RU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Хачанова</a:t>
            </a: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Н.В., Евдошенко Е.П. и др. Рекомендации по алгоритму выбора препарата и плану управления рисками терапии </a:t>
            </a:r>
            <a:r>
              <a:rPr lang="ru-RU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Натализумабом</a:t>
            </a: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пациентов с </a:t>
            </a:r>
            <a:r>
              <a:rPr lang="ru-RU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ремиттирующим</a:t>
            </a: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рассеянным склерозом // Журнал неврологии и психиатрии. 2016. № 10(2). С. 77–95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2AC5C53-6626-4FBA-86CE-77099B3B2332}"/>
              </a:ext>
            </a:extLst>
          </p:cNvPr>
          <p:cNvSpPr/>
          <p:nvPr/>
        </p:nvSpPr>
        <p:spPr>
          <a:xfrm>
            <a:off x="7910380" y="6651112"/>
            <a:ext cx="1269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PHRU/TIZ/0618/0006</a:t>
            </a:r>
            <a:endParaRPr lang="ru-RU" sz="9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305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51077" y="428604"/>
            <a:ext cx="8194876" cy="1000132"/>
          </a:xfrm>
        </p:spPr>
        <p:txBody>
          <a:bodyPr>
            <a:noAutofit/>
          </a:bodyPr>
          <a:lstStyle/>
          <a:p>
            <a:pPr algn="l" rtl="0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Прогрессирующая мультифокальная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лейкоэнцефалопатия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0779" name="Picture 4"/>
          <p:cNvPicPr>
            <a:picLocks noChangeAspect="1" noChangeArrowheads="1"/>
          </p:cNvPicPr>
          <p:nvPr/>
        </p:nvPicPr>
        <p:blipFill>
          <a:blip r:embed="rId3" cstate="print"/>
          <a:srcRect l="337" t="1572" r="1782" b="1042"/>
          <a:stretch>
            <a:fillRect/>
          </a:stretch>
        </p:blipFill>
        <p:spPr bwMode="ltGray">
          <a:xfrm>
            <a:off x="6455291" y="1089105"/>
            <a:ext cx="1003833" cy="142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0078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ltGray">
          <a:xfrm>
            <a:off x="6444634" y="2673550"/>
            <a:ext cx="1014491" cy="136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A6EAB2B3-08B3-41C5-9F6D-803F1DF23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760" y="1643050"/>
            <a:ext cx="459486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ts val="135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ts val="45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3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ts val="450"/>
              </a:spcBef>
              <a:spcAft>
                <a:spcPct val="0"/>
              </a:spcAft>
              <a:buClr>
                <a:schemeClr val="tx2"/>
              </a:buClr>
              <a:buChar char="•"/>
              <a:defRPr lang="en-US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ts val="45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lang="en-US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ts val="45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lang="en-US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CAB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CAB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CAB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CAB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600" kern="0" dirty="0"/>
              <a:t>Редкая, прогрессирующая инфекция головного мозга с потенциальным летальным </a:t>
            </a:r>
            <a:r>
              <a:rPr lang="ru-RU" sz="1600" kern="0" dirty="0" smtClean="0"/>
              <a:t>исходом</a:t>
            </a:r>
            <a:endParaRPr lang="ru-RU" sz="1600" kern="0" dirty="0"/>
          </a:p>
          <a:p>
            <a:r>
              <a:rPr lang="ru-RU" sz="1600" kern="0" dirty="0"/>
              <a:t>В первую очередь поражает лиц с ослабленным иммунитетом</a:t>
            </a:r>
          </a:p>
          <a:p>
            <a:pPr lvl="1"/>
            <a:r>
              <a:rPr lang="ru-RU" sz="1600" kern="0" dirty="0"/>
              <a:t>Пациенты со СПИД до </a:t>
            </a:r>
            <a:r>
              <a:rPr lang="ru-RU" sz="1600" kern="0" dirty="0" err="1"/>
              <a:t>ВААРТ</a:t>
            </a:r>
            <a:r>
              <a:rPr lang="ru-RU" sz="1600" kern="0" dirty="0"/>
              <a:t>: 1% – 8%</a:t>
            </a:r>
          </a:p>
          <a:p>
            <a:pPr lvl="1"/>
            <a:r>
              <a:rPr lang="ru-RU" sz="1600" kern="0" dirty="0"/>
              <a:t>Пациенты после трансплантации органов: редко (&lt;1%)</a:t>
            </a:r>
          </a:p>
          <a:p>
            <a:pPr lvl="1"/>
            <a:r>
              <a:rPr lang="ru-RU" sz="1600" kern="0" dirty="0"/>
              <a:t>Пациенты с гематологическими злокачественными новообразованиями</a:t>
            </a:r>
          </a:p>
          <a:p>
            <a:pPr lvl="1"/>
            <a:r>
              <a:rPr lang="ru-RU" sz="1600" kern="0" dirty="0"/>
              <a:t>Пациенты, получающие противоопухолевую или </a:t>
            </a:r>
            <a:r>
              <a:rPr lang="ru-RU" sz="1600" kern="0" dirty="0" err="1"/>
              <a:t>иммуносупрессивную</a:t>
            </a:r>
            <a:r>
              <a:rPr lang="ru-RU" sz="1600" kern="0" dirty="0"/>
              <a:t> терапию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3675C74-12CD-4447-AC90-C3418C5DF779}"/>
              </a:ext>
            </a:extLst>
          </p:cNvPr>
          <p:cNvSpPr/>
          <p:nvPr/>
        </p:nvSpPr>
        <p:spPr>
          <a:xfrm>
            <a:off x="709848" y="5214950"/>
            <a:ext cx="5700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kern="0" dirty="0"/>
              <a:t>СПИД = синдром приобретенного иммунодефицита</a:t>
            </a:r>
            <a:r>
              <a:rPr lang="ru-RU" sz="1000" b="1" kern="0" dirty="0">
                <a:latin typeface="Helvetica" panose="020B0604020202020204" pitchFamily="34" charset="0"/>
              </a:rPr>
              <a:t>; </a:t>
            </a:r>
            <a:r>
              <a:rPr lang="ru-RU" sz="1000" b="1" kern="0" dirty="0" err="1">
                <a:latin typeface="Helvetica" panose="020B0604020202020204" pitchFamily="34" charset="0"/>
              </a:rPr>
              <a:t>ВААРТ</a:t>
            </a:r>
            <a:r>
              <a:rPr lang="ru-RU" sz="1000" b="1" kern="0" dirty="0">
                <a:latin typeface="Helvetica" panose="020B0604020202020204" pitchFamily="34" charset="0"/>
              </a:rPr>
              <a:t> = высокоактивная антиретровирусная терапия</a:t>
            </a:r>
            <a:endParaRPr lang="ru-RU" sz="1000" b="1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3D077A1-2200-4F29-BEB4-97AC13133478}"/>
              </a:ext>
            </a:extLst>
          </p:cNvPr>
          <p:cNvSpPr/>
          <p:nvPr/>
        </p:nvSpPr>
        <p:spPr>
          <a:xfrm>
            <a:off x="6410560" y="4190685"/>
            <a:ext cx="11865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000000"/>
                </a:solidFill>
                <a:latin typeface="Helvetica" panose="020B0604020202020204" pitchFamily="34" charset="0"/>
              </a:rPr>
              <a:t>Изображения предоставлены </a:t>
            </a:r>
            <a:r>
              <a:rPr lang="en-US" sz="1000" dirty="0">
                <a:solidFill>
                  <a:srgbClr val="000000"/>
                </a:solidFill>
                <a:latin typeface="Helvetica" panose="020B0604020202020204" pitchFamily="34" charset="0"/>
              </a:rPr>
              <a:t>prof. </a:t>
            </a:r>
            <a:r>
              <a:rPr lang="ru-RU" sz="1000" dirty="0">
                <a:solidFill>
                  <a:srgbClr val="000000"/>
                </a:solidFill>
                <a:latin typeface="Helvetica" panose="020B0604020202020204" pitchFamily="34" charset="0"/>
              </a:rPr>
              <a:t>R Gold</a:t>
            </a:r>
            <a:r>
              <a:rPr lang="en-US" sz="1000" dirty="0">
                <a:solidFill>
                  <a:srgbClr val="000000"/>
                </a:solidFill>
                <a:latin typeface="Helvetica" panose="020B0604020202020204" pitchFamily="34" charset="0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Helvetica" panose="020B0604020202020204" pitchFamily="34" charset="0"/>
              </a:rPr>
              <a:t>Bohum</a:t>
            </a:r>
            <a:r>
              <a:rPr lang="en-US" sz="1000" dirty="0">
                <a:solidFill>
                  <a:srgbClr val="000000"/>
                </a:solidFill>
                <a:latin typeface="Helvetica" panose="020B0604020202020204" pitchFamily="34" charset="0"/>
              </a:rPr>
              <a:t> University</a:t>
            </a:r>
            <a:endParaRPr lang="ru-RU" sz="1000" dirty="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="" xmlns:a16="http://schemas.microsoft.com/office/drawing/2014/main" id="{D1758831-0EB2-4480-B5D9-A3307A0CEE1F}"/>
              </a:ext>
            </a:extLst>
          </p:cNvPr>
          <p:cNvSpPr txBox="1">
            <a:spLocks/>
          </p:cNvSpPr>
          <p:nvPr/>
        </p:nvSpPr>
        <p:spPr bwMode="auto">
          <a:xfrm>
            <a:off x="391716" y="5719331"/>
            <a:ext cx="8454236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7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rtl="0" eaLnBrk="1" fontAlgn="base" hangingPunct="1">
              <a:spcBef>
                <a:spcPts val="22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750">
                <a:solidFill>
                  <a:schemeClr val="tx1"/>
                </a:solidFill>
                <a:latin typeface="+mn-lt"/>
              </a:defRPr>
            </a:lvl2pPr>
            <a:lvl3pPr marL="685800" indent="0" algn="l" rtl="0" eaLnBrk="1" fontAlgn="base" hangingPunct="1">
              <a:spcBef>
                <a:spcPts val="225"/>
              </a:spcBef>
              <a:spcAft>
                <a:spcPct val="0"/>
              </a:spcAft>
              <a:buClr>
                <a:schemeClr val="tx1"/>
              </a:buClr>
              <a:buNone/>
              <a:defRPr sz="750">
                <a:solidFill>
                  <a:schemeClr val="tx1"/>
                </a:solidFill>
                <a:latin typeface="+mn-lt"/>
              </a:defRPr>
            </a:lvl3pPr>
            <a:lvl4pPr marL="1028700" indent="0" algn="l" rtl="0" eaLnBrk="1" fontAlgn="base" hangingPunct="1">
              <a:spcBef>
                <a:spcPts val="225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750">
                <a:solidFill>
                  <a:schemeClr val="tx1"/>
                </a:solidFill>
                <a:latin typeface="+mn-lt"/>
              </a:defRPr>
            </a:lvl4pPr>
            <a:lvl5pPr marL="1371600" indent="0" algn="l" rtl="0" eaLnBrk="1" fontAlgn="base" hangingPunct="1">
              <a:spcBef>
                <a:spcPts val="225"/>
              </a:spcBef>
              <a:spcAft>
                <a:spcPct val="0"/>
              </a:spcAft>
              <a:buClr>
                <a:srgbClr val="005CAB"/>
              </a:buClr>
              <a:buFont typeface="Arial" charset="0"/>
              <a:buNone/>
              <a:defRPr sz="750">
                <a:solidFill>
                  <a:schemeClr val="tx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CAB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CAB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CAB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5CAB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228600" indent="-228600">
              <a:buFont typeface="Arial" panose="020B0604020202020204" pitchFamily="34" charset="0"/>
              <a:buAutoNum type="arabicPeriod"/>
              <a:defRPr/>
            </a:pPr>
            <a:r>
              <a:rPr lang="en-US" sz="800" dirty="0" err="1">
                <a:solidFill>
                  <a:srgbClr val="000000"/>
                </a:solidFill>
                <a:latin typeface="Helvetica" panose="020B0604020202020204" pitchFamily="34" charset="0"/>
              </a:rPr>
              <a:t>Aström</a:t>
            </a:r>
            <a:r>
              <a:rPr lang="en-US" sz="800" dirty="0">
                <a:solidFill>
                  <a:srgbClr val="000000"/>
                </a:solidFill>
                <a:latin typeface="Helvetica" panose="020B0604020202020204" pitchFamily="34" charset="0"/>
              </a:rPr>
              <a:t> KE, </a:t>
            </a:r>
            <a:r>
              <a:rPr lang="en-US" sz="800" dirty="0" err="1">
                <a:solidFill>
                  <a:srgbClr val="000000"/>
                </a:solidFill>
                <a:latin typeface="Helvetica" panose="020B0604020202020204" pitchFamily="34" charset="0"/>
              </a:rPr>
              <a:t>Mancall</a:t>
            </a:r>
            <a:r>
              <a:rPr lang="en-US" sz="800" dirty="0">
                <a:solidFill>
                  <a:srgbClr val="000000"/>
                </a:solidFill>
                <a:latin typeface="Helvetica" panose="020B0604020202020204" pitchFamily="34" charset="0"/>
              </a:rPr>
              <a:t> EL, Richardson EP Jr: Progressive multifocal leukoencephalopathy . Brain 81:93-111, 1958</a:t>
            </a:r>
            <a:endParaRPr lang="ru-RU" sz="80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marL="228600" indent="-228600">
              <a:buFont typeface="Arial" panose="020B0604020202020204" pitchFamily="34" charset="0"/>
              <a:buAutoNum type="arabicPeriod"/>
              <a:defRPr/>
            </a:pPr>
            <a:r>
              <a:rPr lang="en-US" sz="800" dirty="0">
                <a:solidFill>
                  <a:srgbClr val="000000"/>
                </a:solidFill>
                <a:latin typeface="Helvetica" panose="020B0604020202020204" pitchFamily="34" charset="0"/>
              </a:rPr>
              <a:t>Cultivation of </a:t>
            </a:r>
            <a:r>
              <a:rPr lang="en-US" sz="800" dirty="0" err="1">
                <a:solidFill>
                  <a:srgbClr val="000000"/>
                </a:solidFill>
                <a:latin typeface="Helvetica" panose="020B0604020202020204" pitchFamily="34" charset="0"/>
              </a:rPr>
              <a:t>papova</a:t>
            </a:r>
            <a:r>
              <a:rPr lang="en-US" sz="800" dirty="0">
                <a:solidFill>
                  <a:srgbClr val="000000"/>
                </a:solidFill>
                <a:latin typeface="Helvetica" panose="020B0604020202020204" pitchFamily="34" charset="0"/>
              </a:rPr>
              <a:t>-like virus from human brain with progressive multifocal </a:t>
            </a:r>
            <a:r>
              <a:rPr lang="en-US" sz="800" dirty="0" err="1">
                <a:solidFill>
                  <a:srgbClr val="000000"/>
                </a:solidFill>
                <a:latin typeface="Helvetica" panose="020B0604020202020204" pitchFamily="34" charset="0"/>
              </a:rPr>
              <a:t>leucoencephalopathy</a:t>
            </a:r>
            <a:r>
              <a:rPr lang="ru-RU" sz="800" dirty="0">
                <a:solidFill>
                  <a:srgbClr val="000000"/>
                </a:solidFill>
                <a:latin typeface="Helvetica" panose="020B0604020202020204" pitchFamily="34" charset="0"/>
              </a:rPr>
              <a:t>;</a:t>
            </a:r>
          </a:p>
          <a:p>
            <a:pPr marL="228600" indent="-228600">
              <a:buFont typeface="Arial" panose="020B0604020202020204" pitchFamily="34" charset="0"/>
              <a:buAutoNum type="arabicPeriod"/>
              <a:defRPr/>
            </a:pPr>
            <a:r>
              <a:rPr lang="ru-RU" sz="800" dirty="0" err="1">
                <a:solidFill>
                  <a:srgbClr val="000000"/>
                </a:solidFill>
                <a:latin typeface="Helvetica" panose="020B0604020202020204" pitchFamily="34" charset="0"/>
              </a:rPr>
              <a:t>Weber</a:t>
            </a:r>
            <a:r>
              <a:rPr lang="ru-RU" sz="800" dirty="0">
                <a:solidFill>
                  <a:srgbClr val="000000"/>
                </a:solidFill>
                <a:latin typeface="Helvetica" panose="020B0604020202020204" pitchFamily="34" charset="0"/>
              </a:rPr>
              <a:t> T. </a:t>
            </a:r>
            <a:r>
              <a:rPr lang="en-US" sz="800" dirty="0">
                <a:solidFill>
                  <a:srgbClr val="000000"/>
                </a:solidFill>
                <a:latin typeface="Helvetica" panose="020B0604020202020204" pitchFamily="34" charset="0"/>
              </a:rPr>
              <a:t>Progressive multifocal leukoencephalopathy</a:t>
            </a:r>
            <a:r>
              <a:rPr lang="ru-RU" sz="8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u-RU" sz="800" i="1" dirty="0">
                <a:solidFill>
                  <a:srgbClr val="000000"/>
                </a:solidFill>
                <a:latin typeface="Helvetica" panose="020B0604020202020204" pitchFamily="34" charset="0"/>
              </a:rPr>
              <a:t>Neurol Clin</a:t>
            </a:r>
            <a:r>
              <a:rPr lang="ru-RU" sz="800" dirty="0">
                <a:solidFill>
                  <a:srgbClr val="000000"/>
                </a:solidFill>
                <a:latin typeface="Helvetica" panose="020B0604020202020204" pitchFamily="34" charset="0"/>
              </a:rPr>
              <a:t>. 2008;26:833-854;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800" kern="0" dirty="0" err="1">
                <a:solidFill>
                  <a:srgbClr val="000000"/>
                </a:solidFill>
                <a:latin typeface="Helvetica" panose="020B0604020202020204" pitchFamily="34" charset="0"/>
              </a:rPr>
              <a:t>Stockhammer</a:t>
            </a:r>
            <a:r>
              <a:rPr lang="en-US" sz="800" kern="0" dirty="0">
                <a:solidFill>
                  <a:srgbClr val="000000"/>
                </a:solidFill>
                <a:latin typeface="Helvetica" panose="020B0604020202020204" pitchFamily="34" charset="0"/>
              </a:rPr>
              <a:t> G, </a:t>
            </a:r>
            <a:r>
              <a:rPr lang="en-US" sz="800" kern="0" dirty="0" err="1">
                <a:solidFill>
                  <a:srgbClr val="000000"/>
                </a:solidFill>
                <a:latin typeface="Helvetica" panose="020B0604020202020204" pitchFamily="34" charset="0"/>
              </a:rPr>
              <a:t>Poewe</a:t>
            </a:r>
            <a:r>
              <a:rPr lang="en-US" sz="800" kern="0" dirty="0">
                <a:solidFill>
                  <a:srgbClr val="000000"/>
                </a:solidFill>
                <a:latin typeface="Helvetica" panose="020B0604020202020204" pitchFamily="34" charset="0"/>
              </a:rPr>
              <a:t> W, </a:t>
            </a:r>
            <a:r>
              <a:rPr lang="en-US" sz="800" kern="0" dirty="0" err="1">
                <a:solidFill>
                  <a:srgbClr val="000000"/>
                </a:solidFill>
                <a:latin typeface="Helvetica" panose="020B0604020202020204" pitchFamily="34" charset="0"/>
              </a:rPr>
              <a:t>Wissel</a:t>
            </a:r>
            <a:r>
              <a:rPr lang="en-US" sz="800" kern="0" dirty="0">
                <a:solidFill>
                  <a:srgbClr val="000000"/>
                </a:solidFill>
                <a:latin typeface="Helvetica" panose="020B0604020202020204" pitchFamily="34" charset="0"/>
              </a:rPr>
              <a:t> J. et al Progressive multifocal leukoencephalopathy presenting with an isolated focal movement disorder. </a:t>
            </a:r>
            <a:r>
              <a:rPr lang="en-US" sz="800" kern="0" dirty="0" err="1">
                <a:solidFill>
                  <a:srgbClr val="000000"/>
                </a:solidFill>
                <a:latin typeface="Helvetica" panose="020B0604020202020204" pitchFamily="34" charset="0"/>
              </a:rPr>
              <a:t>Mov</a:t>
            </a:r>
            <a:r>
              <a:rPr lang="en-US" sz="800" kern="0" dirty="0">
                <a:solidFill>
                  <a:srgbClr val="000000"/>
                </a:solidFill>
                <a:latin typeface="Helvetica" panose="020B0604020202020204" pitchFamily="34" charset="0"/>
              </a:rPr>
              <a:t> Disord 2000151006–1009;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800" kern="0" dirty="0" err="1">
                <a:solidFill>
                  <a:srgbClr val="000000"/>
                </a:solidFill>
                <a:latin typeface="Helvetica" panose="020B0604020202020204" pitchFamily="34" charset="0"/>
              </a:rPr>
              <a:t>Padgett</a:t>
            </a:r>
            <a:r>
              <a:rPr lang="ru-RU" sz="800" kern="0" dirty="0">
                <a:solidFill>
                  <a:srgbClr val="000000"/>
                </a:solidFill>
                <a:latin typeface="Helvetica" panose="020B0604020202020204" pitchFamily="34" charset="0"/>
              </a:rPr>
              <a:t> BL, </a:t>
            </a:r>
            <a:r>
              <a:rPr lang="ru-RU" sz="800" kern="0" dirty="0" err="1">
                <a:solidFill>
                  <a:srgbClr val="000000"/>
                </a:solidFill>
                <a:latin typeface="Helvetica" panose="020B0604020202020204" pitchFamily="34" charset="0"/>
              </a:rPr>
              <a:t>Walker</a:t>
            </a:r>
            <a:r>
              <a:rPr lang="ru-RU" sz="800" kern="0" dirty="0">
                <a:solidFill>
                  <a:srgbClr val="000000"/>
                </a:solidFill>
                <a:latin typeface="Helvetica" panose="020B0604020202020204" pitchFamily="34" charset="0"/>
              </a:rPr>
              <a:t> DL. </a:t>
            </a:r>
            <a:r>
              <a:rPr lang="ru-RU" sz="800" kern="0" dirty="0" err="1">
                <a:solidFill>
                  <a:srgbClr val="000000"/>
                </a:solidFill>
                <a:latin typeface="Helvetica" panose="020B0604020202020204" pitchFamily="34" charset="0"/>
              </a:rPr>
              <a:t>In</a:t>
            </a:r>
            <a:r>
              <a:rPr lang="ru-RU" sz="800" kern="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u-RU" sz="800" i="1" kern="0" dirty="0" err="1">
                <a:solidFill>
                  <a:srgbClr val="000000"/>
                </a:solidFill>
                <a:latin typeface="Helvetica" panose="020B0604020202020204" pitchFamily="34" charset="0"/>
              </a:rPr>
              <a:t>Polyomaviruses</a:t>
            </a:r>
            <a:r>
              <a:rPr lang="ru-RU" sz="800" i="1" kern="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u-RU" sz="800" i="1" kern="0" dirty="0" err="1">
                <a:solidFill>
                  <a:srgbClr val="000000"/>
                </a:solidFill>
                <a:latin typeface="Helvetica" panose="020B0604020202020204" pitchFamily="34" charset="0"/>
              </a:rPr>
              <a:t>and</a:t>
            </a:r>
            <a:r>
              <a:rPr lang="ru-RU" sz="800" i="1" kern="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u-RU" sz="800" i="1" kern="0" dirty="0" err="1">
                <a:solidFill>
                  <a:srgbClr val="000000"/>
                </a:solidFill>
                <a:latin typeface="Helvetica" panose="020B0604020202020204" pitchFamily="34" charset="0"/>
              </a:rPr>
              <a:t>Human</a:t>
            </a:r>
            <a:r>
              <a:rPr lang="ru-RU" sz="800" i="1" kern="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u-RU" sz="800" i="1" kern="0" dirty="0" err="1">
                <a:solidFill>
                  <a:srgbClr val="000000"/>
                </a:solidFill>
                <a:latin typeface="Helvetica" panose="020B0604020202020204" pitchFamily="34" charset="0"/>
              </a:rPr>
              <a:t>Neurological</a:t>
            </a:r>
            <a:r>
              <a:rPr lang="ru-RU" sz="800" i="1" kern="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u-RU" sz="800" i="1" kern="0" dirty="0" err="1">
                <a:solidFill>
                  <a:srgbClr val="000000"/>
                </a:solidFill>
                <a:latin typeface="Helvetica" panose="020B0604020202020204" pitchFamily="34" charset="0"/>
              </a:rPr>
              <a:t>Disease.</a:t>
            </a:r>
            <a:r>
              <a:rPr lang="ru-RU" sz="800" kern="0" dirty="0" err="1">
                <a:solidFill>
                  <a:srgbClr val="000000"/>
                </a:solidFill>
                <a:latin typeface="Helvetica" panose="020B0604020202020204" pitchFamily="34" charset="0"/>
              </a:rPr>
              <a:t>New</a:t>
            </a:r>
            <a:r>
              <a:rPr lang="ru-RU" sz="800" kern="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u-RU" sz="800" kern="0" dirty="0" err="1">
                <a:solidFill>
                  <a:srgbClr val="000000"/>
                </a:solidFill>
                <a:latin typeface="Helvetica" panose="020B0604020202020204" pitchFamily="34" charset="0"/>
              </a:rPr>
              <a:t>York</a:t>
            </a:r>
            <a:r>
              <a:rPr lang="ru-RU" sz="800" kern="0" dirty="0">
                <a:solidFill>
                  <a:srgbClr val="000000"/>
                </a:solidFill>
                <a:latin typeface="Helvetica" panose="020B0604020202020204" pitchFamily="34" charset="0"/>
              </a:rPr>
              <a:t>, </a:t>
            </a:r>
            <a:r>
              <a:rPr lang="ru-RU" sz="800" kern="0" dirty="0" err="1">
                <a:solidFill>
                  <a:srgbClr val="000000"/>
                </a:solidFill>
                <a:latin typeface="Helvetica" panose="020B0604020202020204" pitchFamily="34" charset="0"/>
              </a:rPr>
              <a:t>NY</a:t>
            </a:r>
            <a:r>
              <a:rPr lang="ru-RU" sz="800" kern="0" dirty="0">
                <a:solidFill>
                  <a:srgbClr val="000000"/>
                </a:solidFill>
                <a:latin typeface="Helvetica" panose="020B0604020202020204" pitchFamily="34" charset="0"/>
              </a:rPr>
              <a:t>: </a:t>
            </a:r>
            <a:r>
              <a:rPr lang="ru-RU" sz="800" kern="0" dirty="0" err="1">
                <a:solidFill>
                  <a:srgbClr val="000000"/>
                </a:solidFill>
                <a:latin typeface="Helvetica" panose="020B0604020202020204" pitchFamily="34" charset="0"/>
              </a:rPr>
              <a:t>Alan</a:t>
            </a:r>
            <a:r>
              <a:rPr lang="ru-RU" sz="800" kern="0" dirty="0">
                <a:solidFill>
                  <a:srgbClr val="000000"/>
                </a:solidFill>
                <a:latin typeface="Helvetica" panose="020B0604020202020204" pitchFamily="34" charset="0"/>
              </a:rPr>
              <a:t> R. </a:t>
            </a:r>
            <a:r>
              <a:rPr lang="ru-RU" sz="800" kern="0" dirty="0" err="1">
                <a:solidFill>
                  <a:srgbClr val="000000"/>
                </a:solidFill>
                <a:latin typeface="Helvetica" panose="020B0604020202020204" pitchFamily="34" charset="0"/>
              </a:rPr>
              <a:t>Liss</a:t>
            </a:r>
            <a:r>
              <a:rPr lang="ru-RU" sz="800" kern="0" dirty="0">
                <a:solidFill>
                  <a:srgbClr val="000000"/>
                </a:solidFill>
                <a:latin typeface="Helvetica" panose="020B0604020202020204" pitchFamily="34" charset="0"/>
              </a:rPr>
              <a:t>; 1983:107-117;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800" kern="0" dirty="0" err="1">
                <a:solidFill>
                  <a:srgbClr val="000000"/>
                </a:solidFill>
                <a:latin typeface="Helvetica" panose="020B0604020202020204" pitchFamily="34" charset="0"/>
              </a:rPr>
              <a:t>Sabath</a:t>
            </a:r>
            <a:r>
              <a:rPr lang="ru-RU" sz="800" kern="0" dirty="0">
                <a:solidFill>
                  <a:srgbClr val="000000"/>
                </a:solidFill>
                <a:latin typeface="Helvetica" panose="020B0604020202020204" pitchFamily="34" charset="0"/>
              </a:rPr>
              <a:t> BF, </a:t>
            </a:r>
            <a:r>
              <a:rPr lang="ru-RU" sz="800" kern="0" dirty="0" err="1">
                <a:solidFill>
                  <a:srgbClr val="000000"/>
                </a:solidFill>
                <a:latin typeface="Helvetica" panose="020B0604020202020204" pitchFamily="34" charset="0"/>
              </a:rPr>
              <a:t>Major</a:t>
            </a:r>
            <a:r>
              <a:rPr lang="ru-RU" sz="800" kern="0" dirty="0">
                <a:solidFill>
                  <a:srgbClr val="000000"/>
                </a:solidFill>
                <a:latin typeface="Helvetica" panose="020B0604020202020204" pitchFamily="34" charset="0"/>
              </a:rPr>
              <a:t> GO. </a:t>
            </a:r>
            <a:r>
              <a:rPr lang="en-US" sz="800" kern="0" dirty="0">
                <a:solidFill>
                  <a:srgbClr val="000000"/>
                </a:solidFill>
                <a:latin typeface="Helvetica" panose="020B0604020202020204" pitchFamily="34" charset="0"/>
              </a:rPr>
              <a:t>Traffic of JC virus from sites of initial infection to the brain: the path to progressive multifocal leukoencephalopathy.</a:t>
            </a:r>
            <a:r>
              <a:rPr lang="ru-RU" sz="800" i="1" kern="0" dirty="0">
                <a:solidFill>
                  <a:srgbClr val="000000"/>
                </a:solidFill>
                <a:latin typeface="Helvetica" panose="020B0604020202020204" pitchFamily="34" charset="0"/>
              </a:rPr>
              <a:t>J </a:t>
            </a:r>
            <a:r>
              <a:rPr lang="ru-RU" sz="800" i="1" kern="0" dirty="0" err="1">
                <a:solidFill>
                  <a:srgbClr val="000000"/>
                </a:solidFill>
                <a:latin typeface="Helvetica" panose="020B0604020202020204" pitchFamily="34" charset="0"/>
              </a:rPr>
              <a:t>Infect</a:t>
            </a:r>
            <a:r>
              <a:rPr lang="ru-RU" sz="800" i="1" kern="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ru-RU" sz="800" i="1" kern="0" dirty="0" err="1">
                <a:solidFill>
                  <a:srgbClr val="000000"/>
                </a:solidFill>
                <a:latin typeface="Helvetica" panose="020B0604020202020204" pitchFamily="34" charset="0"/>
              </a:rPr>
              <a:t>Dis</a:t>
            </a:r>
            <a:r>
              <a:rPr lang="ru-RU" sz="800" i="1" kern="0" dirty="0">
                <a:solidFill>
                  <a:srgbClr val="000000"/>
                </a:solidFill>
                <a:latin typeface="Helvetica" panose="020B0604020202020204" pitchFamily="34" charset="0"/>
              </a:rPr>
              <a:t>.</a:t>
            </a:r>
            <a:r>
              <a:rPr lang="ru-RU" sz="800" kern="0" dirty="0">
                <a:solidFill>
                  <a:srgbClr val="000000"/>
                </a:solidFill>
                <a:latin typeface="Helvetica" panose="020B0604020202020204" pitchFamily="34" charset="0"/>
              </a:rPr>
              <a:t> 2002;186(suppl 2):S180-S186;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ru-RU" sz="800" kern="0" dirty="0" err="1">
                <a:solidFill>
                  <a:srgbClr val="000000"/>
                </a:solidFill>
                <a:latin typeface="Helvetica" panose="020B0604020202020204" pitchFamily="34" charset="0"/>
              </a:rPr>
              <a:t>Clifford</a:t>
            </a:r>
            <a:r>
              <a:rPr lang="ru-RU" sz="800" kern="0" dirty="0">
                <a:solidFill>
                  <a:srgbClr val="000000"/>
                </a:solidFill>
                <a:latin typeface="Helvetica" panose="020B0604020202020204" pitchFamily="34" charset="0"/>
              </a:rPr>
              <a:t> DB et al. </a:t>
            </a:r>
            <a:r>
              <a:rPr lang="en-US" sz="800" kern="0" dirty="0">
                <a:solidFill>
                  <a:srgbClr val="000000"/>
                </a:solidFill>
                <a:latin typeface="Helvetica" panose="020B0604020202020204" pitchFamily="34" charset="0"/>
              </a:rPr>
              <a:t>Natalizumab-associated progressive multifocal leukoencephalopathy in patients with multiple sclerosis: lessons from 28 cases</a:t>
            </a:r>
            <a:r>
              <a:rPr lang="ru-RU" sz="800" kern="0" dirty="0">
                <a:solidFill>
                  <a:srgbClr val="000000"/>
                </a:solidFill>
                <a:latin typeface="Helvetica" panose="020B0604020202020204" pitchFamily="34" charset="0"/>
              </a:rPr>
              <a:t>. </a:t>
            </a:r>
            <a:r>
              <a:rPr lang="ru-RU" sz="800" i="1" kern="0" dirty="0">
                <a:solidFill>
                  <a:srgbClr val="000000"/>
                </a:solidFill>
                <a:latin typeface="Helvetica" panose="020B0604020202020204" pitchFamily="34" charset="0"/>
              </a:rPr>
              <a:t>Lancet Neurol</a:t>
            </a:r>
            <a:r>
              <a:rPr lang="ru-RU" sz="800" kern="0" dirty="0">
                <a:solidFill>
                  <a:srgbClr val="000000"/>
                </a:solidFill>
                <a:latin typeface="Helvetica" panose="020B0604020202020204" pitchFamily="34" charset="0"/>
              </a:rPr>
              <a:t>. 2010;9:438-446.</a:t>
            </a:r>
          </a:p>
        </p:txBody>
      </p:sp>
    </p:spTree>
    <p:extLst>
      <p:ext uri="{BB962C8B-B14F-4D97-AF65-F5344CB8AC3E}">
        <p14:creationId xmlns="" xmlns:p14="http://schemas.microsoft.com/office/powerpoint/2010/main" val="40553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945" y="1771650"/>
            <a:ext cx="4222907" cy="36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33498" y="3919705"/>
            <a:ext cx="2092873" cy="1407073"/>
          </a:xfrm>
          <a:prstGeom prst="rect">
            <a:avLst/>
          </a:prstGeom>
          <a:noFill/>
          <a:ln>
            <a:solidFill>
              <a:srgbClr val="1E97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86389" y="2165961"/>
            <a:ext cx="24003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9357A"/>
                </a:solidFill>
              </a:rPr>
              <a:t>Дальнейшая стратификация риска ПМЛ по индексу </a:t>
            </a:r>
            <a:r>
              <a:rPr lang="en-US" sz="1400" b="1" dirty="0">
                <a:solidFill>
                  <a:srgbClr val="09357A"/>
                </a:solidFill>
              </a:rPr>
              <a:t>AT JCV </a:t>
            </a:r>
            <a:r>
              <a:rPr lang="ru-RU" sz="1400" b="1" dirty="0">
                <a:solidFill>
                  <a:srgbClr val="09357A"/>
                </a:solidFill>
              </a:rPr>
              <a:t>возможна</a:t>
            </a:r>
            <a:r>
              <a:rPr lang="en-US" sz="1400" b="1" dirty="0">
                <a:solidFill>
                  <a:srgbClr val="09357A"/>
                </a:solidFill>
              </a:rPr>
              <a:t> </a:t>
            </a:r>
            <a:r>
              <a:rPr lang="ru-RU" sz="1400" b="1" dirty="0">
                <a:solidFill>
                  <a:srgbClr val="09357A"/>
                </a:solidFill>
              </a:rPr>
              <a:t>у пациентов без ИС в анамнезе</a:t>
            </a:r>
            <a:endParaRPr lang="en-US" sz="1400" b="1" dirty="0">
              <a:solidFill>
                <a:srgbClr val="09357A"/>
              </a:solidFill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257175" y="714356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Обновленная стратификация риска развития ПМЛ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18551" y="1796221"/>
            <a:ext cx="2443163" cy="3458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rgbClr val="000000"/>
                </a:solidFill>
              </a:rPr>
              <a:t>Статус </a:t>
            </a:r>
            <a:r>
              <a:rPr lang="en-US" sz="1350" dirty="0">
                <a:solidFill>
                  <a:srgbClr val="000000"/>
                </a:solidFill>
              </a:rPr>
              <a:t>AT-JCV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86087" y="2868825"/>
            <a:ext cx="985838" cy="3429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0.1/1000</a:t>
            </a:r>
            <a:br>
              <a:rPr lang="en-US" sz="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95% </a:t>
            </a:r>
            <a:r>
              <a:rPr lang="ru-RU" sz="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ДИ</a:t>
            </a:r>
            <a:r>
              <a:rPr lang="en-US" sz="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0.01-0.35</a:t>
            </a:r>
            <a:endParaRPr lang="en-GB" sz="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350" dirty="0"/>
          </a:p>
        </p:txBody>
      </p:sp>
      <p:sp>
        <p:nvSpPr>
          <p:cNvPr id="15" name="Rectangle 14"/>
          <p:cNvSpPr/>
          <p:nvPr/>
        </p:nvSpPr>
        <p:spPr>
          <a:xfrm>
            <a:off x="2974263" y="2568384"/>
            <a:ext cx="985838" cy="285750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050" kern="0" dirty="0">
                <a:solidFill>
                  <a:srgbClr val="000000"/>
                </a:solidFill>
                <a:cs typeface="Arial" pitchFamily="34" charset="0"/>
              </a:rPr>
              <a:t>Отрицательный</a:t>
            </a:r>
            <a:endParaRPr lang="en-GB" sz="1050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77945" y="3219723"/>
            <a:ext cx="4094320" cy="228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rgbClr val="000000"/>
                </a:solidFill>
              </a:rPr>
              <a:t>Положительный</a:t>
            </a:r>
            <a:endParaRPr lang="en-US" sz="1350" dirty="0">
              <a:solidFill>
                <a:srgbClr val="000000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2675817" y="3476045"/>
          <a:ext cx="4055314" cy="2388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3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27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25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89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87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5910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40030">
                <a:tc rowSpan="2">
                  <a:txBody>
                    <a:bodyPr/>
                    <a:lstStyle/>
                    <a:p>
                      <a:r>
                        <a:rPr lang="ru-RU" sz="900" b="1" dirty="0"/>
                        <a:t>Длительность терапии </a:t>
                      </a:r>
                      <a:endParaRPr lang="en-US" sz="900" b="1" dirty="0"/>
                    </a:p>
                  </a:txBody>
                  <a:tcPr marL="51435" marR="51435" marT="34290" marB="3429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Нет</a:t>
                      </a:r>
                      <a:r>
                        <a:rPr lang="ru-RU" sz="1100" b="1" baseline="0" dirty="0"/>
                        <a:t> в ИС в анамнезе</a:t>
                      </a:r>
                      <a:endParaRPr lang="en-US" sz="1100" b="1" dirty="0"/>
                    </a:p>
                  </a:txBody>
                  <a:tcPr marL="51435" marR="51435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900" dirty="0"/>
                        <a:t> </a:t>
                      </a:r>
                      <a:r>
                        <a:rPr lang="ru-RU" sz="800" b="1" dirty="0"/>
                        <a:t>ИС в анамнезе</a:t>
                      </a:r>
                      <a:endParaRPr lang="en-US" sz="800" b="1" dirty="0"/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1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/>
                        <a:t>Индекс</a:t>
                      </a:r>
                      <a:r>
                        <a:rPr lang="ru-RU" sz="1100" b="0" baseline="0" dirty="0"/>
                        <a:t> неизвестен</a:t>
                      </a:r>
                      <a:endParaRPr lang="en-US" sz="1100" b="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Индекс ≤0,9</a:t>
                      </a:r>
                      <a:endParaRPr lang="en-US" sz="11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Индекс</a:t>
                      </a:r>
                    </a:p>
                    <a:p>
                      <a:pPr algn="ctr"/>
                      <a:r>
                        <a:rPr lang="ru-RU" sz="1100" dirty="0"/>
                        <a:t>0,9-1,5</a:t>
                      </a:r>
                      <a:endParaRPr lang="en-US" sz="11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Индекс ≥1,5</a:t>
                      </a:r>
                      <a:endParaRPr lang="en-US" sz="1100" dirty="0"/>
                    </a:p>
                  </a:txBody>
                  <a:tcPr marL="51435" marR="51435" marT="34290" marB="3429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2859">
                <a:tc>
                  <a:txBody>
                    <a:bodyPr/>
                    <a:lstStyle/>
                    <a:p>
                      <a:r>
                        <a:rPr lang="ru-RU" sz="900" dirty="0"/>
                        <a:t>1-12 </a:t>
                      </a:r>
                      <a:r>
                        <a:rPr lang="ru-RU" sz="900" dirty="0" err="1"/>
                        <a:t>мес</a:t>
                      </a:r>
                      <a:endParaRPr lang="en-US" sz="9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0,1</a:t>
                      </a:r>
                      <a:endParaRPr lang="en-US" sz="11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0,1</a:t>
                      </a:r>
                      <a:endParaRPr lang="en-US" sz="11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0,1</a:t>
                      </a:r>
                      <a:endParaRPr lang="en-US" sz="11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0,2</a:t>
                      </a:r>
                      <a:endParaRPr lang="en-US" sz="11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0,3</a:t>
                      </a:r>
                      <a:endParaRPr lang="en-US" sz="900" dirty="0"/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2859">
                <a:tc>
                  <a:txBody>
                    <a:bodyPr/>
                    <a:lstStyle/>
                    <a:p>
                      <a:r>
                        <a:rPr lang="ru-RU" sz="900" dirty="0"/>
                        <a:t>13-24 </a:t>
                      </a:r>
                      <a:r>
                        <a:rPr lang="ru-RU" sz="900" dirty="0" err="1"/>
                        <a:t>мес</a:t>
                      </a:r>
                      <a:endParaRPr lang="en-US" sz="9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0,6</a:t>
                      </a:r>
                      <a:endParaRPr lang="en-US" sz="11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0,1</a:t>
                      </a:r>
                      <a:endParaRPr lang="en-US" sz="11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0,3</a:t>
                      </a:r>
                      <a:endParaRPr lang="en-US" sz="11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0,9</a:t>
                      </a:r>
                      <a:endParaRPr lang="en-US" sz="11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0,4</a:t>
                      </a:r>
                      <a:endParaRPr lang="en-US" sz="900" dirty="0"/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2859">
                <a:tc>
                  <a:txBody>
                    <a:bodyPr/>
                    <a:lstStyle/>
                    <a:p>
                      <a:r>
                        <a:rPr lang="ru-RU" sz="900" dirty="0"/>
                        <a:t>25-36 </a:t>
                      </a:r>
                      <a:r>
                        <a:rPr lang="ru-RU" sz="900" dirty="0" err="1"/>
                        <a:t>мес</a:t>
                      </a:r>
                      <a:endParaRPr lang="en-US" sz="9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</a:t>
                      </a:r>
                      <a:endParaRPr lang="en-US" sz="11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0,2</a:t>
                      </a:r>
                      <a:endParaRPr lang="en-US" sz="11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0,8</a:t>
                      </a:r>
                      <a:endParaRPr lang="en-US" sz="11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</a:t>
                      </a:r>
                      <a:endParaRPr lang="en-US" sz="11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4</a:t>
                      </a:r>
                      <a:endParaRPr lang="en-US" sz="900" dirty="0"/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2859">
                <a:tc>
                  <a:txBody>
                    <a:bodyPr/>
                    <a:lstStyle/>
                    <a:p>
                      <a:r>
                        <a:rPr lang="ru-RU" sz="900" dirty="0"/>
                        <a:t>37-48 </a:t>
                      </a:r>
                      <a:r>
                        <a:rPr lang="ru-RU" sz="900" dirty="0" err="1"/>
                        <a:t>мес</a:t>
                      </a:r>
                      <a:endParaRPr lang="en-US" sz="9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</a:t>
                      </a:r>
                      <a:endParaRPr lang="en-US" sz="11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0,4</a:t>
                      </a:r>
                      <a:endParaRPr lang="en-US" sz="11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</a:t>
                      </a:r>
                      <a:endParaRPr lang="en-US" sz="11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7</a:t>
                      </a:r>
                      <a:endParaRPr lang="en-US" sz="11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8</a:t>
                      </a:r>
                      <a:endParaRPr lang="en-US" sz="900" dirty="0"/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2859">
                <a:tc>
                  <a:txBody>
                    <a:bodyPr/>
                    <a:lstStyle/>
                    <a:p>
                      <a:r>
                        <a:rPr lang="ru-RU" sz="900" dirty="0"/>
                        <a:t>49-60</a:t>
                      </a:r>
                      <a:r>
                        <a:rPr lang="ru-RU" sz="900" baseline="0" dirty="0"/>
                        <a:t> </a:t>
                      </a:r>
                      <a:r>
                        <a:rPr lang="ru-RU" sz="900" baseline="0" dirty="0" err="1"/>
                        <a:t>мес</a:t>
                      </a:r>
                      <a:endParaRPr lang="en-US" sz="9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</a:t>
                      </a:r>
                      <a:endParaRPr lang="en-US" sz="11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0,5</a:t>
                      </a:r>
                      <a:endParaRPr lang="en-US" sz="11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</a:t>
                      </a:r>
                      <a:endParaRPr lang="en-US" sz="11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8</a:t>
                      </a:r>
                      <a:endParaRPr lang="en-US" sz="11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8</a:t>
                      </a:r>
                      <a:endParaRPr lang="en-US" sz="900" dirty="0"/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2859">
                <a:tc>
                  <a:txBody>
                    <a:bodyPr/>
                    <a:lstStyle/>
                    <a:p>
                      <a:r>
                        <a:rPr lang="ru-RU" sz="900" dirty="0"/>
                        <a:t>61-72</a:t>
                      </a:r>
                      <a:r>
                        <a:rPr lang="ru-RU" sz="900" baseline="0" dirty="0"/>
                        <a:t> </a:t>
                      </a:r>
                      <a:r>
                        <a:rPr lang="ru-RU" sz="900" baseline="0" dirty="0" err="1"/>
                        <a:t>мес</a:t>
                      </a:r>
                      <a:endParaRPr lang="en-US" sz="9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</a:t>
                      </a:r>
                      <a:endParaRPr lang="en-US" sz="11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0,6</a:t>
                      </a:r>
                      <a:endParaRPr lang="en-US" sz="11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</a:t>
                      </a:r>
                      <a:endParaRPr lang="en-US" sz="11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10</a:t>
                      </a:r>
                      <a:endParaRPr lang="en-US" sz="1100" dirty="0"/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6</a:t>
                      </a:r>
                      <a:endParaRPr lang="en-US" sz="900" dirty="0"/>
                    </a:p>
                  </a:txBody>
                  <a:tcPr marL="51435" marR="51435" marT="34290" marB="3429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971927" y="3690815"/>
            <a:ext cx="2219324" cy="21483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914902" y="2868828"/>
            <a:ext cx="406462" cy="8979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CF66E82-1A4D-46D5-9CA1-1DF0D2616178}"/>
              </a:ext>
            </a:extLst>
          </p:cNvPr>
          <p:cNvSpPr/>
          <p:nvPr/>
        </p:nvSpPr>
        <p:spPr>
          <a:xfrm>
            <a:off x="1209880" y="6399176"/>
            <a:ext cx="67242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en-US" sz="800" dirty="0"/>
              <a:t>Электронный ресурс </a:t>
            </a:r>
            <a:r>
              <a:rPr lang="en-US" altLang="en-US" sz="800" dirty="0"/>
              <a:t>EMA confirms recommendations to minimize risk of brain infection </a:t>
            </a:r>
            <a:r>
              <a:rPr lang="en-US" altLang="en-US" sz="800" dirty="0" err="1"/>
              <a:t>PML</a:t>
            </a:r>
            <a:r>
              <a:rPr lang="en-US" altLang="en-US" sz="800" dirty="0"/>
              <a:t> with </a:t>
            </a:r>
            <a:r>
              <a:rPr lang="en-US" altLang="en-US" sz="800" dirty="0" err="1"/>
              <a:t>Tysabri</a:t>
            </a:r>
            <a:r>
              <a:rPr lang="en-US" altLang="en-US" sz="800" dirty="0"/>
              <a:t>, EMA/266665/2016</a:t>
            </a:r>
            <a:r>
              <a:rPr lang="ru-RU" altLang="en-US" sz="800" dirty="0"/>
              <a:t> </a:t>
            </a:r>
            <a:r>
              <a:rPr lang="en-US" altLang="en-US" sz="800" dirty="0"/>
              <a:t> </a:t>
            </a:r>
            <a:r>
              <a:rPr lang="en-US" altLang="en-US" sz="800" dirty="0">
                <a:hlinkClick r:id="rId4"/>
              </a:rPr>
              <a:t>http://</a:t>
            </a:r>
            <a:r>
              <a:rPr lang="en-US" altLang="en-US" sz="800" dirty="0" err="1">
                <a:hlinkClick r:id="rId4"/>
              </a:rPr>
              <a:t>www.ema.europa.eu</a:t>
            </a:r>
            <a:r>
              <a:rPr lang="ru-RU" altLang="en-US" sz="800" dirty="0"/>
              <a:t> Дата входа 20.09.2018</a:t>
            </a:r>
            <a:endParaRPr lang="en-US" altLang="en-US" sz="800" dirty="0"/>
          </a:p>
        </p:txBody>
      </p:sp>
    </p:spTree>
    <p:extLst>
      <p:ext uri="{BB962C8B-B14F-4D97-AF65-F5344CB8AC3E}">
        <p14:creationId xmlns="" xmlns:p14="http://schemas.microsoft.com/office/powerpoint/2010/main" val="422281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4CE5E3-18CB-4725-BF45-09536A308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144" y="1495957"/>
            <a:ext cx="8685784" cy="2756125"/>
          </a:xfrm>
        </p:spPr>
        <p:txBody>
          <a:bodyPr lIns="47999" tIns="47999" rIns="47999" bIns="47999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NEDA на фоне длительной терапии натализумабом: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данные реальной клинической практики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58EF185-EB08-48C2-BE44-50B8B2EB5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225" y="4698927"/>
            <a:ext cx="5074500" cy="540134"/>
          </a:xfrm>
          <a:noFill/>
          <a:ln>
            <a:noFill/>
          </a:ln>
        </p:spPr>
        <p:txBody>
          <a:bodyPr spcFirstLastPara="1" wrap="square" lIns="47999" tIns="47999" rIns="47999" bIns="47999" anchor="b" anchorCtr="0">
            <a:spAutoFit/>
          </a:bodyPr>
          <a:lstStyle/>
          <a:p>
            <a:pPr>
              <a:buSzPts val="3600"/>
              <a:buFont typeface="Oswald"/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Horakova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Oswald"/>
              </a:rPr>
              <a:t> D., 2017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Oswa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7F86993-8D46-4C29-A64D-4EBA9427602D}"/>
              </a:ext>
            </a:extLst>
          </p:cNvPr>
          <p:cNvSpPr txBox="1"/>
          <p:nvPr/>
        </p:nvSpPr>
        <p:spPr>
          <a:xfrm>
            <a:off x="0" y="6447632"/>
            <a:ext cx="8818880" cy="338550"/>
          </a:xfrm>
          <a:prstGeom prst="rect">
            <a:avLst/>
          </a:prstGeom>
          <a:noFill/>
        </p:spPr>
        <p:txBody>
          <a:bodyPr wrap="square" lIns="47999" tIns="60958" rIns="47999" bIns="60958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700" kern="1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err="1"/>
              <a:t>Horakova</a:t>
            </a:r>
            <a:r>
              <a:rPr lang="en-US" dirty="0"/>
              <a:t> D., </a:t>
            </a:r>
            <a:r>
              <a:rPr lang="en-US" dirty="0" err="1"/>
              <a:t>Uher</a:t>
            </a:r>
            <a:r>
              <a:rPr lang="en-US" dirty="0"/>
              <a:t> T., </a:t>
            </a:r>
            <a:r>
              <a:rPr lang="en-US" dirty="0" err="1"/>
              <a:t>Krasensky</a:t>
            </a:r>
            <a:r>
              <a:rPr lang="en-US" dirty="0"/>
              <a:t> J. et al. No Evidence of Disease Activity Status Among Patients with Relapsing-Remitting Multiple Sclerosis on Long-term Natalizumab Treatment: Data from a Real-world Cohort in the Czech Republic.  Presented at 7th Joint ECTRIMS, October 25-28, 2017, Paris, France., P797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39F535-F060-408A-993D-7E9CC19904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PHRU/TIZ/0218/0014 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8BBF5-C9EC-4EC4-8050-01764429AE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DBA5ED-1F5E-46BE-AEA1-2E5B09297C0D}" type="slidenum">
              <a:rPr lang="ru-RU" smtClean="0">
                <a:solidFill>
                  <a:schemeClr val="bg1"/>
                </a:solidFill>
              </a:rPr>
              <a:pPr/>
              <a:t>48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851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56BE67-6734-45C9-9978-76DE3C977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93" y="1"/>
            <a:ext cx="8138964" cy="1368020"/>
          </a:xfr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</a:pPr>
            <a:r>
              <a:rPr lang="ru-RU" sz="2700" b="1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Доля пациентов с </a:t>
            </a: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NEDA</a:t>
            </a:r>
            <a:r>
              <a:rPr lang="ru-RU" sz="2700" b="1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-3 была выше среди пациентов, продолжавших терапию Тизабри </a:t>
            </a:r>
            <a:br>
              <a:rPr lang="ru-RU" sz="2700" b="1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ru-RU" sz="2700" b="1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более 3х лет</a:t>
            </a:r>
            <a:endParaRPr lang="en-US" sz="2700" b="1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="" xmlns:a16="http://schemas.microsoft.com/office/drawing/2014/main" id="{9B417008-D1DE-4281-8478-E0E88A91BD0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4118198494"/>
              </p:ext>
            </p:extLst>
          </p:nvPr>
        </p:nvGraphicFramePr>
        <p:xfrm>
          <a:off x="260096" y="1593089"/>
          <a:ext cx="4234688" cy="4048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="" xmlns:a16="http://schemas.microsoft.com/office/drawing/2014/main" id="{641C2D7E-C884-45C2-B06E-0AA649D279C9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504766001"/>
              </p:ext>
            </p:extLst>
          </p:nvPr>
        </p:nvGraphicFramePr>
        <p:xfrm>
          <a:off x="4449819" y="1536193"/>
          <a:ext cx="4694181" cy="407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4E4DEA4-7392-4EF1-9452-0169F15BBF48}"/>
              </a:ext>
            </a:extLst>
          </p:cNvPr>
          <p:cNvSpPr/>
          <p:nvPr/>
        </p:nvSpPr>
        <p:spPr>
          <a:xfrm>
            <a:off x="300227" y="5199147"/>
            <a:ext cx="562547" cy="261611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defTabSz="685783">
              <a:defRPr/>
            </a:pPr>
            <a:r>
              <a:rPr lang="ru-RU" sz="900" b="1" dirty="0">
                <a:solidFill>
                  <a:prstClr val="black"/>
                </a:solidFill>
                <a:latin typeface="Calibri" panose="020F0502020204030204"/>
              </a:rPr>
              <a:t>Годы: </a:t>
            </a:r>
            <a:endParaRPr lang="en-US" sz="9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84BA134-E30D-4248-A858-EE20F1B96E39}"/>
              </a:ext>
            </a:extLst>
          </p:cNvPr>
          <p:cNvSpPr/>
          <p:nvPr/>
        </p:nvSpPr>
        <p:spPr>
          <a:xfrm>
            <a:off x="0" y="5384476"/>
            <a:ext cx="4584192" cy="63093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 defTabSz="685783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Клиническая NEDA (без обострений и прогрессирования,</a:t>
            </a:r>
          </a:p>
          <a:p>
            <a:pPr algn="ctr" defTabSz="685783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подтвержденного в течение 24 месяцев) в общей популяции и в группе пациентов, получавших терапию натализумабом ≥3 лет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AEBBA5DB-3203-444D-83F9-24E260AA51D3}"/>
              </a:ext>
            </a:extLst>
          </p:cNvPr>
          <p:cNvSpPr/>
          <p:nvPr/>
        </p:nvSpPr>
        <p:spPr>
          <a:xfrm>
            <a:off x="4384794" y="5386725"/>
            <a:ext cx="4759207" cy="80021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 defTabSz="685783"/>
            <a:r>
              <a:rPr lang="ru-RU" sz="11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NEDA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-3 (без обострений и прогрессирования,</a:t>
            </a:r>
          </a:p>
          <a:p>
            <a:pPr algn="ctr" defTabSz="685783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подтвержденного в течение 24 месяцев, или появления новых/увеличения имеющихся очагов на МРТ) в общей популяции и в группе пациентов, получавших терапию натализумабом ≥3 лет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4CAC661-0DFE-4D9C-A4ED-AFA7E55D9E9D}"/>
              </a:ext>
            </a:extLst>
          </p:cNvPr>
          <p:cNvSpPr/>
          <p:nvPr/>
        </p:nvSpPr>
        <p:spPr>
          <a:xfrm>
            <a:off x="-70574" y="6207728"/>
            <a:ext cx="8986636" cy="26161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defTabSz="685783"/>
            <a:r>
              <a:rPr lang="en-US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NEDA (No Evidence of Disease Activity) – </a:t>
            </a:r>
            <a:r>
              <a:rPr lang="ru-RU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отсутствие признаков активности заболевания; </a:t>
            </a:r>
            <a:r>
              <a:rPr lang="en-US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EDSS = </a:t>
            </a:r>
            <a:r>
              <a:rPr lang="ru-RU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Расширенная шкала оценки степени инвалидизации; </a:t>
            </a:r>
            <a:r>
              <a:rPr lang="en-US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SD- </a:t>
            </a:r>
            <a:r>
              <a:rPr lang="ru-RU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доверительный интервал</a:t>
            </a:r>
            <a:endParaRPr lang="en-US" sz="9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655CB8FA-3680-40EA-85D8-F0CCBF3CEA35}"/>
              </a:ext>
            </a:extLst>
          </p:cNvPr>
          <p:cNvSpPr/>
          <p:nvPr/>
        </p:nvSpPr>
        <p:spPr>
          <a:xfrm rot="16200000">
            <a:off x="-1570253" y="3176691"/>
            <a:ext cx="3572517" cy="30777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 defTabSz="685783">
              <a:defRPr/>
            </a:pP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Доля пациентов с клинической </a:t>
            </a:r>
            <a:r>
              <a:rPr lang="en-US" sz="1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NEDA (95%, Cl)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903604FF-E02E-4201-8918-88E54350C02B}"/>
              </a:ext>
            </a:extLst>
          </p:cNvPr>
          <p:cNvSpPr/>
          <p:nvPr/>
        </p:nvSpPr>
        <p:spPr>
          <a:xfrm rot="16200000">
            <a:off x="3245644" y="3506068"/>
            <a:ext cx="2534919" cy="307773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defTabSz="685783">
              <a:defRPr/>
            </a:pP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Доля пациентов с NEDA</a:t>
            </a:r>
            <a:r>
              <a:rPr lang="en-US" sz="1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-3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(95%, </a:t>
            </a:r>
            <a:r>
              <a:rPr lang="ru-RU" sz="1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</a:t>
            </a:r>
            <a:r>
              <a:rPr lang="ru-RU" sz="1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3B798796-D96E-489F-8CCA-A38128C91487}"/>
              </a:ext>
            </a:extLst>
          </p:cNvPr>
          <p:cNvSpPr/>
          <p:nvPr/>
        </p:nvSpPr>
        <p:spPr>
          <a:xfrm>
            <a:off x="1046205" y="5196008"/>
            <a:ext cx="138683" cy="24621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defTabSz="685783">
              <a:defRPr/>
            </a:pPr>
            <a:r>
              <a:rPr lang="en-US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A98F4B0-A066-4DB1-9415-33E7C087A006}"/>
              </a:ext>
            </a:extLst>
          </p:cNvPr>
          <p:cNvSpPr/>
          <p:nvPr/>
        </p:nvSpPr>
        <p:spPr>
          <a:xfrm>
            <a:off x="1803831" y="5212265"/>
            <a:ext cx="179997" cy="46166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defTabSz="685783">
              <a:defRPr/>
            </a:pPr>
            <a:r>
              <a:rPr lang="en-US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defTabSz="685783">
              <a:defRPr/>
            </a:pPr>
            <a:endParaRPr lang="en-US" sz="1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9AB849BF-6A0B-4C01-BB11-8BBF4500FB47}"/>
              </a:ext>
            </a:extLst>
          </p:cNvPr>
          <p:cNvSpPr/>
          <p:nvPr/>
        </p:nvSpPr>
        <p:spPr>
          <a:xfrm>
            <a:off x="2446299" y="5223482"/>
            <a:ext cx="303923" cy="246217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defTabSz="685783">
              <a:defRPr/>
            </a:pPr>
            <a:r>
              <a:rPr lang="en-US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2E03D8DB-1847-4685-A49C-0228883AA444}"/>
              </a:ext>
            </a:extLst>
          </p:cNvPr>
          <p:cNvSpPr/>
          <p:nvPr/>
        </p:nvSpPr>
        <p:spPr>
          <a:xfrm>
            <a:off x="3153471" y="5216186"/>
            <a:ext cx="303923" cy="246217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defTabSz="685783">
              <a:defRPr/>
            </a:pPr>
            <a:r>
              <a:rPr lang="en-US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45D937EA-ADB3-4C51-8E25-C0852018DCD7}"/>
              </a:ext>
            </a:extLst>
          </p:cNvPr>
          <p:cNvSpPr/>
          <p:nvPr/>
        </p:nvSpPr>
        <p:spPr>
          <a:xfrm>
            <a:off x="3875991" y="5197847"/>
            <a:ext cx="303923" cy="246217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defTabSz="685783">
              <a:defRPr/>
            </a:pPr>
            <a:r>
              <a:rPr lang="en-US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651B99D-7C53-46BC-BAA4-4F34C3AB7E82}"/>
              </a:ext>
            </a:extLst>
          </p:cNvPr>
          <p:cNvSpPr txBox="1"/>
          <p:nvPr/>
        </p:nvSpPr>
        <p:spPr>
          <a:xfrm>
            <a:off x="-81280" y="6447632"/>
            <a:ext cx="9046464" cy="338550"/>
          </a:xfrm>
          <a:prstGeom prst="rect">
            <a:avLst/>
          </a:prstGeom>
          <a:noFill/>
        </p:spPr>
        <p:txBody>
          <a:bodyPr wrap="square" lIns="47999" tIns="60958" rIns="47999" bIns="60958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700" kern="1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err="1"/>
              <a:t>Horakova</a:t>
            </a:r>
            <a:r>
              <a:rPr lang="en-US" dirty="0"/>
              <a:t> D., </a:t>
            </a:r>
            <a:r>
              <a:rPr lang="en-US" dirty="0" err="1"/>
              <a:t>Uher</a:t>
            </a:r>
            <a:r>
              <a:rPr lang="en-US" dirty="0"/>
              <a:t> T., </a:t>
            </a:r>
            <a:r>
              <a:rPr lang="en-US" dirty="0" err="1"/>
              <a:t>Krasensky</a:t>
            </a:r>
            <a:r>
              <a:rPr lang="en-US" dirty="0"/>
              <a:t> J. et al. No Evidence of Disease Activity Status Among Patients with Relapsing-Remitting Multiple Sclerosis on Long-term Natalizumab Treatment: Data from a Real-world Cohort in the Czech Republic  Presented at 7th Joint ECTRIMS, October 25-28, 2017, Paris, France., P797</a:t>
            </a:r>
            <a:endParaRPr lang="ru-RU" dirty="0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D3CC4934-7FFC-4D40-8DCE-88671A690D50}"/>
              </a:ext>
            </a:extLst>
          </p:cNvPr>
          <p:cNvSpPr/>
          <p:nvPr/>
        </p:nvSpPr>
        <p:spPr>
          <a:xfrm>
            <a:off x="4455992" y="5166377"/>
            <a:ext cx="562547" cy="261611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defTabSz="685783">
              <a:defRPr/>
            </a:pPr>
            <a:r>
              <a:rPr lang="ru-RU" sz="900" b="1" dirty="0">
                <a:solidFill>
                  <a:prstClr val="black"/>
                </a:solidFill>
                <a:latin typeface="Calibri" panose="020F0502020204030204"/>
              </a:rPr>
              <a:t>Годы: </a:t>
            </a:r>
            <a:endParaRPr lang="en-US" sz="9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E6E41EC7-9E98-492E-B9B7-45A52B8DFFFE}"/>
              </a:ext>
            </a:extLst>
          </p:cNvPr>
          <p:cNvSpPr/>
          <p:nvPr/>
        </p:nvSpPr>
        <p:spPr>
          <a:xfrm>
            <a:off x="5241300" y="5163239"/>
            <a:ext cx="138683" cy="24621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defTabSz="685783">
              <a:defRPr/>
            </a:pPr>
            <a:r>
              <a:rPr lang="en-US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396258D3-E4A8-435A-A666-35D88C61F79E}"/>
              </a:ext>
            </a:extLst>
          </p:cNvPr>
          <p:cNvSpPr/>
          <p:nvPr/>
        </p:nvSpPr>
        <p:spPr>
          <a:xfrm>
            <a:off x="6048087" y="5179495"/>
            <a:ext cx="179997" cy="46166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defTabSz="685783">
              <a:defRPr/>
            </a:pPr>
            <a:r>
              <a:rPr lang="en-US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defTabSz="685783">
              <a:defRPr/>
            </a:pPr>
            <a:endParaRPr lang="en-US" sz="1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3273B58F-D497-4D2C-805F-54B37D5C4C33}"/>
              </a:ext>
            </a:extLst>
          </p:cNvPr>
          <p:cNvSpPr/>
          <p:nvPr/>
        </p:nvSpPr>
        <p:spPr>
          <a:xfrm>
            <a:off x="6818373" y="5190712"/>
            <a:ext cx="303923" cy="246217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defTabSz="685783">
              <a:defRPr/>
            </a:pPr>
            <a:r>
              <a:rPr lang="en-US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44CEF483-C94C-42CC-B5BA-F82FE5A36CF0}"/>
              </a:ext>
            </a:extLst>
          </p:cNvPr>
          <p:cNvSpPr/>
          <p:nvPr/>
        </p:nvSpPr>
        <p:spPr>
          <a:xfrm>
            <a:off x="7712359" y="5163752"/>
            <a:ext cx="303923" cy="246217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defTabSz="685783">
              <a:defRPr/>
            </a:pPr>
            <a:r>
              <a:rPr lang="en-US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CF3DACC8-24A9-418E-A30D-0BC3A7D60A63}"/>
              </a:ext>
            </a:extLst>
          </p:cNvPr>
          <p:cNvSpPr/>
          <p:nvPr/>
        </p:nvSpPr>
        <p:spPr>
          <a:xfrm>
            <a:off x="8434879" y="5165078"/>
            <a:ext cx="303923" cy="246217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defTabSz="685783">
              <a:defRPr/>
            </a:pPr>
            <a:r>
              <a:rPr lang="en-US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4877947-9577-4BF1-AEE8-19710855D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PHRU/TIZ/0218/0014 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DB0EA4F-F613-4FE3-ADDC-2EAA22092E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DBA5ED-1F5E-46BE-AEA1-2E5B09297C0D}" type="slidenum">
              <a:rPr lang="ru-RU" smtClean="0"/>
              <a:pPr/>
              <a:t>49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2716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85794"/>
            <a:ext cx="7886700" cy="90489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Этиология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825625"/>
            <a:ext cx="3929090" cy="435133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200" b="1" dirty="0" smtClean="0"/>
              <a:t>ВНЕШНИЕ ФАКТОРЫ</a:t>
            </a:r>
          </a:p>
          <a:p>
            <a:pPr algn="ctr">
              <a:buNone/>
            </a:pPr>
            <a:endParaRPr lang="ru-RU" sz="3200" b="1" dirty="0" smtClean="0"/>
          </a:p>
          <a:p>
            <a:r>
              <a:rPr lang="ru-RU" dirty="0" smtClean="0"/>
              <a:t>Вирусные инфекции</a:t>
            </a:r>
          </a:p>
          <a:p>
            <a:r>
              <a:rPr lang="ru-RU" dirty="0" smtClean="0"/>
              <a:t>Инсоляция</a:t>
            </a:r>
          </a:p>
          <a:p>
            <a:r>
              <a:rPr lang="ru-RU" dirty="0" smtClean="0"/>
              <a:t>Дефицит витамина </a:t>
            </a:r>
            <a:r>
              <a:rPr lang="en-US" dirty="0" smtClean="0"/>
              <a:t>D</a:t>
            </a:r>
            <a:endParaRPr lang="ru-RU" dirty="0" smtClean="0"/>
          </a:p>
          <a:p>
            <a:r>
              <a:rPr lang="ru-RU" dirty="0" smtClean="0"/>
              <a:t>Курение</a:t>
            </a:r>
          </a:p>
          <a:p>
            <a:r>
              <a:rPr lang="ru-RU" dirty="0" smtClean="0"/>
              <a:t>Состояние </a:t>
            </a:r>
            <a:r>
              <a:rPr lang="ru-RU" dirty="0" err="1" smtClean="0"/>
              <a:t>микробиоты</a:t>
            </a:r>
            <a:r>
              <a:rPr lang="ru-RU" dirty="0" smtClean="0"/>
              <a:t> кишечника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857364"/>
            <a:ext cx="4286280" cy="435133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200" b="1" dirty="0" smtClean="0"/>
              <a:t>ГЕНЕТИЧЕСКАЯ ПРЕДРАСПОЛОЖЕННОСТЬ</a:t>
            </a:r>
          </a:p>
          <a:p>
            <a:pPr algn="ctr">
              <a:buNone/>
            </a:pPr>
            <a:r>
              <a:rPr lang="ru-RU" dirty="0" smtClean="0"/>
              <a:t>Генотип больных рассеянным склерозом складывается из множества независимых или взаимодействующих генов, каждый из которых вносит свою лепту в риск развития рассеянного склероза. Наиболее сильной является связь рассеянного склероза с локусами главного комплекса </a:t>
            </a:r>
            <a:r>
              <a:rPr lang="ru-RU" dirty="0" err="1" smtClean="0"/>
              <a:t>гистосовместимости</a:t>
            </a:r>
            <a:r>
              <a:rPr lang="ru-RU" dirty="0" smtClean="0"/>
              <a:t> (</a:t>
            </a:r>
            <a:r>
              <a:rPr lang="en-US" dirty="0" smtClean="0"/>
              <a:t>HLA</a:t>
            </a:r>
            <a:r>
              <a:rPr lang="ru-RU" dirty="0" smtClean="0"/>
              <a:t>) </a:t>
            </a:r>
            <a:r>
              <a:rPr lang="en-US" dirty="0" smtClean="0"/>
              <a:t>II </a:t>
            </a:r>
            <a:r>
              <a:rPr lang="ru-RU" dirty="0" smtClean="0"/>
              <a:t>класса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PHRU/TIZ/0918/0018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2695-A033-451A-A90C-33D67AC6236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323C7F26-01D2-4CA9-B472-FE2FF880BE5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="" xmlns:p14="http://schemas.microsoft.com/office/powerpoint/2010/main" val="752656358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p:oleObj spid="_x0000_s244738" name="think-cell Slide" r:id="rId5" imgW="360" imgH="360" progId="">
              <p:embed/>
            </p:oleObj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="" xmlns:a16="http://schemas.microsoft.com/office/drawing/2014/main" id="{641C2D7E-C884-45C2-B06E-0AA649D279C9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456147622"/>
              </p:ext>
            </p:extLst>
          </p:nvPr>
        </p:nvGraphicFramePr>
        <p:xfrm>
          <a:off x="392285" y="1290096"/>
          <a:ext cx="8397296" cy="4109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A0AB8EF-C316-4E1F-8265-07A16A4A2480}"/>
              </a:ext>
            </a:extLst>
          </p:cNvPr>
          <p:cNvSpPr/>
          <p:nvPr/>
        </p:nvSpPr>
        <p:spPr>
          <a:xfrm>
            <a:off x="611958" y="4985681"/>
            <a:ext cx="7920087" cy="30777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defTabSz="685783">
              <a:defRPr/>
            </a:pPr>
            <a:r>
              <a:rPr lang="ru-RU" sz="1200" b="1" dirty="0">
                <a:solidFill>
                  <a:prstClr val="black"/>
                </a:solidFill>
                <a:latin typeface="Calibri"/>
              </a:rPr>
              <a:t>Годы:                  1                                           2                                           3                                          4                                           5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AEBBA5DB-3203-444D-83F9-24E260AA51D3}"/>
              </a:ext>
            </a:extLst>
          </p:cNvPr>
          <p:cNvSpPr/>
          <p:nvPr/>
        </p:nvSpPr>
        <p:spPr>
          <a:xfrm>
            <a:off x="0" y="5537507"/>
            <a:ext cx="9144000" cy="46166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 defTabSz="685783">
              <a:defRPr/>
            </a:pPr>
            <a:r>
              <a:rPr lang="ru-RU" sz="11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NEDA-3 (без обострений и прогрессирования, подтвержденного в течение 24 месяцев, или появления новых/увеличения </a:t>
            </a:r>
          </a:p>
          <a:p>
            <a:pPr algn="ctr" defTabSz="685783">
              <a:defRPr/>
            </a:pPr>
            <a:r>
              <a:rPr lang="ru-RU" sz="11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имеющихся очагов на МРТ) в общей популяции и в группе пациентов, получавших терапию натализумабом ≥3 лет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4CAC661-0DFE-4D9C-A4ED-AFA7E55D9E9D}"/>
              </a:ext>
            </a:extLst>
          </p:cNvPr>
          <p:cNvSpPr/>
          <p:nvPr/>
        </p:nvSpPr>
        <p:spPr>
          <a:xfrm>
            <a:off x="-84812" y="6241469"/>
            <a:ext cx="8982049" cy="26161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defTabSz="685783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NEDA (No Evidence of Disease Activity) – </a:t>
            </a:r>
            <a:r>
              <a:rPr lang="ru-RU" sz="9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отсутствие признаков активности заболевания; </a:t>
            </a:r>
            <a:r>
              <a:rPr lang="en-US" sz="9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EDSS = </a:t>
            </a:r>
            <a:r>
              <a:rPr lang="ru-RU" sz="9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Расширенная шкала оценки степени инвалидизации; </a:t>
            </a:r>
            <a:r>
              <a:rPr lang="en-US" sz="9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SD- </a:t>
            </a:r>
            <a:r>
              <a:rPr lang="ru-RU" sz="9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доверительный интервал</a:t>
            </a:r>
            <a:endParaRPr lang="en-US" sz="9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903604FF-E02E-4201-8918-88E54350C02B}"/>
              </a:ext>
            </a:extLst>
          </p:cNvPr>
          <p:cNvSpPr/>
          <p:nvPr/>
        </p:nvSpPr>
        <p:spPr>
          <a:xfrm rot="16200000">
            <a:off x="-1050864" y="3128481"/>
            <a:ext cx="2806224" cy="32829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defTabSz="685783">
              <a:defRPr/>
            </a:pPr>
            <a:r>
              <a:rPr lang="ru-RU" sz="13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Доля пациентов с NEDA</a:t>
            </a:r>
            <a:r>
              <a:rPr lang="en-US" sz="13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-3</a:t>
            </a:r>
            <a:r>
              <a:rPr lang="ru-RU" sz="13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(95%, </a:t>
            </a:r>
            <a:r>
              <a:rPr lang="ru-RU" sz="1300" b="1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Cl</a:t>
            </a:r>
            <a:r>
              <a:rPr lang="ru-RU" sz="13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2BBB357-8EE3-4737-A9AE-99894E5A4F0C}"/>
              </a:ext>
            </a:extLst>
          </p:cNvPr>
          <p:cNvSpPr txBox="1"/>
          <p:nvPr/>
        </p:nvSpPr>
        <p:spPr>
          <a:xfrm>
            <a:off x="926642" y="214290"/>
            <a:ext cx="7916623" cy="934475"/>
          </a:xfrm>
          <a:prstGeom prst="rect">
            <a:avLst/>
          </a:prstGeom>
          <a:noFill/>
        </p:spPr>
        <p:txBody>
          <a:bodyPr wrap="square" lIns="35999" tIns="35999" rIns="35999" bIns="35999" rtlCol="0" anchor="ctr" anchorCtr="0">
            <a:spAutoFit/>
          </a:bodyPr>
          <a:lstStyle/>
          <a:p>
            <a:pPr algn="ctr" defTabSz="914377">
              <a:defRPr/>
            </a:pPr>
            <a:r>
              <a:rPr lang="ru-RU" sz="2800" b="1" dirty="0">
                <a:latin typeface="Calibri"/>
              </a:rPr>
              <a:t>Длительная терапия Тизабри позволяет большему количеству пациентов достигать </a:t>
            </a:r>
            <a:r>
              <a:rPr lang="en-US" sz="2800" b="1" dirty="0">
                <a:latin typeface="Calibri"/>
              </a:rPr>
              <a:t>NEDA</a:t>
            </a:r>
            <a:endParaRPr lang="ru-RU" sz="2800" b="1" dirty="0">
              <a:latin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5AAEFB46-E3D7-4F3F-A4AC-4866F8F8412F}"/>
              </a:ext>
            </a:extLst>
          </p:cNvPr>
          <p:cNvSpPr/>
          <p:nvPr/>
        </p:nvSpPr>
        <p:spPr>
          <a:xfrm>
            <a:off x="1" y="6486444"/>
            <a:ext cx="9144000" cy="400105"/>
          </a:xfrm>
          <a:prstGeom prst="rect">
            <a:avLst/>
          </a:prstGeom>
          <a:noFill/>
        </p:spPr>
        <p:txBody>
          <a:bodyPr wrap="square" lIns="47999" tIns="60958" rIns="47999" bIns="60958" rtlCol="0">
            <a:spAutoFit/>
          </a:bodyPr>
          <a:lstStyle/>
          <a:p>
            <a:r>
              <a:rPr lang="en-US" sz="9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Horakova</a:t>
            </a:r>
            <a:r>
              <a:rPr lang="en-US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D.,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Uher</a:t>
            </a:r>
            <a:r>
              <a:rPr lang="en-US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T.,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Krasensky</a:t>
            </a:r>
            <a:r>
              <a:rPr lang="en-US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J. et al. No Evidence of Disease Activity Status Among Patients with Relapsing-Remitting Multiple Sclerosis on Long-term Natalizumab Treatment: Data from a Real-world Cohort in the Czech Republic  Presented at 7th Joint ECTRIMS, October 25-28, 2017, Paris, France., P797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4D15A16-9DDA-4D4D-BCA0-019045F4B00B}"/>
              </a:ext>
            </a:extLst>
          </p:cNvPr>
          <p:cNvSpPr/>
          <p:nvPr/>
        </p:nvSpPr>
        <p:spPr>
          <a:xfrm>
            <a:off x="0" y="5189770"/>
            <a:ext cx="9133615" cy="41036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Годы терапии натализумабом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65FD587D-D875-4073-A08B-F9A8B9F945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PHRU/TIZ/0218/0014 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3293C52-86BC-45DE-BFFF-2D78E305A1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DBA5ED-1F5E-46BE-AEA1-2E5B09297C0D}" type="slidenum">
              <a:rPr lang="ru-RU" smtClean="0"/>
              <a:pPr/>
              <a:t>50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6262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44072D9-BDE8-4C91-8204-E110931B503B}"/>
              </a:ext>
            </a:extLst>
          </p:cNvPr>
          <p:cNvSpPr/>
          <p:nvPr/>
        </p:nvSpPr>
        <p:spPr>
          <a:xfrm>
            <a:off x="0" y="141966"/>
            <a:ext cx="9144000" cy="86177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 defTabSz="685783"/>
            <a:r>
              <a:rPr lang="ru-RU" sz="4800" b="1" dirty="0">
                <a:latin typeface="Calibri" panose="020F0502020204030204" pitchFamily="34" charset="0"/>
                <a:cs typeface="Calibri" panose="020F0502020204030204" pitchFamily="34" charset="0"/>
              </a:rPr>
              <a:t>Выводы:</a:t>
            </a:r>
            <a:endParaRPr 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703709"/>
            <a:ext cx="8846288" cy="630938"/>
          </a:xfrm>
          <a:prstGeom prst="rect">
            <a:avLst/>
          </a:prstGeom>
        </p:spPr>
        <p:txBody>
          <a:bodyPr wrap="square" lIns="47999" tIns="60958" rIns="47999" bIns="60958">
            <a:spAutoFit/>
          </a:bodyPr>
          <a:lstStyle/>
          <a:p>
            <a:pPr defTabSz="685783"/>
            <a:r>
              <a:rPr lang="ru-RU" sz="1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РРС- ремиттирующий рассеянный склероз; </a:t>
            </a:r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NEDA (No Evidence of Disease Activity) – </a:t>
            </a:r>
            <a:r>
              <a:rPr lang="ru-RU" sz="1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отсутствие признаков активности заболевания; </a:t>
            </a:r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EDSS = </a:t>
            </a:r>
            <a:r>
              <a:rPr lang="ru-RU" sz="1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Расширенная шкала оценки степени инвалидизации; </a:t>
            </a:r>
            <a:r>
              <a:rPr lang="en-US" sz="1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SD- </a:t>
            </a:r>
            <a:r>
              <a:rPr lang="ru-RU" sz="1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доверительный интервал; BVL- </a:t>
            </a:r>
            <a:r>
              <a:rPr lang="ru-RU" sz="11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brain</a:t>
            </a:r>
            <a:r>
              <a:rPr lang="ru-RU" sz="1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volume</a:t>
            </a:r>
            <a:r>
              <a:rPr lang="ru-RU" sz="1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loss</a:t>
            </a:r>
            <a:r>
              <a:rPr lang="ru-RU" sz="1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снижение </a:t>
            </a:r>
            <a:r>
              <a:rPr lang="ru-RU" sz="11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объема</a:t>
            </a:r>
            <a:r>
              <a:rPr lang="ru-RU" sz="1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головного мозга, показатель,  характеризующий степень атрофии головного мозга </a:t>
            </a:r>
            <a:endParaRPr lang="en-US" sz="11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94727"/>
            <a:ext cx="8907624" cy="391901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380990" indent="-380990" defTabSz="685783">
              <a:spcAft>
                <a:spcPts val="1600"/>
              </a:spcAft>
              <a:buFont typeface="Wingdings" panose="05000000000000000000" pitchFamily="2" charset="2"/>
              <a:buChar char="ü"/>
            </a:pPr>
            <a:r>
              <a:rPr lang="ru-RU" sz="2000" b="1" kern="1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Показатель NEDA–3  в группе пациентов с РРС был высоким (&gt;70%) в течение каждого года терапии натализумабом после двух лет терапии в условиях реальной клинической практики. </a:t>
            </a:r>
          </a:p>
          <a:p>
            <a:pPr marL="380990" indent="-380990" defTabSz="685783">
              <a:spcAft>
                <a:spcPts val="1600"/>
              </a:spcAft>
              <a:buFont typeface="Wingdings" panose="05000000000000000000" pitchFamily="2" charset="2"/>
              <a:buChar char="ü"/>
            </a:pPr>
            <a:r>
              <a:rPr lang="ru-RU" sz="2000" b="1" kern="1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Показатель NEDA-3 имеет тенденцию к росту с увеличением длительности терапии.</a:t>
            </a:r>
          </a:p>
          <a:p>
            <a:pPr marL="380990" indent="-380990" defTabSz="685783">
              <a:buFont typeface="Wingdings" panose="05000000000000000000" pitchFamily="2" charset="2"/>
              <a:buChar char="ü"/>
            </a:pPr>
            <a:r>
              <a:rPr lang="ru-RU" sz="2000" b="1" kern="1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После первого года терапии натализумабом, у более чем трети (35.9%–56.3%) пациентов обнаруживалось уменьшение объёма головного мозга (BVL) &lt;0.4% (ниже, чем у больных не получавших терапию) и эти пациенты не достигли NEDA-4. Когда в качестве границы был взят уровень атрофии BVL&lt;0,7%, что лучше отражает условия реальной клинической практики, более чем половина (53.3%–75.0%) пациентов достигли NEDA-4.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C831CCB-F6C8-47D2-827D-EF6E66511003}"/>
              </a:ext>
            </a:extLst>
          </p:cNvPr>
          <p:cNvSpPr txBox="1"/>
          <p:nvPr/>
        </p:nvSpPr>
        <p:spPr>
          <a:xfrm>
            <a:off x="0" y="6447632"/>
            <a:ext cx="9144000" cy="400105"/>
          </a:xfrm>
          <a:prstGeom prst="rect">
            <a:avLst/>
          </a:prstGeom>
          <a:noFill/>
        </p:spPr>
        <p:txBody>
          <a:bodyPr wrap="square" lIns="47999" tIns="60958" rIns="47999" bIns="60958" rtlCol="0">
            <a:spAutoFit/>
          </a:bodyPr>
          <a:lstStyle/>
          <a:p>
            <a:r>
              <a:rPr lang="en-US" sz="9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Horakova</a:t>
            </a:r>
            <a:r>
              <a:rPr lang="en-US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No Evidence of Disease Activity Status Among Patients with Relapsing-Remitting Multiple Sclerosis on Long-term Natalizumab Treatment: Data from a Real-world Cohort in the Czech Republic  Presented at 7th Joint ECTRIMS, October 25-28, 2017, Paris, France., P797</a:t>
            </a:r>
            <a:endParaRPr lang="ru-RU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D5C2740A-FDB9-4432-B5AD-A6718974B8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PHRU/TIZ/0218/0014 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DEBC4A8-4B93-4923-B36D-2DFB6E74F6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DBA5ED-1F5E-46BE-AEA1-2E5B09297C0D}" type="slidenum">
              <a:rPr lang="ru-RU" smtClean="0">
                <a:solidFill>
                  <a:schemeClr val="bg1"/>
                </a:solidFill>
              </a:rPr>
              <a:pPr/>
              <a:t>51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613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415B9FE-27A9-4D0B-91B4-DD38781D6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PHRU/TIZ/0918/0018</a:t>
            </a: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E46D7EA-C460-4DBC-AE19-DFD5B65D5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2047" y="6492875"/>
            <a:ext cx="341953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D53B08-1E8B-4465-806B-5454FE284BD5}" type="slidenum">
              <a:rPr kumimoji="0" lang="en-GB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GB" alt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3CB59D15-6976-4BE8-AC10-9E78C1FB88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819150"/>
            <a:ext cx="9144000" cy="771525"/>
          </a:xfr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Анализ связи между длительностью 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терапии Тизабри и восстановлением активности рассеянного склероза после его отмены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Butzkueven, 2018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43C53DD-F870-4D11-9529-7FA74C96A0AC}"/>
              </a:ext>
            </a:extLst>
          </p:cNvPr>
          <p:cNvSpPr/>
          <p:nvPr/>
        </p:nvSpPr>
        <p:spPr>
          <a:xfrm>
            <a:off x="0" y="6579035"/>
            <a:ext cx="87120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Butzkueven H. et al., Longer Duration of Natalizumab Exposure May Lessen Return of Disease Activity Following a Switch from Natalizumab to an Oral Therapy: Modeling Real-world Data from Relapsing-Remitting Multiple Sclerosis (RRMS) Patients in the TYSABRI® Observational Program (TOP), American Academy of Neurology I April 21-27, 2018 I Los Angeles, CA, P379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B4CC629-FE0D-4B49-B099-0249D925B23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1978" y="3429000"/>
            <a:ext cx="4292638" cy="2765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6573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436572E-5EE4-4896-BE33-05936CF90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PHRU/TIZ/0918/0018</a:t>
            </a: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D77DAFC-0991-42AC-A0BB-BACCF8DFF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D53B08-1E8B-4465-806B-5454FE284BD5}" type="slidenum">
              <a:rPr kumimoji="0" lang="en-GB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GB" alt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474A55C-1BC0-43FF-BD86-365A76C1859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06375" y="2708275"/>
            <a:ext cx="8937625" cy="7048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1400" b="1" dirty="0"/>
              <a:t>Исследование включало пациентов ТОР с ноября 2016, получавших натализумаб  ≥2 лет, затем переведенных на пероральные ПИТРС и получавших их более 1 года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359FB9C-D825-4D60-B843-F030771BB4A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81959" y="3248998"/>
          <a:ext cx="7240206" cy="2942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44">
                  <a:extLst>
                    <a:ext uri="{9D8B030D-6E8A-4147-A177-3AD203B41FA5}">
                      <a16:colId xmlns:a16="http://schemas.microsoft.com/office/drawing/2014/main" xmlns="" val="2681564399"/>
                    </a:ext>
                  </a:extLst>
                </a:gridCol>
                <a:gridCol w="3280162">
                  <a:extLst>
                    <a:ext uri="{9D8B030D-6E8A-4147-A177-3AD203B41FA5}">
                      <a16:colId xmlns:a16="http://schemas.microsoft.com/office/drawing/2014/main" xmlns="" val="2575521228"/>
                    </a:ext>
                  </a:extLst>
                </a:gridCol>
              </a:tblGrid>
              <a:tr h="54765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Характеристики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Пациенты, которые были переведены на пероральные препараты, </a:t>
                      </a:r>
                      <a:r>
                        <a:rPr lang="en-US" sz="1200"/>
                        <a:t>N=</a:t>
                      </a:r>
                      <a:r>
                        <a:rPr lang="ru-RU" sz="1200"/>
                        <a:t>660</a:t>
                      </a:r>
                      <a:endParaRPr lang="ru-RU" sz="12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2162693399"/>
                  </a:ext>
                </a:extLst>
              </a:tr>
              <a:tr h="222795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Возраст, годы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rgbClr val="001C29"/>
                          </a:solidFill>
                          <a:latin typeface="ITCFranklinGothicStd-Med"/>
                        </a:rPr>
                        <a:t>37.5 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88670887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Доля женщин,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rgbClr val="001C29"/>
                          </a:solidFill>
                          <a:latin typeface="ITCFranklinGothicStd-Med"/>
                        </a:rPr>
                        <a:t>432 (65.5)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53938292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Длительность РС, среднее, годы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rgbClr val="001C29"/>
                          </a:solidFill>
                          <a:latin typeface="ITCFranklinGothicStd-Med"/>
                        </a:rPr>
                        <a:t>8.9 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55680464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EDSS,</a:t>
                      </a:r>
                      <a:r>
                        <a:rPr lang="ru-RU" sz="1100" dirty="0"/>
                        <a:t> медиана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1C29"/>
                          </a:solidFill>
                          <a:latin typeface="ITCFranklinGothicStd-Med"/>
                        </a:rPr>
                        <a:t>3.3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25689291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100" dirty="0"/>
                        <a:t>Количество обострений за последние 12 месяцев, среднее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1C29"/>
                          </a:solidFill>
                          <a:latin typeface="ITCFranklinGothicStd-Med"/>
                        </a:rPr>
                        <a:t>2.0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11404551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100" dirty="0"/>
                        <a:t>Длительность терапии </a:t>
                      </a:r>
                      <a:r>
                        <a:rPr lang="ru-RU" sz="1100" dirty="0" err="1"/>
                        <a:t>натализумабом</a:t>
                      </a:r>
                      <a:r>
                        <a:rPr lang="ru-RU" sz="1100" dirty="0"/>
                        <a:t>, среднее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1C29"/>
                          </a:solidFill>
                          <a:latin typeface="ITCFranklinGothicStd-Med"/>
                        </a:rPr>
                        <a:t>3.4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242324058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Первый ПИТРС после </a:t>
                      </a:r>
                      <a:r>
                        <a:rPr lang="ru-RU" sz="1100" b="1" dirty="0" err="1"/>
                        <a:t>натализумаба</a:t>
                      </a:r>
                      <a:endParaRPr lang="ru-RU" sz="1100" b="1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51788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100" dirty="0" err="1"/>
                        <a:t>Финголимод</a:t>
                      </a:r>
                      <a:r>
                        <a:rPr lang="ru-RU" sz="1100" dirty="0"/>
                        <a:t>, </a:t>
                      </a:r>
                      <a:r>
                        <a:rPr lang="en-US" sz="1100" dirty="0"/>
                        <a:t>n (%)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001C29"/>
                          </a:solidFill>
                          <a:latin typeface="ITCFranklinGothicStd-Book"/>
                        </a:rPr>
                        <a:t>568 (86.1)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19121604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100" dirty="0" err="1"/>
                        <a:t>Диметилфумарат</a:t>
                      </a:r>
                      <a:r>
                        <a:rPr lang="ru-RU" sz="1100" dirty="0"/>
                        <a:t>,</a:t>
                      </a:r>
                      <a:r>
                        <a:rPr lang="en-US" sz="1100" dirty="0"/>
                        <a:t> n (%)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100">
                          <a:solidFill>
                            <a:srgbClr val="001C29"/>
                          </a:solidFill>
                          <a:latin typeface="ITCFranklinGothicStd-Book"/>
                        </a:rPr>
                        <a:t>81 (12.3)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280522665"/>
                  </a:ext>
                </a:extLst>
              </a:tr>
              <a:tr h="269201">
                <a:tc>
                  <a:txBody>
                    <a:bodyPr/>
                    <a:lstStyle/>
                    <a:p>
                      <a:r>
                        <a:rPr lang="ru-RU" sz="1100" dirty="0" err="1"/>
                        <a:t>Терифлуномид</a:t>
                      </a:r>
                      <a:r>
                        <a:rPr lang="ru-RU" sz="1100" dirty="0"/>
                        <a:t>, </a:t>
                      </a:r>
                      <a:r>
                        <a:rPr lang="en-US" sz="1100" dirty="0"/>
                        <a:t>n (%)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1C29"/>
                          </a:solidFill>
                          <a:latin typeface="ITCFranklinGothicStd-Book"/>
                        </a:rPr>
                        <a:t>11 (1.6)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46642936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729A582-CB55-4452-ACB6-1708BD8C09C3}"/>
              </a:ext>
            </a:extLst>
          </p:cNvPr>
          <p:cNvSpPr/>
          <p:nvPr/>
        </p:nvSpPr>
        <p:spPr>
          <a:xfrm>
            <a:off x="881959" y="4733997"/>
            <a:ext cx="7240206" cy="216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50AD266-3E45-4064-98F4-AF592DF01159}"/>
              </a:ext>
            </a:extLst>
          </p:cNvPr>
          <p:cNvSpPr/>
          <p:nvPr/>
        </p:nvSpPr>
        <p:spPr>
          <a:xfrm>
            <a:off x="0" y="6579035"/>
            <a:ext cx="87120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Butzkueven H. et al., Longer Duration of Natalizumab Exposure May Lessen Return of Disease Activity Following a Switch from Natalizumab to an Oral Therapy: Modeling Real-world Data from Relapsing-Remitting Multiple Sclerosis (RRMS) Patients in the TYSABRI® Observational Program (TOP), American Academy of Neurology I April 21-27, 2018 I Los Angeles, CA, P379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0CB060B-33E6-4648-BBDC-A716EBB01D4E}"/>
              </a:ext>
            </a:extLst>
          </p:cNvPr>
          <p:cNvSpPr/>
          <p:nvPr/>
        </p:nvSpPr>
        <p:spPr>
          <a:xfrm>
            <a:off x="161951" y="1268976"/>
            <a:ext cx="8388897" cy="15676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Цель исследования: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Оценить  влияние длительности терапии натализумабом на риск развития обострения после переключения на пероральные ПИТРС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C1F3495-41E8-4D47-926D-AEE062805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972" y="728970"/>
            <a:ext cx="6544081" cy="8834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5E0456C-B154-478B-92C0-5357164631AD}"/>
              </a:ext>
            </a:extLst>
          </p:cNvPr>
          <p:cNvSpPr txBox="1"/>
          <p:nvPr/>
        </p:nvSpPr>
        <p:spPr>
          <a:xfrm>
            <a:off x="13965" y="6309032"/>
            <a:ext cx="9130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 = Tysabri Observational 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Наблюдательное исследование Тизабри; ПИТРС = препараты, изменяющие течение рассеянного склероза,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EDSS (Expanded Disability Status Scale) = 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расширенная шкала оценки степени инвалидизации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37040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8BC4E23-EC73-49B9-856A-4D2456D95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PHRU/TIZ/0918/0018</a:t>
            </a: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5F84C07-1003-48BD-B1E7-8FA635E25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D53B08-1E8B-4465-806B-5454FE284BD5}" type="slidenum">
              <a:rPr kumimoji="0" lang="en-GB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GB" alt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21CCF82-1708-4319-9360-FCB6D7819CA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046163"/>
            <a:ext cx="9144000" cy="757237"/>
          </a:xfrm>
        </p:spPr>
        <p:txBody>
          <a:bodyPr vert="horz" wrap="square" lIns="91440" tIns="45720" rIns="91440" bIns="45720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Риск обострения после отмены Тизабри был ниже у пациентов, получавших терапию более 3х лет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DE10D17-D9D2-4ECD-BFB7-B30CE3156101}"/>
              </a:ext>
            </a:extLst>
          </p:cNvPr>
          <p:cNvSpPr/>
          <p:nvPr/>
        </p:nvSpPr>
        <p:spPr>
          <a:xfrm>
            <a:off x="0" y="6579035"/>
            <a:ext cx="87120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Butzkueven H. et al., Longer Duration of Natalizumab Exposure May Lessen Return of Disease Activity Following a Switch from Natalizumab to an Oral Therapy: Modeling Real-world Data from Relapsing-Remitting Multiple Sclerosis (RRMS) Patients in the TYSABRI® Observational Program (TOP), American Academy of Neurology I April 21-27, 2018 I Los Angeles, CA, P379</a:t>
            </a: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913CEAB-4B8F-425F-B4CF-2C563A29F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962" y="1718981"/>
            <a:ext cx="6098689" cy="45000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0E7BEA6-89C0-4D0A-A8E8-4198DB4EEC9E}"/>
              </a:ext>
            </a:extLst>
          </p:cNvPr>
          <p:cNvSpPr txBox="1"/>
          <p:nvPr/>
        </p:nvSpPr>
        <p:spPr>
          <a:xfrm>
            <a:off x="0" y="6309032"/>
            <a:ext cx="76500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ДИ = доверительный интервал; ПИТРС = препараты, изменяющие течение рассеянного склероза </a:t>
            </a:r>
          </a:p>
        </p:txBody>
      </p:sp>
    </p:spTree>
    <p:extLst>
      <p:ext uri="{BB962C8B-B14F-4D97-AF65-F5344CB8AC3E}">
        <p14:creationId xmlns:p14="http://schemas.microsoft.com/office/powerpoint/2010/main" xmlns="" val="371190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28FBC3E2-FFF9-43AD-898F-1A55CA014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PHRU/TIZ/0918/0018</a:t>
            </a: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2EE1C8D-7F59-4E76-9BB0-F0CF4338E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D53B08-1E8B-4465-806B-5454FE284BD5}" type="slidenum">
              <a:rPr kumimoji="0" lang="en-GB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GB" alt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1EBA03DC-36DB-435F-B0E0-A9D65159399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179513"/>
            <a:ext cx="7777163" cy="860425"/>
          </a:xfr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Выводы: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8D9433-E028-4202-B6F2-9D392886AE9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33363" y="1989138"/>
            <a:ext cx="8910637" cy="4211637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defTabSz="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Проведенный анализ показал, что длительность терапии Тизабри является независимым предиктором восстановления активности РС у пациентов, переведенных на пероральные ПИТРС.</a:t>
            </a:r>
          </a:p>
          <a:p>
            <a:pPr marL="285750" indent="-285750" defTabSz="457200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defTabSz="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Риск обострения после перевода на пероральные ПИТРС был ниже в группе пациентов, получающих Тизабри дольше.</a:t>
            </a:r>
          </a:p>
          <a:p>
            <a:pPr marL="285750" indent="-285750" defTabSz="457200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defTabSz="457200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84DD68D-72E5-4A56-A66F-E05FBC0D9064}"/>
              </a:ext>
            </a:extLst>
          </p:cNvPr>
          <p:cNvSpPr txBox="1"/>
          <p:nvPr/>
        </p:nvSpPr>
        <p:spPr>
          <a:xfrm>
            <a:off x="0" y="6550223"/>
            <a:ext cx="9087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Butzkueven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H,et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al., Clinical Outcomes Were Better for Patients Who Remained on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Natalizumab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Compared with Those Who Switched to Oral or Injectable Therapies After 2 Years in the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TYSABRI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® Observational Program,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P733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presented at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ECTRIMS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2017, Paris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1E86B97-9DC8-4FA7-8850-08E0E161D85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1987" y="5049018"/>
            <a:ext cx="2057744" cy="1325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9495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C767867-7C97-490D-9B3B-03F5F4C9D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PHRU/TIZ/0918/0018</a:t>
            </a: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226E982-4E8A-4008-91BE-41168DCC6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52695-A033-451A-A90C-33D67AC62363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9B7F2D22-8ECC-49D2-85D1-145E20C08256}"/>
              </a:ext>
            </a:extLst>
          </p:cNvPr>
          <p:cNvSpPr txBox="1">
            <a:spLocks/>
          </p:cNvSpPr>
          <p:nvPr/>
        </p:nvSpPr>
        <p:spPr>
          <a:xfrm>
            <a:off x="0" y="1268976"/>
            <a:ext cx="9143999" cy="199336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Оценка изменений в неврологическом статусе, определяемая как подтвержденное регрессирование инвалидизации,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Wiendl, 2018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B8DB163-038D-4C17-999A-0477D7335AE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1982" y="3519001"/>
            <a:ext cx="3240036" cy="2096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2BB228C-8ABE-4B8C-B8A3-BC44B0F9E841}"/>
              </a:ext>
            </a:extLst>
          </p:cNvPr>
          <p:cNvSpPr txBox="1"/>
          <p:nvPr/>
        </p:nvSpPr>
        <p:spPr>
          <a:xfrm>
            <a:off x="-29302" y="6673334"/>
            <a:ext cx="9173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Wiendl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H., et al. Real-world Improvement Across Functional Systems in Relapsing-Remitting Multiple Sclerosis (RRMS) Patients Treated with Natalizumab in the TYSABRI® Observational Program (TOP). American Academy of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Neurology.April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21-27, 2018. Los Angeles, CA. </a:t>
            </a: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З83. </a:t>
            </a:r>
          </a:p>
        </p:txBody>
      </p:sp>
    </p:spTree>
    <p:extLst>
      <p:ext uri="{BB962C8B-B14F-4D97-AF65-F5344CB8AC3E}">
        <p14:creationId xmlns:p14="http://schemas.microsoft.com/office/powerpoint/2010/main" xmlns="" val="94543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32" hidden="1">
            <a:extLst>
              <a:ext uri="{FF2B5EF4-FFF2-40B4-BE49-F238E27FC236}">
                <a16:creationId xmlns:a16="http://schemas.microsoft.com/office/drawing/2014/main" xmlns="" id="{B8A85C74-DD03-44A3-B8B7-E144B1AD1C6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41001" name="think-cell Slide" r:id="rId5" imgW="360" imgH="360" progId="">
              <p:embed/>
            </p:oleObj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90CA124B-89FB-4C57-A2FA-DEBA10EB8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PHRU/TIZ/0918/0018</a:t>
            </a: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85BD61B-CD7B-4E76-861F-6542DC1A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52695-A033-451A-A90C-33D67AC62363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19738E5-DBC8-41BE-9F4C-78E8E3E7F12C}"/>
              </a:ext>
            </a:extLst>
          </p:cNvPr>
          <p:cNvSpPr/>
          <p:nvPr/>
        </p:nvSpPr>
        <p:spPr>
          <a:xfrm>
            <a:off x="0" y="1538979"/>
            <a:ext cx="9144000" cy="182716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Цель исследования: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оценить изменения в неврологическом статусе, определяемые как подтвержденное регрессирование инвалидизации, на фоне терапии Тизабри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9ADADD4-5C77-484C-ABCB-BEDD01BD28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7403" y="548967"/>
            <a:ext cx="7154646" cy="8100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D9A987-F22F-4D10-B5BC-43888C8DC473}"/>
              </a:ext>
            </a:extLst>
          </p:cNvPr>
          <p:cNvSpPr txBox="1"/>
          <p:nvPr/>
        </p:nvSpPr>
        <p:spPr>
          <a:xfrm>
            <a:off x="-29302" y="6673334"/>
            <a:ext cx="9173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Wiendl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H., et al. Real-world Improvement Across Functional Systems in Relapsing-Remitting Multiple Sclerosis (RRMS) Patients Treated with Natalizumab in the TYSABRI® Observational Program (TOP). American Academy of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Neurology.April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21-27, 2018. Los Angeles, CA. </a:t>
            </a: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З83.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F58932F-29CD-4A2C-B894-8DF6BF16E739}"/>
              </a:ext>
            </a:extLst>
          </p:cNvPr>
          <p:cNvSpPr/>
          <p:nvPr/>
        </p:nvSpPr>
        <p:spPr>
          <a:xfrm>
            <a:off x="431954" y="3609002"/>
            <a:ext cx="8190091" cy="523220"/>
          </a:xfrm>
          <a:prstGeom prst="rect">
            <a:avLst/>
          </a:prstGeom>
          <a:ln>
            <a:solidFill>
              <a:srgbClr val="7C878E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 ноябрь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2016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года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исследование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были включены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5993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пациента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Исходно,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84,6%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пациентов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(5073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человека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имели нарушения в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более функциональных системах</a:t>
            </a:r>
            <a:endParaRPr kumimoji="0" lang="ru-RU" sz="1400" b="1" i="0" u="none" strike="noStrike" kern="1200" cap="none" spc="0" normalizeH="0" baseline="3000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AD4FDCA-F780-4546-AE16-F00920A1FEE4}"/>
              </a:ext>
            </a:extLst>
          </p:cNvPr>
          <p:cNvGrpSpPr/>
          <p:nvPr/>
        </p:nvGrpSpPr>
        <p:grpSpPr>
          <a:xfrm>
            <a:off x="1601967" y="4779015"/>
            <a:ext cx="5832014" cy="1504325"/>
            <a:chOff x="0" y="4239009"/>
            <a:chExt cx="5832014" cy="150432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B868CD01-6273-463A-B900-3DD320EE3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7539" b="90466" l="4757" r="95243">
                          <a14:foregroundMark x1="9966" y1="28381" x2="4757" y2="41907"/>
                          <a14:foregroundMark x1="33522" y1="9534" x2="49490" y2="7982"/>
                          <a14:foregroundMark x1="49490" y1="7982" x2="55379" y2="8426"/>
                          <a14:foregroundMark x1="58550" y1="7539" x2="58550" y2="7539"/>
                          <a14:foregroundMark x1="37033" y1="90687" x2="37033" y2="90687"/>
                          <a14:foregroundMark x1="90600" y1="29933" x2="90600" y2="29933"/>
                          <a14:foregroundMark x1="95243" y1="41685" x2="95243" y2="4168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21965" y="4239009"/>
              <a:ext cx="2945274" cy="150432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6A47057D-1EEB-4718-AD66-96382261B9D9}"/>
                </a:ext>
              </a:extLst>
            </p:cNvPr>
            <p:cNvSpPr txBox="1"/>
            <p:nvPr/>
          </p:nvSpPr>
          <p:spPr>
            <a:xfrm>
              <a:off x="0" y="4509012"/>
              <a:ext cx="1601967" cy="9541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Имели нарушения в функциональных системах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B173B1F-4EAB-4B4C-87C9-DCA9A4A89D9D}"/>
                </a:ext>
              </a:extLst>
            </p:cNvPr>
            <p:cNvSpPr txBox="1"/>
            <p:nvPr/>
          </p:nvSpPr>
          <p:spPr>
            <a:xfrm>
              <a:off x="4230047" y="4509012"/>
              <a:ext cx="1601967" cy="9541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Не имели нарушений в функциональных системах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1477CAD-4DEA-4773-B425-C2C0271EFF33}"/>
              </a:ext>
            </a:extLst>
          </p:cNvPr>
          <p:cNvSpPr txBox="1"/>
          <p:nvPr/>
        </p:nvSpPr>
        <p:spPr>
          <a:xfrm>
            <a:off x="13965" y="6399033"/>
            <a:ext cx="6480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 = Tysabri Observational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Наблюдательное исследование Тизабри </a:t>
            </a:r>
          </a:p>
        </p:txBody>
      </p:sp>
    </p:spTree>
    <p:extLst>
      <p:ext uri="{BB962C8B-B14F-4D97-AF65-F5344CB8AC3E}">
        <p14:creationId xmlns:p14="http://schemas.microsoft.com/office/powerpoint/2010/main" xmlns="" val="102825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8CF66D5-7CD9-4155-9E3E-3E38E077C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55" y="2528990"/>
            <a:ext cx="7934561" cy="391504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74EFF90-BEF8-4B61-A28E-78A57D840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PHRU/TIZ/0918/0018</a:t>
            </a: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D0118AC-1831-4E6A-8A22-CB7D1F174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52695-A033-451A-A90C-33D67AC62363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9405FFB-2B79-4C91-BFB4-C5DA5659B66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998538"/>
            <a:ext cx="9144000" cy="868362"/>
          </a:xfrm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Наибольшая вероятность улучшения наблюдается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 течение 1-го года терапии Тизабри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040BF80-03F2-42E0-88B9-62BADF30916F}"/>
              </a:ext>
            </a:extLst>
          </p:cNvPr>
          <p:cNvSpPr txBox="1"/>
          <p:nvPr/>
        </p:nvSpPr>
        <p:spPr>
          <a:xfrm>
            <a:off x="-29302" y="6673334"/>
            <a:ext cx="9173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Wiendl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H., et al. Real-world Improvement Across Functional Systems in Relapsing-Remitting Multiple Sclerosis (RRMS) Patients Treated with Natalizumab in the TYSABRI® Observational Program (TOP). American Academy of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Neurology.April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21-27, 2018. Los Angeles, CA. </a:t>
            </a: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З83.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E9904D59-3CE5-4D73-A945-C4B1B65AB143}"/>
              </a:ext>
            </a:extLst>
          </p:cNvPr>
          <p:cNvCxnSpPr>
            <a:cxnSpLocks/>
          </p:cNvCxnSpPr>
          <p:nvPr/>
        </p:nvCxnSpPr>
        <p:spPr>
          <a:xfrm>
            <a:off x="2321975" y="4779014"/>
            <a:ext cx="0" cy="75600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E3D6D2A-045E-4C99-B404-87D2D014B1AA}"/>
              </a:ext>
            </a:extLst>
          </p:cNvPr>
          <p:cNvCxnSpPr>
            <a:cxnSpLocks/>
          </p:cNvCxnSpPr>
          <p:nvPr/>
        </p:nvCxnSpPr>
        <p:spPr>
          <a:xfrm flipH="1">
            <a:off x="1565975" y="4779015"/>
            <a:ext cx="77400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llout: Down Arrow 18">
            <a:extLst>
              <a:ext uri="{FF2B5EF4-FFF2-40B4-BE49-F238E27FC236}">
                <a16:creationId xmlns:a16="http://schemas.microsoft.com/office/drawing/2014/main" xmlns="" id="{3454B519-CB32-48BF-955C-8687C27EBAC9}"/>
              </a:ext>
            </a:extLst>
          </p:cNvPr>
          <p:cNvSpPr/>
          <p:nvPr/>
        </p:nvSpPr>
        <p:spPr>
          <a:xfrm>
            <a:off x="2088000" y="4068000"/>
            <a:ext cx="450005" cy="630007"/>
          </a:xfrm>
          <a:prstGeom prst="downArrowCallout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26%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xmlns="" id="{74D8EE95-E57C-4934-B87A-0F969D1102BB}"/>
              </a:ext>
            </a:extLst>
          </p:cNvPr>
          <p:cNvSpPr txBox="1">
            <a:spLocks/>
          </p:cNvSpPr>
          <p:nvPr/>
        </p:nvSpPr>
        <p:spPr>
          <a:xfrm>
            <a:off x="521955" y="1988984"/>
            <a:ext cx="8460094" cy="11244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Время от начала терапии Тизабри до первого подтвержденного улучшения в одной из функциональных систем у пациентов с нарушениями в этой функциональной системе до начала терапии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71842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49211D10-CE15-4A60-AD50-E32557F3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PHRU/TIZ/0918/0018</a:t>
            </a: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52192CB-B892-4B6B-8AEE-6F31C8FCF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52695-A033-451A-A90C-33D67AC62363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51C8297-98E3-4510-9EE5-E1530ACE9902}"/>
              </a:ext>
            </a:extLst>
          </p:cNvPr>
          <p:cNvSpPr/>
          <p:nvPr/>
        </p:nvSpPr>
        <p:spPr>
          <a:xfrm>
            <a:off x="161951" y="908972"/>
            <a:ext cx="89820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 фоне терапии Тизабри наблюдалось улучшение по всем функциональным системам*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AF3ACBE-C548-4BEC-8EB9-A998E7A2CCDC}"/>
              </a:ext>
            </a:extLst>
          </p:cNvPr>
          <p:cNvSpPr txBox="1"/>
          <p:nvPr/>
        </p:nvSpPr>
        <p:spPr>
          <a:xfrm>
            <a:off x="-29302" y="6673334"/>
            <a:ext cx="9173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Wiendl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H., et al. Real-world Improvement Across Functional Systems in Relapsing-Remitting Multiple Sclerosis (RRMS) Patients Treated with Natalizumab in the TYSABRI® Observational Program (TOP). American Academy of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Neurology.April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21-27, 2018. Los Angeles, CA. </a:t>
            </a: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З83.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2544906-7A95-4C75-9693-A1BA2D715FD8}"/>
              </a:ext>
            </a:extLst>
          </p:cNvPr>
          <p:cNvSpPr txBox="1"/>
          <p:nvPr/>
        </p:nvSpPr>
        <p:spPr>
          <a:xfrm>
            <a:off x="341953" y="5769026"/>
            <a:ext cx="855009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*Включая пирамидную, мозжечковую и чувствительную, которые наиболее часто коррелируют с прогрессированием по шкале EDSS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**У пациентов с подтвержденным улучшением по функциональным системам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***Гипотетический пациент 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A24F308-6510-4887-9246-5A0F1795B377}"/>
              </a:ext>
            </a:extLst>
          </p:cNvPr>
          <p:cNvGrpSpPr/>
          <p:nvPr/>
        </p:nvGrpSpPr>
        <p:grpSpPr>
          <a:xfrm>
            <a:off x="341953" y="1988984"/>
            <a:ext cx="8496000" cy="3780865"/>
            <a:chOff x="341953" y="1988984"/>
            <a:chExt cx="8496000" cy="378086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56587896-4D20-4E16-AE43-AC32605EBE80}"/>
                </a:ext>
              </a:extLst>
            </p:cNvPr>
            <p:cNvGrpSpPr/>
            <p:nvPr/>
          </p:nvGrpSpPr>
          <p:grpSpPr>
            <a:xfrm>
              <a:off x="341953" y="2258987"/>
              <a:ext cx="8489153" cy="3510862"/>
              <a:chOff x="251952" y="1988984"/>
              <a:chExt cx="8489153" cy="3510862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E42FF411-6459-4670-AA64-0AE68CA362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952" y="1988984"/>
                <a:ext cx="8489153" cy="3510862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9F0035CF-3022-4ABD-B170-DE91B13305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1954" y="5220000"/>
                <a:ext cx="419100" cy="2762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7DFB1800-704F-4B2C-BFB0-758CDBF87A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88000" y="2052000"/>
                <a:ext cx="252000" cy="142800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3BBF041-451F-4B96-ABA3-C440B4D4CD07}"/>
                </a:ext>
              </a:extLst>
            </p:cNvPr>
            <p:cNvSpPr txBox="1"/>
            <p:nvPr/>
          </p:nvSpPr>
          <p:spPr>
            <a:xfrm>
              <a:off x="341953" y="1988984"/>
              <a:ext cx="8496000" cy="276999"/>
            </a:xfrm>
            <a:prstGeom prst="rect">
              <a:avLst/>
            </a:prstGeom>
            <a:solidFill>
              <a:srgbClr val="BDE9E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Кумулятивная вероятность сохранения улучшения в функциональных системах через 1 год терапии Тизабри**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362327-6F0A-4D8C-BCB6-3080F2644936}"/>
              </a:ext>
            </a:extLst>
          </p:cNvPr>
          <p:cNvSpPr txBox="1"/>
          <p:nvPr/>
        </p:nvSpPr>
        <p:spPr>
          <a:xfrm>
            <a:off x="0" y="6489034"/>
            <a:ext cx="81900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EDSS (Expanded Disability Status Scale) =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расширенная шкала оценки степени инвалидизации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252109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42919"/>
            <a:ext cx="7886700" cy="785818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КЛИНИЧЕСКИЕ СИМПТОМЫ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357298"/>
            <a:ext cx="7886700" cy="5857916"/>
          </a:xfrm>
        </p:spPr>
        <p:txBody>
          <a:bodyPr>
            <a:noAutofit/>
          </a:bodyPr>
          <a:lstStyle/>
          <a:p>
            <a:r>
              <a:rPr lang="ru-RU" sz="2200" dirty="0" smtClean="0"/>
              <a:t>Зрительные нарушения</a:t>
            </a:r>
          </a:p>
          <a:p>
            <a:r>
              <a:rPr lang="ru-RU" sz="2200" dirty="0" smtClean="0"/>
              <a:t>Симптомы поражения ствола головного мозга и черепных нервов</a:t>
            </a:r>
          </a:p>
          <a:p>
            <a:r>
              <a:rPr lang="ru-RU" sz="2200" dirty="0" smtClean="0"/>
              <a:t>Симптомы поражения пирамидного тракта</a:t>
            </a:r>
          </a:p>
          <a:p>
            <a:r>
              <a:rPr lang="ru-RU" sz="2200" dirty="0" err="1" smtClean="0"/>
              <a:t>Координаторные</a:t>
            </a:r>
            <a:r>
              <a:rPr lang="ru-RU" sz="2200" dirty="0" smtClean="0"/>
              <a:t> нарушения</a:t>
            </a:r>
          </a:p>
          <a:p>
            <a:r>
              <a:rPr lang="ru-RU" sz="2200" dirty="0" smtClean="0"/>
              <a:t>Расстройства чувствительности</a:t>
            </a:r>
          </a:p>
          <a:p>
            <a:r>
              <a:rPr lang="ru-RU" sz="2200" dirty="0" smtClean="0"/>
              <a:t>Нарушение функции тазовых органов</a:t>
            </a:r>
          </a:p>
          <a:p>
            <a:r>
              <a:rPr lang="ru-RU" sz="2200" dirty="0" smtClean="0"/>
              <a:t>Болевые синдромы</a:t>
            </a:r>
          </a:p>
          <a:p>
            <a:r>
              <a:rPr lang="ru-RU" sz="2200" dirty="0" smtClean="0"/>
              <a:t>Когнитивные нарушения</a:t>
            </a:r>
          </a:p>
          <a:p>
            <a:r>
              <a:rPr lang="ru-RU" sz="2200" dirty="0" smtClean="0"/>
              <a:t>Аффективные расстройства</a:t>
            </a:r>
          </a:p>
          <a:p>
            <a:r>
              <a:rPr lang="ru-RU" sz="2200" dirty="0" smtClean="0"/>
              <a:t>Патологическая усталость</a:t>
            </a:r>
          </a:p>
          <a:p>
            <a:r>
              <a:rPr lang="ru-RU" sz="2200" dirty="0" smtClean="0"/>
              <a:t>Пароксизмальные состояния и эпилептические приступы</a:t>
            </a:r>
          </a:p>
          <a:p>
            <a:r>
              <a:rPr lang="ru-RU" sz="2200" dirty="0" smtClean="0"/>
              <a:t>Вегетативные нарушения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PHRU/TIZ/0918/0018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2695-A033-451A-A90C-33D67AC6236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CE44402-A614-4363-8CE9-01CFB0C829EF}"/>
              </a:ext>
            </a:extLst>
          </p:cNvPr>
          <p:cNvSpPr txBox="1"/>
          <p:nvPr/>
        </p:nvSpPr>
        <p:spPr>
          <a:xfrm>
            <a:off x="-29302" y="6673334"/>
            <a:ext cx="9173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Wiendl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H., et al. Real-world Improvement Across Functional Systems in Relapsing-Remitting Multiple Sclerosis (RRMS) Patients Treated with Natalizumab in the TYSABRI® Observational Program (TOP). American Academy of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Neurology.April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21-27, 2018. Los Angeles, CA. </a:t>
            </a: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З83. 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25515853-2725-4124-A4EE-E0F1B3C2D23E}"/>
              </a:ext>
            </a:extLst>
          </p:cNvPr>
          <p:cNvSpPr txBox="1">
            <a:spLocks/>
          </p:cNvSpPr>
          <p:nvPr/>
        </p:nvSpPr>
        <p:spPr>
          <a:xfrm>
            <a:off x="-18051" y="908972"/>
            <a:ext cx="9180101" cy="108001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Кумулятивная вероятность улучшений в каждой отдельной функциональной системе через 8,5 лет терапии Тизабри*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95F3F2D-880B-4C6C-9E7D-83E13408CCEC}"/>
              </a:ext>
            </a:extLst>
          </p:cNvPr>
          <p:cNvSpPr/>
          <p:nvPr/>
        </p:nvSpPr>
        <p:spPr>
          <a:xfrm>
            <a:off x="41992" y="6399033"/>
            <a:ext cx="7082216" cy="270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 пациентов с нарушениями в этой функциональной системе до начала терапии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CCD3EF1F-D86F-4894-AE68-854C1E48C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PHRU/TIZ/0918/0018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7656063A-F5E0-4EB5-9375-F16BA868D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52695-A033-451A-A90C-33D67AC62363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BB3F0C2-19B3-4FA2-A89E-570F90AE7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85" y="1898983"/>
            <a:ext cx="7729587" cy="435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990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xmlns="" id="{3C795CC6-A11B-489B-8F26-FD0F53D3AD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-1522412" y="1589"/>
          <a:ext cx="1587" cy="1587"/>
        </p:xfrm>
        <a:graphic>
          <a:graphicData uri="http://schemas.openxmlformats.org/presentationml/2006/ole">
            <p:oleObj spid="_x0000_s44076" name="think-cell Slide" r:id="rId6" imgW="360" imgH="360" progId="">
              <p:embed/>
            </p:oleObj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xmlns="" id="{83667A2E-D111-4C1C-A5AE-9185FB82A796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-152400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9836C4-3EE0-46AC-84DB-F393F635BDE9}"/>
              </a:ext>
            </a:extLst>
          </p:cNvPr>
          <p:cNvSpPr txBox="1"/>
          <p:nvPr/>
        </p:nvSpPr>
        <p:spPr>
          <a:xfrm>
            <a:off x="-29302" y="6673334"/>
            <a:ext cx="9173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Wiendl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H., et al. Real-world Improvement Across Functional Systems in Relapsing-Remitting Multiple Sclerosis (RRMS) Patients Treated with Natalizumab in the TYSABRI® Observational Program (TOP). American Academy of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Neurology.April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21-27, 2018. Los Angeles, CA. </a:t>
            </a: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З83. 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38B890F7-8506-4456-A5E4-CAE2D212058A}"/>
              </a:ext>
            </a:extLst>
          </p:cNvPr>
          <p:cNvSpPr txBox="1">
            <a:spLocks/>
          </p:cNvSpPr>
          <p:nvPr/>
        </p:nvSpPr>
        <p:spPr>
          <a:xfrm>
            <a:off x="71950" y="1538979"/>
            <a:ext cx="8730097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Выводы: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39122ED0-FFBC-483D-AF8C-2D4D31E76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PHRU/TIZ/0918/0018</a:t>
            </a: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703E104A-1E0A-4A21-8FB9-69C71903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52695-A033-451A-A90C-33D67AC62363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A85AD5-1AE0-4016-8E8F-1CE9B2445621}"/>
              </a:ext>
            </a:extLst>
          </p:cNvPr>
          <p:cNvSpPr txBox="1"/>
          <p:nvPr/>
        </p:nvSpPr>
        <p:spPr>
          <a:xfrm>
            <a:off x="161951" y="2168986"/>
            <a:ext cx="883981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Терапия Тизабри была связана с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подтвержденными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улучшениями во всех ФС, включая пирамидную, мозжечковую и чувствительность, которые наиболее часто коррелируют с прогрессированием инвалидизации (EDSS 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 выявлено специфической функциональной системы, на которую преимущественно влияет Тизабри.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 пациентов без предшествующей терапии ПИТРС была наивысшая вероятность улучшения в ФС, что указывает на то, что ранее использование Тизабри связано с лучшими результатами терапии.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solidFill>
                  <a:srgbClr val="4472C4">
                    <a:lumMod val="50000"/>
                  </a:srgbClr>
                </a:solidFill>
              </a:rPr>
              <a:t>Возможности улучшения неврологического статуса пациента могут быть определяющим фактором при выборе терапевтической тактики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8E4EAB2-2B2E-43F4-9FD8-BEB4BC0E3501}"/>
              </a:ext>
            </a:extLst>
          </p:cNvPr>
          <p:cNvSpPr txBox="1"/>
          <p:nvPr/>
        </p:nvSpPr>
        <p:spPr>
          <a:xfrm>
            <a:off x="20146" y="6129030"/>
            <a:ext cx="89820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ФС = функциональные системы;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EDSS (Expanded Disability Status Scale) =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расширенная шкала оценки степени инвалидизации; ПИТРС = препараты, изменяющие течение рассеянного склероза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1C9186F-F3C1-480B-ACF7-C6EA4AE3AA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968" y="548968"/>
            <a:ext cx="7406599" cy="8100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5272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B201EC18-03BA-4A8E-908C-7EB718C76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PHRU/TIZ/0918/0018</a:t>
            </a:r>
            <a:endParaRPr lang="ru-R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9DA2995-524F-489F-BB66-03FA69C0F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2695-A033-451A-A90C-33D67AC62363}" type="slidenum">
              <a:rPr lang="ru-RU" smtClean="0"/>
              <a:pPr/>
              <a:t>62</a:t>
            </a:fld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D79D225-6DB5-47CA-8F7B-6F7335430076}"/>
              </a:ext>
            </a:extLst>
          </p:cNvPr>
          <p:cNvSpPr/>
          <p:nvPr/>
        </p:nvSpPr>
        <p:spPr>
          <a:xfrm>
            <a:off x="0" y="998973"/>
            <a:ext cx="9101680" cy="226215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 defTabSz="914400">
              <a:lnSpc>
                <a:spcPct val="9000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Улучшение когнитивных функций у пациентов с ремиттирующим рассеянным склерозом </a:t>
            </a:r>
          </a:p>
          <a:p>
            <a:pPr algn="ctr" defTabSz="914400">
              <a:lnSpc>
                <a:spcPct val="9000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на  фоне терапии Тизабри: </a:t>
            </a:r>
          </a:p>
          <a:p>
            <a:pPr algn="ctr" defTabSz="914400">
              <a:lnSpc>
                <a:spcPct val="90000"/>
              </a:lnSpc>
              <a:spcAft>
                <a:spcPts val="1800"/>
              </a:spcAf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двухлетний ретроспективный анализ</a:t>
            </a:r>
          </a:p>
          <a:p>
            <a:pPr algn="ctr" defTabSz="914400">
              <a:lnSpc>
                <a:spcPct val="90000"/>
              </a:lnSpc>
            </a:pP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Gudesblatt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, 2018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577788A-E00F-439D-BAC7-C583BA3DD3DF}"/>
              </a:ext>
            </a:extLst>
          </p:cNvPr>
          <p:cNvSpPr txBox="1"/>
          <p:nvPr/>
        </p:nvSpPr>
        <p:spPr>
          <a:xfrm>
            <a:off x="0" y="6593035"/>
            <a:ext cx="8802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342900">
              <a:defRPr sz="600">
                <a:solidFill>
                  <a:srgbClr val="025289"/>
                </a:solidFill>
              </a:defRPr>
            </a:lvl1pPr>
          </a:lstStyle>
          <a:p>
            <a:r>
              <a:rPr lang="en-US" dirty="0" err="1"/>
              <a:t>Gudesblatt</a:t>
            </a:r>
            <a:r>
              <a:rPr lang="en-US" dirty="0"/>
              <a:t> M. et al. Improvement in Cognitive Function as Measured by </a:t>
            </a:r>
            <a:r>
              <a:rPr lang="en-US" dirty="0" err="1"/>
              <a:t>NeuroTrax</a:t>
            </a:r>
            <a:r>
              <a:rPr lang="en-US" dirty="0"/>
              <a:t> in Patients with Relapsing Multiple Sclerosis Treated with Natalizumab: A 2‑Year Retrospective Analysis. CNS Drugs </a:t>
            </a:r>
            <a:r>
              <a:rPr lang="en-US" dirty="0">
                <a:hlinkClick r:id="rId3"/>
              </a:rPr>
              <a:t>https://doi.org/10.1007/s40263-018-0553-1/</a:t>
            </a:r>
            <a:r>
              <a:rPr lang="en-US" dirty="0"/>
              <a:t>. </a:t>
            </a:r>
            <a:r>
              <a:rPr lang="ru-RU" dirty="0"/>
              <a:t>Электронный ресурс: </a:t>
            </a:r>
            <a:r>
              <a:rPr lang="en-US" dirty="0">
                <a:hlinkClick r:id="rId4"/>
              </a:rPr>
              <a:t>https://rd.springer.com/article/10.1007/s40263-018-0574-9/</a:t>
            </a:r>
            <a:r>
              <a:rPr lang="en-US" dirty="0"/>
              <a:t> </a:t>
            </a:r>
            <a:r>
              <a:rPr lang="ru-RU" dirty="0"/>
              <a:t>Дата доступа 27 .09.2018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6159293-0E2E-4BE1-AA4C-AD54DCA2E8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968" y="3338999"/>
            <a:ext cx="5811991" cy="2842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8655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11A74379-B58A-4FD4-8170-103D8A3E8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PHRU/TIZ/0918/0018</a:t>
            </a: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55E439A-D095-4531-9325-89EBF36D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52695-A033-451A-A90C-33D67AC62363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D9970A6-0D22-4409-9C74-E03950108432}"/>
              </a:ext>
            </a:extLst>
          </p:cNvPr>
          <p:cNvSpPr/>
          <p:nvPr/>
        </p:nvSpPr>
        <p:spPr>
          <a:xfrm>
            <a:off x="23507" y="1628980"/>
            <a:ext cx="8730097" cy="22149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Цель исследования: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оценить когнитивную функцию, измеряемую с помощью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NeuroTrax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у пациентов с рассеянным склерозом, получавших терапию Тизабри в течение 2 лет.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AA09F7F-992B-41AD-82A2-1C73BAA90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982" y="368966"/>
            <a:ext cx="6102017" cy="1178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3ED65F7-FF6C-4153-901B-A553E73630BB}"/>
              </a:ext>
            </a:extLst>
          </p:cNvPr>
          <p:cNvSpPr txBox="1"/>
          <p:nvPr/>
        </p:nvSpPr>
        <p:spPr>
          <a:xfrm>
            <a:off x="161951" y="5629316"/>
            <a:ext cx="8640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NeuroTrax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компьютеризированный когнитивный экран, обеспечивает согласованную, проверенную, объективную когнитивную оценку с глобальным когнитивным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счетом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(GCS) и семью индивидуальными оценками.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F9A542C-7F7C-4832-ADDE-34740A1C513B}"/>
              </a:ext>
            </a:extLst>
          </p:cNvPr>
          <p:cNvSpPr txBox="1"/>
          <p:nvPr/>
        </p:nvSpPr>
        <p:spPr>
          <a:xfrm>
            <a:off x="0" y="6593035"/>
            <a:ext cx="8802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342900">
              <a:defRPr sz="600">
                <a:solidFill>
                  <a:srgbClr val="025289"/>
                </a:solidFill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Gudesblatt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M. et al. Improvement in Cognitive Function as Measured by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NeuroTrax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Patients with Relapsing Multiple Sclerosis Treated with Natalizumab: A 2‑Year Retrospective Analysis. CNS Drugs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https://doi.org/10.1007/s40263-018-0553-1/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Электронный ресурс: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https://rd.springer.com/article/10.1007/s40263-018-0574-9/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Дата доступа 27 .09.2018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CFCA5DA-57D6-4F64-817D-11EE745057C1}"/>
              </a:ext>
            </a:extLst>
          </p:cNvPr>
          <p:cNvSpPr txBox="1"/>
          <p:nvPr/>
        </p:nvSpPr>
        <p:spPr>
          <a:xfrm>
            <a:off x="0" y="3969006"/>
            <a:ext cx="8892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Это ретроспективное обсервационное исследование включало взрослых пациентов с РС в США, которые получали 300 мг Тизабри внутривенно каждые 4 недели в течение 2 лет. Данные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NeuroTrax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оценивались в начале и в последующий период.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Были проанализированы Глобальная когнитивная оценка и 7 когнитивных функций от исходного уровня (до терапии Тизабри) до 24 инфузий.</a:t>
            </a:r>
          </a:p>
        </p:txBody>
      </p:sp>
    </p:spTree>
    <p:extLst>
      <p:ext uri="{BB962C8B-B14F-4D97-AF65-F5344CB8AC3E}">
        <p14:creationId xmlns:p14="http://schemas.microsoft.com/office/powerpoint/2010/main" xmlns="" val="428258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C37526BF-28FE-49C2-B9BD-C378A0D20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PHRU/TIZ/0918/0018</a:t>
            </a: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842D317-2BEF-4F54-AAAA-622FDCEEE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52695-A033-451A-A90C-33D67AC62363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FAAD113-D84D-4ADC-92E5-AEE9D298AC8C}"/>
              </a:ext>
            </a:extLst>
          </p:cNvPr>
          <p:cNvSpPr/>
          <p:nvPr/>
        </p:nvSpPr>
        <p:spPr>
          <a:xfrm>
            <a:off x="93699" y="1500174"/>
            <a:ext cx="907205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целом, результаты этого исследования подтверждают предыдущие данные, свидетельствующие о том, что когнитивная функция может быть улучшена у пациентов,  получающих Тизабри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Проспективные исследования могут рассматривать включение когнитивных измерений в качестве важных результатов для оценки эффективности лечения.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B0A1F54A-2EA9-436A-BC94-6A30D8C182E6}"/>
              </a:ext>
            </a:extLst>
          </p:cNvPr>
          <p:cNvSpPr txBox="1">
            <a:spLocks/>
          </p:cNvSpPr>
          <p:nvPr/>
        </p:nvSpPr>
        <p:spPr>
          <a:xfrm>
            <a:off x="161951" y="642919"/>
            <a:ext cx="5850065" cy="71438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Выводы: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B8FF30D-B317-4F9A-B56E-2EDB29488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4214818"/>
            <a:ext cx="4232250" cy="2070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AC7609D-A9EE-458B-93EA-BBA0C5F5C8AF}"/>
              </a:ext>
            </a:extLst>
          </p:cNvPr>
          <p:cNvSpPr txBox="1"/>
          <p:nvPr/>
        </p:nvSpPr>
        <p:spPr>
          <a:xfrm>
            <a:off x="0" y="6593035"/>
            <a:ext cx="8802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342900">
              <a:defRPr sz="600">
                <a:solidFill>
                  <a:srgbClr val="025289"/>
                </a:solidFill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Gudesblatt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M. et al. Improvement in Cognitive Function as Measured by </a:t>
            </a:r>
            <a:r>
              <a:rPr kumimoji="0" lang="en-US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NeuroTrax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Patients with Relapsing Multiple Sclerosis Treated with Natalizumab: A 2‑Year Retrospective Analysis. CNS Drugs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https://doi.org/10.1007/s40263-018-0553-1/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Электронный ресурс: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https://rd.springer.com/article/10.1007/s40263-018-0574-9/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srgbClr val="0252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Дата доступа 27 .09.2018</a:t>
            </a:r>
          </a:p>
        </p:txBody>
      </p:sp>
    </p:spTree>
    <p:extLst>
      <p:ext uri="{BB962C8B-B14F-4D97-AF65-F5344CB8AC3E}">
        <p14:creationId xmlns:p14="http://schemas.microsoft.com/office/powerpoint/2010/main" xmlns="" val="235649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C767867-7C97-490D-9B3B-03F5F4C9D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PHRU/TIZ/0918/0018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226E982-4E8A-4008-91BE-41168DCC6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2695-A033-451A-A90C-33D67AC62363}" type="slidenum">
              <a:rPr lang="ru-RU" smtClean="0"/>
              <a:pPr/>
              <a:t>65</a:t>
            </a:fld>
            <a:endParaRPr lang="ru-RU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9B7F2D22-8ECC-49D2-85D1-145E20C08256}"/>
              </a:ext>
            </a:extLst>
          </p:cNvPr>
          <p:cNvSpPr txBox="1">
            <a:spLocks/>
          </p:cNvSpPr>
          <p:nvPr/>
        </p:nvSpPr>
        <p:spPr>
          <a:xfrm>
            <a:off x="0" y="998973"/>
            <a:ext cx="9143999" cy="264995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800" dirty="0"/>
              <a:t>Исследование реальной клинической практики результатов длительной терапии Тизабри  пациентов с рецидивирующе ремиттирующим рассеянным склерозом: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2800" dirty="0"/>
              <a:t>Результаты МРТ на протяжении 5 лет лечения 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Horakova, 2018</a:t>
            </a:r>
            <a:endParaRPr lang="ru-RU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2BB228C-8ABE-4B8C-B8A3-BC44B0F9E841}"/>
              </a:ext>
            </a:extLst>
          </p:cNvPr>
          <p:cNvSpPr txBox="1"/>
          <p:nvPr/>
        </p:nvSpPr>
        <p:spPr>
          <a:xfrm>
            <a:off x="-29302" y="6673334"/>
            <a:ext cx="9173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600" dirty="0">
                <a:solidFill>
                  <a:srgbClr val="025289"/>
                </a:solidFill>
              </a:rPr>
              <a:t>Horakova D. et al.  Real-world study of long-term natalizumab treatment in patients with relapsing-remitting multiple sclerosis (RRMS): MRI outcomes during up to 5 years of treatment. European Academy of Neurology - 4th Congress. Jun 16–19, 2018. Lisbon, Portugal. EPO3068.</a:t>
            </a:r>
            <a:endParaRPr lang="ru-RU" sz="600" dirty="0">
              <a:solidFill>
                <a:srgbClr val="025289"/>
              </a:solidFill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5CC53F0-8799-4EBB-B32E-32038BC9A12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1982" y="3789004"/>
            <a:ext cx="3187171" cy="225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FDDA03-1731-493E-9903-FFFE71953070}"/>
              </a:ext>
            </a:extLst>
          </p:cNvPr>
          <p:cNvSpPr txBox="1"/>
          <p:nvPr/>
        </p:nvSpPr>
        <p:spPr>
          <a:xfrm>
            <a:off x="-8731" y="6489034"/>
            <a:ext cx="38700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МРТ = магнитно-резонансная томография </a:t>
            </a:r>
          </a:p>
        </p:txBody>
      </p:sp>
    </p:spTree>
    <p:extLst>
      <p:ext uri="{BB962C8B-B14F-4D97-AF65-F5344CB8AC3E}">
        <p14:creationId xmlns:p14="http://schemas.microsoft.com/office/powerpoint/2010/main" xmlns="" val="383571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C767867-7C97-490D-9B3B-03F5F4C9D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PHRU/TIZ/0918/0018</a:t>
            </a:r>
            <a:endParaRPr lang="ru-R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226E982-4E8A-4008-91BE-41168DCC6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2695-A033-451A-A90C-33D67AC62363}" type="slidenum">
              <a:rPr lang="ru-RU" smtClean="0"/>
              <a:pPr/>
              <a:t>66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2BB228C-8ABE-4B8C-B8A3-BC44B0F9E841}"/>
              </a:ext>
            </a:extLst>
          </p:cNvPr>
          <p:cNvSpPr txBox="1"/>
          <p:nvPr/>
        </p:nvSpPr>
        <p:spPr>
          <a:xfrm>
            <a:off x="-29302" y="6673334"/>
            <a:ext cx="9173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600" dirty="0">
                <a:solidFill>
                  <a:srgbClr val="025289"/>
                </a:solidFill>
              </a:rPr>
              <a:t>Horakova D. et al.  Real-world study of long-term natalizumab treatment in patients with relapsing-remitting multiple sclerosis (RRMS): MRI outcomes during up to 5 years of treatment. European Academy of Neurology - 4th Congress. Jun 16–19, 2018. Lisbon, Portugal. EPO3068.</a:t>
            </a:r>
            <a:endParaRPr lang="ru-RU" sz="600" dirty="0">
              <a:solidFill>
                <a:srgbClr val="025289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FDDA03-1731-493E-9903-FFFE71953070}"/>
              </a:ext>
            </a:extLst>
          </p:cNvPr>
          <p:cNvSpPr txBox="1"/>
          <p:nvPr/>
        </p:nvSpPr>
        <p:spPr>
          <a:xfrm>
            <a:off x="0" y="6309032"/>
            <a:ext cx="8712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FLAIR = режим инверсия-восстановление с подавлением сигнала от свободной воды;  МРТ = магнитно-резонансная томография; РРС = ремиттирующий рассеянный склероз; </a:t>
            </a:r>
            <a:r>
              <a:rPr lang="en-US" sz="800" dirty="0" err="1"/>
              <a:t>MSmetrix</a:t>
            </a:r>
            <a:r>
              <a:rPr lang="en-US" sz="800" dirty="0"/>
              <a:t> - brain atrophy measurement methods - </a:t>
            </a:r>
            <a:r>
              <a:rPr lang="ru-RU" sz="800" dirty="0"/>
              <a:t>методика измерения степени мозговой атрофии; </a:t>
            </a:r>
            <a:r>
              <a:rPr lang="en-US" sz="800" dirty="0"/>
              <a:t>T2 = T2-</a:t>
            </a:r>
            <a:r>
              <a:rPr lang="ru-RU" sz="800" dirty="0"/>
              <a:t>взвешенный режим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8D0B841-087A-479A-83E5-AC13F9B36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966" y="548968"/>
            <a:ext cx="7542033" cy="697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08C5EFF-E213-4508-9E9C-384BA963F7A2}"/>
              </a:ext>
            </a:extLst>
          </p:cNvPr>
          <p:cNvSpPr/>
          <p:nvPr/>
        </p:nvSpPr>
        <p:spPr>
          <a:xfrm>
            <a:off x="38264" y="1358977"/>
            <a:ext cx="9144000" cy="182716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Цель исследования: 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изучить эффективность долгосрочной терапии Тизабри (≥2 года) в отношении FLAIR-очагов и потерь объёма головного мозга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59FC3FF-E31E-4399-8047-6F0ECE65DEFF}"/>
              </a:ext>
            </a:extLst>
          </p:cNvPr>
          <p:cNvSpPr txBox="1"/>
          <p:nvPr/>
        </p:nvSpPr>
        <p:spPr>
          <a:xfrm>
            <a:off x="0" y="3068996"/>
            <a:ext cx="89100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В исследование были включены 250 пациентов с РРС , получавших Тизабри в Чехии и Бельгии.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Систематическая оценка и последующее наблюдение включали базовое МРТ-сканирование ≤6 месяцев до начала лечения Тизабри и ≥1 МРТ-сканирование при лечении Тизабри в течение ≥6 месяцев.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МРТ сканирование анализировалось с использованием </a:t>
            </a:r>
            <a:r>
              <a:rPr lang="ru-RU" dirty="0" err="1"/>
              <a:t>полуавтоматизированных</a:t>
            </a:r>
            <a:r>
              <a:rPr lang="ru-RU" dirty="0"/>
              <a:t> и полностью автоматизированных алгоритмов присутствия T2-повреждений диаметром ≥5 мм на каждом сканировании FLAIR (толщина среза, 3 мм) и метода сегментации мозга и поражения </a:t>
            </a:r>
            <a:r>
              <a:rPr lang="ru-RU" dirty="0" err="1"/>
              <a:t>MSMetrix</a:t>
            </a:r>
            <a:r>
              <a:rPr lang="ru-RU" dirty="0"/>
              <a:t> для измерения потери </a:t>
            </a:r>
            <a:r>
              <a:rPr lang="ru-RU" dirty="0" err="1"/>
              <a:t>объема</a:t>
            </a:r>
            <a:r>
              <a:rPr lang="ru-RU" dirty="0"/>
              <a:t> головного мозга</a:t>
            </a:r>
          </a:p>
        </p:txBody>
      </p:sp>
    </p:spTree>
    <p:extLst>
      <p:ext uri="{BB962C8B-B14F-4D97-AF65-F5344CB8AC3E}">
        <p14:creationId xmlns:p14="http://schemas.microsoft.com/office/powerpoint/2010/main" xmlns="" val="46623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401B24F-86C7-4D06-8180-B4CB9A221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PHRU/TIZ/0918/0018</a:t>
            </a:r>
            <a:endParaRPr lang="ru-R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E6E001A-B353-4C79-AF86-E7E915DE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2695-A033-451A-A90C-33D67AC62363}" type="slidenum">
              <a:rPr lang="ru-RU" smtClean="0"/>
              <a:pPr/>
              <a:t>67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C50A29D-11BE-429C-899A-A69045059D86}"/>
              </a:ext>
            </a:extLst>
          </p:cNvPr>
          <p:cNvSpPr txBox="1"/>
          <p:nvPr/>
        </p:nvSpPr>
        <p:spPr>
          <a:xfrm>
            <a:off x="-29302" y="6673334"/>
            <a:ext cx="9173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600" dirty="0">
                <a:solidFill>
                  <a:srgbClr val="025289"/>
                </a:solidFill>
              </a:rPr>
              <a:t>Horakova D. et al.  Real-world study of long-term natalizumab treatment in patients with relapsing-remitting multiple sclerosis (RRMS): MRI outcomes during up to 5 years of treatment. European Academy of Neurology - 4th Congress. Jun 16–19, 2018. Lisbon, Portugal. EPO3068.</a:t>
            </a:r>
            <a:endParaRPr lang="ru-RU" sz="600" dirty="0">
              <a:solidFill>
                <a:srgbClr val="025289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C2EBE19-6899-456D-B459-C59F01FF54B4}"/>
              </a:ext>
            </a:extLst>
          </p:cNvPr>
          <p:cNvSpPr txBox="1"/>
          <p:nvPr/>
        </p:nvSpPr>
        <p:spPr>
          <a:xfrm>
            <a:off x="34700" y="6399033"/>
            <a:ext cx="4680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МРТ = магнитно-резонансная томография; ДИ = доверительный интервал.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8055309-BFE6-4A18-A6F3-7A8CCB13C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967" y="2181702"/>
            <a:ext cx="5850065" cy="40377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F49E3C2-0A84-4AFB-BB80-47E8823A4041}"/>
              </a:ext>
            </a:extLst>
          </p:cNvPr>
          <p:cNvSpPr txBox="1"/>
          <p:nvPr/>
        </p:nvSpPr>
        <p:spPr>
          <a:xfrm>
            <a:off x="7452032" y="2078985"/>
            <a:ext cx="18000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chemeClr val="accent1">
                    <a:lumMod val="50000"/>
                  </a:schemeClr>
                </a:solidFill>
              </a:rPr>
              <a:t>*Объединённая когорта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FEA409A-ED65-450C-9F96-189295C2F5F7}"/>
              </a:ext>
            </a:extLst>
          </p:cNvPr>
          <p:cNvSpPr txBox="1"/>
          <p:nvPr/>
        </p:nvSpPr>
        <p:spPr>
          <a:xfrm>
            <a:off x="5112006" y="6129030"/>
            <a:ext cx="3870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Подсчёт проводился с использованием полуавтоматического метода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CF846DA-E18B-4EB4-94FA-9011551065F9}"/>
              </a:ext>
            </a:extLst>
          </p:cNvPr>
          <p:cNvSpPr txBox="1"/>
          <p:nvPr/>
        </p:nvSpPr>
        <p:spPr>
          <a:xfrm>
            <a:off x="0" y="998973"/>
            <a:ext cx="9144000" cy="72000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>
            <a:defPPr>
              <a:defRPr lang="en-US"/>
            </a:defPPr>
            <a:lvl1pPr indent="0" algn="ctr" defTabSz="9144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80% пациентов* на фоне терапии Тизабри не имели активности заболевания по данным МРТ уже в течение первого года терапии. При продолжении курса лечения их число </a:t>
            </a:r>
            <a:r>
              <a:rPr lang="ru-RU" dirty="0" smtClean="0"/>
              <a:t>увеличивалось до 90</a:t>
            </a:r>
            <a:r>
              <a:rPr lang="ru-RU" dirty="0"/>
              <a:t>% со 2го года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090BBC00-2A5C-4109-B39E-BEFE03ABA941}"/>
              </a:ext>
            </a:extLst>
          </p:cNvPr>
          <p:cNvSpPr/>
          <p:nvPr/>
        </p:nvSpPr>
        <p:spPr>
          <a:xfrm>
            <a:off x="4031994" y="4824000"/>
            <a:ext cx="2520028" cy="630007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2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Object 58" hidden="1">
            <a:extLst>
              <a:ext uri="{FF2B5EF4-FFF2-40B4-BE49-F238E27FC236}">
                <a16:creationId xmlns:a16="http://schemas.microsoft.com/office/drawing/2014/main" xmlns="" id="{1F07512F-65A3-474E-891D-E6518464004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247" name="think-cell Slide" r:id="rId5" imgW="360" imgH="360" progId="">
              <p:embed/>
            </p:oleObj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CC44ECE8-B931-48F2-B5AC-32DE0C94C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PHRU/TIZ/0918/0018</a:t>
            </a:r>
            <a:endParaRPr lang="ru-R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22FE2B1-AD98-4637-856A-8CA2C9F9C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2695-A033-451A-A90C-33D67AC62363}" type="slidenum">
              <a:rPr lang="ru-RU" smtClean="0"/>
              <a:pPr/>
              <a:t>68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B6F760E-75AA-4D87-BDB4-0DC5CFE98A54}"/>
              </a:ext>
            </a:extLst>
          </p:cNvPr>
          <p:cNvSpPr txBox="1"/>
          <p:nvPr/>
        </p:nvSpPr>
        <p:spPr>
          <a:xfrm>
            <a:off x="71950" y="1088974"/>
            <a:ext cx="8928150" cy="867930"/>
          </a:xfrm>
          <a:prstGeom prst="rect">
            <a:avLst/>
          </a:prstGeom>
          <a:noFill/>
        </p:spPr>
        <p:txBody>
          <a:bodyPr vert="horz" wrap="square" lIns="36000" tIns="45720" rIns="36000" bIns="45720" rtlCol="0">
            <a:spAutoFit/>
          </a:bodyPr>
          <a:lstStyle>
            <a:defPPr>
              <a:defRPr lang="en-US"/>
            </a:defPPr>
            <a:lvl1pPr indent="0" algn="ctr" defTabSz="9144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800" dirty="0"/>
              <a:t>Среднегодовой объем потери ткани мозга </a:t>
            </a:r>
          </a:p>
          <a:p>
            <a:r>
              <a:rPr lang="ru-RU" sz="2800" dirty="0"/>
              <a:t>снижался к 5-му году терапии Тизабри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EEB9F65-D8C4-478D-8886-4C61AB5238F1}"/>
              </a:ext>
            </a:extLst>
          </p:cNvPr>
          <p:cNvSpPr txBox="1"/>
          <p:nvPr/>
        </p:nvSpPr>
        <p:spPr>
          <a:xfrm>
            <a:off x="0" y="6590157"/>
            <a:ext cx="9173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ru-RU" sz="600" dirty="0">
                <a:solidFill>
                  <a:srgbClr val="025289"/>
                </a:solidFill>
              </a:rPr>
              <a:t>Адаптировано по </a:t>
            </a:r>
            <a:r>
              <a:rPr lang="en-US" sz="600" dirty="0">
                <a:solidFill>
                  <a:srgbClr val="025289"/>
                </a:solidFill>
              </a:rPr>
              <a:t>Horakova D. et al.  Real-world study of long-term natalizumab treatment in patients with relapsing-remitting multiple sclerosis (RRMS): MRI outcomes during up to 5 years of treatment. European Academy of Neurology - 4th Congress. Jun 16–19, 2018. Lisbon, Portugal. EPO3068.</a:t>
            </a:r>
            <a:endParaRPr lang="ru-RU" sz="600" dirty="0">
              <a:solidFill>
                <a:srgbClr val="025289"/>
              </a:solidFill>
              <a:latin typeface="Calibri" panose="020F0502020204030204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638E830-E185-4264-87A9-5E5B72C9A839}"/>
              </a:ext>
            </a:extLst>
          </p:cNvPr>
          <p:cNvGrpSpPr/>
          <p:nvPr/>
        </p:nvGrpSpPr>
        <p:grpSpPr>
          <a:xfrm>
            <a:off x="1421965" y="2168986"/>
            <a:ext cx="6390071" cy="3690041"/>
            <a:chOff x="1421965" y="1988984"/>
            <a:chExt cx="6390071" cy="3690041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xmlns="" id="{F1E0A36B-53C5-45BF-B306-B3345DE8761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2846098360"/>
                </p:ext>
              </p:extLst>
            </p:nvPr>
          </p:nvGraphicFramePr>
          <p:xfrm>
            <a:off x="1421965" y="1988984"/>
            <a:ext cx="6390071" cy="36900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xmlns="" id="{F29D64C4-DF31-4AEB-BEE3-66F8E0AA8380}"/>
                </a:ext>
              </a:extLst>
            </p:cNvPr>
            <p:cNvCxnSpPr/>
            <p:nvPr/>
          </p:nvCxnSpPr>
          <p:spPr>
            <a:xfrm>
              <a:off x="1511966" y="2888994"/>
              <a:ext cx="6210069" cy="0"/>
            </a:xfrm>
            <a:prstGeom prst="straightConnector1">
              <a:avLst/>
            </a:prstGeom>
            <a:ln w="5715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8505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xmlns="" id="{3C795CC6-A11B-489B-8F26-FD0F53D3AD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-1522412" y="1589"/>
          <a:ext cx="1587" cy="1587"/>
        </p:xfrm>
        <a:graphic>
          <a:graphicData uri="http://schemas.openxmlformats.org/presentationml/2006/ole">
            <p:oleObj spid="_x0000_s24634" name="think-cell Slide" r:id="rId6" imgW="360" imgH="360" progId="">
              <p:embed/>
            </p:oleObj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xmlns="" id="{83667A2E-D111-4C1C-A5AE-9185FB82A796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-152400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800" b="1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38B890F7-8506-4456-A5E4-CAE2D212058A}"/>
              </a:ext>
            </a:extLst>
          </p:cNvPr>
          <p:cNvSpPr txBox="1">
            <a:spLocks/>
          </p:cNvSpPr>
          <p:nvPr/>
        </p:nvSpPr>
        <p:spPr>
          <a:xfrm>
            <a:off x="0" y="1178975"/>
            <a:ext cx="8730097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Выводы: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39122ED0-FFBC-483D-AF8C-2D4D31E76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PHRU/TIZ/0918/0018</a:t>
            </a:r>
            <a:endParaRPr lang="ru-RU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703E104A-1E0A-4A21-8FB9-69C71903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2695-A033-451A-A90C-33D67AC62363}" type="slidenum">
              <a:rPr lang="ru-RU" smtClean="0"/>
              <a:pPr/>
              <a:t>69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A85AD5-1AE0-4016-8E8F-1CE9B2445621}"/>
              </a:ext>
            </a:extLst>
          </p:cNvPr>
          <p:cNvSpPr txBox="1"/>
          <p:nvPr/>
        </p:nvSpPr>
        <p:spPr>
          <a:xfrm>
            <a:off x="0" y="1808982"/>
            <a:ext cx="8982049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Активность болезни, оцениваемая с помощью МРТ у пациентов с РРС, была значимо  подавлена ​​во время терапии Тизабри в течение 5 лет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Несмотря на то, что размер выборки уменьшался с течением времени, доля пациентов без новой или увеличивающейся активности на МРТ увеличивалось с течением времени, причём наиболее заметное увеличение произошло после 1 года лечения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Степень изменений </a:t>
            </a:r>
            <a:r>
              <a:rPr lang="ru-RU" sz="1700" b="1" dirty="0" err="1">
                <a:solidFill>
                  <a:schemeClr val="accent1">
                    <a:lumMod val="50000"/>
                  </a:schemeClr>
                </a:solidFill>
              </a:rPr>
              <a:t>объема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 головного мозга и его изменчивость могут быть связаны с отсутствием стандартизованного подхода к проведению МРТ. Однако некоторые из этих различий также могут быть обусловлены повреждающим воспалением, имеющимся у пациентов в течение лет до начала терапии Тизабри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Ретроспективные исследования МРТ требуют строгих протоколов МРТ и использования одного и того же МРТ-сканера и последовательности для каждого пациента, что облегчает применение единых алгоритмов количественной оценки МРТ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Несмотря на ограничения, связанные с </a:t>
            </a:r>
            <a:r>
              <a:rPr lang="ru-RU" sz="1700" b="1" dirty="0" err="1">
                <a:solidFill>
                  <a:schemeClr val="accent1">
                    <a:lumMod val="50000"/>
                  </a:schemeClr>
                </a:solidFill>
              </a:rPr>
              <a:t>обобщенным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 анализом, результаты исследования  подтверждают эффективность Тизабри в течение длительного периода терапии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8E4EAB2-2B2E-43F4-9FD8-BEB4BC0E3501}"/>
              </a:ext>
            </a:extLst>
          </p:cNvPr>
          <p:cNvSpPr txBox="1"/>
          <p:nvPr/>
        </p:nvSpPr>
        <p:spPr>
          <a:xfrm>
            <a:off x="0" y="6399033"/>
            <a:ext cx="89820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МРТ = магнитно-резонансная томография; РРС = ремиттирующий рассеянный склероз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C097183-4D22-4788-90C7-31093801C80A}"/>
              </a:ext>
            </a:extLst>
          </p:cNvPr>
          <p:cNvSpPr txBox="1"/>
          <p:nvPr/>
        </p:nvSpPr>
        <p:spPr>
          <a:xfrm>
            <a:off x="-29302" y="6673334"/>
            <a:ext cx="9173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600" dirty="0">
                <a:solidFill>
                  <a:srgbClr val="025289"/>
                </a:solidFill>
              </a:rPr>
              <a:t>Horakova D. et al.  Real-world study of long-term natalizumab treatment in patients with relapsing-remitting multiple sclerosis (RRMS): MRI outcomes during up to 5 years of treatment. European Academy of Neurology - 4th Congress. Jun 16–19, 2018. Lisbon, Portugal. EPO3068.</a:t>
            </a:r>
            <a:endParaRPr lang="ru-RU" sz="600" dirty="0">
              <a:solidFill>
                <a:srgbClr val="025289"/>
              </a:solidFill>
              <a:latin typeface="Calibri" panose="020F050202020403020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6A47CCC-9A97-49B8-A879-DC6A43BA14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1966" y="548968"/>
            <a:ext cx="7542033" cy="697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6198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32" hidden="1">
            <a:extLst>
              <a:ext uri="{FF2B5EF4-FFF2-40B4-BE49-F238E27FC236}">
                <a16:creationId xmlns="" xmlns:a16="http://schemas.microsoft.com/office/drawing/2014/main" id="{B8A85C74-DD03-44A3-B8B7-E144B1AD1C6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="" xmlns:p14="http://schemas.microsoft.com/office/powerpoint/2010/main" val="3089042113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p:oleObj spid="_x0000_s240642" name="think-cell Slide" r:id="rId4" imgW="360" imgH="360" progId="">
              <p:embed/>
            </p:oleObj>
          </a:graphicData>
        </a:graphic>
      </p:graphicFrame>
      <p:sp>
        <p:nvSpPr>
          <p:cNvPr id="22" name="Текст 1">
            <a:extLst>
              <a:ext uri="{FF2B5EF4-FFF2-40B4-BE49-F238E27FC236}">
                <a16:creationId xmlns="" xmlns:a16="http://schemas.microsoft.com/office/drawing/2014/main" id="{8A473AE0-FA1D-4687-B25E-B753269849A6}"/>
              </a:ext>
            </a:extLst>
          </p:cNvPr>
          <p:cNvSpPr txBox="1">
            <a:spLocks/>
          </p:cNvSpPr>
          <p:nvPr/>
        </p:nvSpPr>
        <p:spPr>
          <a:xfrm>
            <a:off x="0" y="54790"/>
            <a:ext cx="9144000" cy="925242"/>
          </a:xfrm>
          <a:prstGeom prst="rect">
            <a:avLst/>
          </a:prstGeom>
          <a:noFill/>
        </p:spPr>
        <p:txBody>
          <a:bodyPr vert="horz" wrap="square" lIns="35999" tIns="35999" rIns="35999" bIns="35999" rtlCol="0" anchor="ctr" anchorCtr="0">
            <a:spAutoFit/>
          </a:bodyPr>
          <a:lstStyle>
            <a:lvl1pPr marL="179384" indent="-179384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8149" indent="-307967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15945" indent="-142871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1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88989" indent="-190495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1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54094" indent="-169858" algn="l" defTabSz="914377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100" b="1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9CDE"/>
              </a:buClr>
              <a:buNone/>
              <a:defRPr/>
            </a:pPr>
            <a:r>
              <a:rPr lang="ru-RU" altLang="en-US" sz="2800" b="1" dirty="0">
                <a:solidFill>
                  <a:schemeClr val="tx1"/>
                </a:solidFill>
                <a:latin typeface="Calibri"/>
              </a:rPr>
              <a:t>Рассеянный склероз ведет к значимым </a:t>
            </a:r>
          </a:p>
          <a:p>
            <a:pPr marL="0" indent="0" algn="ctr">
              <a:buClr>
                <a:srgbClr val="009CDE"/>
              </a:buClr>
              <a:buNone/>
              <a:defRPr/>
            </a:pPr>
            <a:r>
              <a:rPr lang="ru-RU" altLang="en-US" sz="2800" b="1" dirty="0">
                <a:solidFill>
                  <a:schemeClr val="tx1"/>
                </a:solidFill>
                <a:latin typeface="Calibri"/>
              </a:rPr>
              <a:t>нарушениям функций различных отделов ЦНС</a:t>
            </a:r>
            <a:endParaRPr lang="ru-RU" sz="2800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61" name="TextBox 12">
            <a:extLst>
              <a:ext uri="{FF2B5EF4-FFF2-40B4-BE49-F238E27FC236}">
                <a16:creationId xmlns="" xmlns:a16="http://schemas.microsoft.com/office/drawing/2014/main" id="{7DAB9F01-CE31-4C58-88C0-B073BFC1992E}"/>
              </a:ext>
            </a:extLst>
          </p:cNvPr>
          <p:cNvSpPr txBox="1"/>
          <p:nvPr/>
        </p:nvSpPr>
        <p:spPr>
          <a:xfrm>
            <a:off x="1" y="5947760"/>
            <a:ext cx="8946073" cy="958710"/>
          </a:xfrm>
          <a:prstGeom prst="rect">
            <a:avLst/>
          </a:prstGeom>
          <a:noFill/>
        </p:spPr>
        <p:txBody>
          <a:bodyPr wrap="square" lIns="47999" tIns="47999" rIns="47999" bIns="47999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84" indent="-304784" defTabSz="457189">
              <a:buFontTx/>
              <a:buAutoNum type="arabicPeriod"/>
              <a:defRPr/>
            </a:pPr>
            <a:r>
              <a:rPr lang="en-US" sz="800" dirty="0">
                <a:solidFill>
                  <a:srgbClr val="02010F"/>
                </a:solidFill>
                <a:latin typeface="Calibri"/>
              </a:rPr>
              <a:t>Rao SM, et al. Cognitive dysfunction in multiple sclerosis: I. frequency, patterns, and prediction. </a:t>
            </a:r>
            <a:r>
              <a:rPr lang="en-US" sz="800" i="1" dirty="0">
                <a:solidFill>
                  <a:srgbClr val="02010F"/>
                </a:solidFill>
                <a:latin typeface="Calibri"/>
              </a:rPr>
              <a:t>Neurology. </a:t>
            </a:r>
            <a:r>
              <a:rPr lang="en-US" sz="800" dirty="0">
                <a:solidFill>
                  <a:srgbClr val="02010F"/>
                </a:solidFill>
                <a:latin typeface="Calibri"/>
              </a:rPr>
              <a:t>1991;41:685-691. </a:t>
            </a:r>
          </a:p>
          <a:p>
            <a:pPr marL="304784" indent="-304784" defTabSz="457189">
              <a:buFontTx/>
              <a:buAutoNum type="arabicPeriod"/>
              <a:defRPr/>
            </a:pPr>
            <a:r>
              <a:rPr lang="en-US" sz="800" dirty="0">
                <a:solidFill>
                  <a:srgbClr val="02010F"/>
                </a:solidFill>
                <a:latin typeface="Calibri"/>
              </a:rPr>
              <a:t>Rogers CH, et al. Reliability of computerized assessment (ANAM) of cognition in MS patients over time. Poster S64. Presented at the 20</a:t>
            </a:r>
            <a:r>
              <a:rPr lang="en-US" sz="800" baseline="30000" dirty="0">
                <a:solidFill>
                  <a:srgbClr val="02010F"/>
                </a:solidFill>
                <a:latin typeface="Calibri"/>
              </a:rPr>
              <a:t>th </a:t>
            </a:r>
            <a:r>
              <a:rPr lang="en-US" sz="800" dirty="0">
                <a:solidFill>
                  <a:srgbClr val="02010F"/>
                </a:solidFill>
                <a:latin typeface="Calibri"/>
              </a:rPr>
              <a:t>CMSC Annual Meeting; May 31- June 3, 2006; Scottsdale, AZ.  </a:t>
            </a:r>
          </a:p>
          <a:p>
            <a:pPr marL="304784" indent="-304784" defTabSz="457189">
              <a:buFontTx/>
              <a:buAutoNum type="arabicPeriod"/>
              <a:defRPr/>
            </a:pPr>
            <a:r>
              <a:rPr lang="en-US" sz="800" dirty="0">
                <a:solidFill>
                  <a:srgbClr val="02010F"/>
                </a:solidFill>
                <a:latin typeface="Calibri"/>
              </a:rPr>
              <a:t>Fraser C, et al. Cognitive symptoms and correlates of physical disability in individuals with multiple sclerosis. </a:t>
            </a:r>
            <a:r>
              <a:rPr lang="en-US" sz="800" i="1" dirty="0">
                <a:solidFill>
                  <a:srgbClr val="02010F"/>
                </a:solidFill>
                <a:latin typeface="Calibri"/>
              </a:rPr>
              <a:t>J Neurosci Nursing. </a:t>
            </a:r>
            <a:r>
              <a:rPr lang="en-US" sz="800" dirty="0">
                <a:solidFill>
                  <a:srgbClr val="02010F"/>
                </a:solidFill>
                <a:latin typeface="Calibri"/>
              </a:rPr>
              <a:t>2003;35(6):314-320. </a:t>
            </a:r>
          </a:p>
          <a:p>
            <a:pPr marL="304784" indent="-304784" defTabSz="457189">
              <a:buFontTx/>
              <a:buAutoNum type="arabicPeriod"/>
              <a:defRPr/>
            </a:pPr>
            <a:r>
              <a:rPr lang="en-US" sz="800" dirty="0" err="1">
                <a:solidFill>
                  <a:srgbClr val="02010F"/>
                </a:solidFill>
                <a:latin typeface="Calibri"/>
              </a:rPr>
              <a:t>Marrie</a:t>
            </a:r>
            <a:r>
              <a:rPr lang="en-US" sz="800" dirty="0">
                <a:solidFill>
                  <a:srgbClr val="02010F"/>
                </a:solidFill>
                <a:latin typeface="Calibri"/>
              </a:rPr>
              <a:t> R, et al. Mental comorbidity and multiple sclerosis: validating administrative data to support population-based surveillance. </a:t>
            </a:r>
            <a:r>
              <a:rPr lang="en-US" sz="800" i="1" dirty="0">
                <a:solidFill>
                  <a:srgbClr val="02010F"/>
                </a:solidFill>
                <a:latin typeface="Calibri"/>
              </a:rPr>
              <a:t>BMC Neurol. </a:t>
            </a:r>
            <a:r>
              <a:rPr lang="en-US" sz="800" dirty="0">
                <a:solidFill>
                  <a:srgbClr val="02010F"/>
                </a:solidFill>
                <a:latin typeface="Calibri"/>
              </a:rPr>
              <a:t>2013;13(16):1-8  </a:t>
            </a:r>
          </a:p>
          <a:p>
            <a:pPr marL="304784" indent="-304784" defTabSz="457189">
              <a:buFontTx/>
              <a:buAutoNum type="arabicPeriod"/>
              <a:defRPr/>
            </a:pPr>
            <a:r>
              <a:rPr lang="en-US" sz="800" dirty="0" err="1">
                <a:solidFill>
                  <a:srgbClr val="02010F"/>
                </a:solidFill>
                <a:latin typeface="Calibri"/>
              </a:rPr>
              <a:t>Kobelt</a:t>
            </a:r>
            <a:r>
              <a:rPr lang="en-US" sz="800" dirty="0">
                <a:solidFill>
                  <a:srgbClr val="02010F"/>
                </a:solidFill>
                <a:latin typeface="Calibri"/>
              </a:rPr>
              <a:t> G, et al. Costs and quality of life in multiple sclerosis: a cross-sectional study in the United Sates. Neurology. 2006;66:1696-1702 6. </a:t>
            </a:r>
            <a:r>
              <a:rPr lang="en-US" sz="800" dirty="0" err="1">
                <a:solidFill>
                  <a:srgbClr val="02010F"/>
                </a:solidFill>
                <a:latin typeface="Calibri"/>
              </a:rPr>
              <a:t>DasGupta</a:t>
            </a:r>
            <a:r>
              <a:rPr lang="en-US" sz="800" dirty="0">
                <a:solidFill>
                  <a:srgbClr val="02010F"/>
                </a:solidFill>
                <a:latin typeface="Calibri"/>
              </a:rPr>
              <a:t> R, et al. Bladder, bowel and sexual dysfunction in multiple sclerosis. </a:t>
            </a:r>
            <a:r>
              <a:rPr lang="en-US" sz="800" i="1" dirty="0">
                <a:solidFill>
                  <a:srgbClr val="02010F"/>
                </a:solidFill>
                <a:latin typeface="Calibri"/>
              </a:rPr>
              <a:t>Drugs. </a:t>
            </a:r>
            <a:r>
              <a:rPr lang="en-US" sz="800" dirty="0">
                <a:solidFill>
                  <a:srgbClr val="02010F"/>
                </a:solidFill>
                <a:latin typeface="Calibri"/>
              </a:rPr>
              <a:t>2003;63(2):153-166. </a:t>
            </a:r>
          </a:p>
          <a:p>
            <a:pPr marL="304784" indent="-304784" defTabSz="457189">
              <a:buFontTx/>
              <a:buAutoNum type="arabicPeriod"/>
              <a:defRPr/>
            </a:pPr>
            <a:r>
              <a:rPr lang="en-US" sz="800" dirty="0">
                <a:solidFill>
                  <a:srgbClr val="02010F"/>
                </a:solidFill>
                <a:latin typeface="Calibri"/>
              </a:rPr>
              <a:t>Putzki N, et al. Association of MS related fatigue with disease characteristics and therapy. Presented at AAN; 2006.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0CCB7972-4E64-4A81-8987-01B2215A77F6}"/>
              </a:ext>
            </a:extLst>
          </p:cNvPr>
          <p:cNvGrpSpPr/>
          <p:nvPr/>
        </p:nvGrpSpPr>
        <p:grpSpPr>
          <a:xfrm>
            <a:off x="-73151" y="1138928"/>
            <a:ext cx="8973559" cy="4751575"/>
            <a:chOff x="-61730" y="1702980"/>
            <a:chExt cx="8973559" cy="4751574"/>
          </a:xfrm>
        </p:grpSpPr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2CE2ACE6-A02D-4FBA-9539-A33A6B07245F}"/>
                </a:ext>
              </a:extLst>
            </p:cNvPr>
            <p:cNvSpPr/>
            <p:nvPr/>
          </p:nvSpPr>
          <p:spPr>
            <a:xfrm>
              <a:off x="-61730" y="1801165"/>
              <a:ext cx="39024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r" defTabSz="609570">
                <a:buClr>
                  <a:srgbClr val="0399D8"/>
                </a:buClr>
                <a:defRPr/>
              </a:pPr>
              <a:r>
                <a:rPr lang="en-US" sz="1600" b="1" dirty="0">
                  <a:solidFill>
                    <a:srgbClr val="08080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43% </a:t>
              </a:r>
              <a:r>
                <a:rPr lang="ru-RU" sz="1600" dirty="0">
                  <a:solidFill>
                    <a:srgbClr val="08080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</a:t>
              </a:r>
              <a:r>
                <a:rPr lang="en-US" sz="1600" dirty="0">
                  <a:solidFill>
                    <a:srgbClr val="08080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srgbClr val="08080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82% </a:t>
              </a:r>
              <a:r>
                <a:rPr lang="ru-RU" sz="1600" dirty="0">
                  <a:solidFill>
                    <a:srgbClr val="08080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пациентов испытывают </a:t>
              </a:r>
              <a:r>
                <a:rPr lang="ru-RU" sz="1600" b="1" dirty="0">
                  <a:solidFill>
                    <a:srgbClr val="08080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нарушение когнитивных функций</a:t>
              </a:r>
              <a:r>
                <a:rPr lang="en-US" sz="1600" baseline="30000" dirty="0">
                  <a:solidFill>
                    <a:srgbClr val="08080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1-3</a:t>
              </a:r>
              <a:endParaRPr lang="ru-RU" sz="1600" baseline="30000" dirty="0">
                <a:solidFill>
                  <a:srgbClr val="08080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3DDDFE72-9DB5-4AB0-9B4F-C33DCA183516}"/>
                </a:ext>
              </a:extLst>
            </p:cNvPr>
            <p:cNvSpPr/>
            <p:nvPr/>
          </p:nvSpPr>
          <p:spPr>
            <a:xfrm>
              <a:off x="128919" y="2760608"/>
              <a:ext cx="372481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r" defTabSz="609570">
                <a:buClr>
                  <a:srgbClr val="0399D8"/>
                </a:buClr>
                <a:defRPr/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32% </a:t>
              </a:r>
              <a:r>
                <a:rPr lang="ru-RU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пациентов подвержены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депрессии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(в отличие от 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21% </a:t>
              </a:r>
              <a:r>
                <a:rPr lang="ru-RU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общей популяции)</a:t>
              </a:r>
              <a:r>
                <a:rPr lang="en-US" sz="16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FF54B3AD-9B27-4064-BC09-0FAD086B2777}"/>
                </a:ext>
              </a:extLst>
            </p:cNvPr>
            <p:cNvSpPr/>
            <p:nvPr/>
          </p:nvSpPr>
          <p:spPr>
            <a:xfrm>
              <a:off x="180611" y="3669937"/>
              <a:ext cx="367694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r" defTabSz="609570">
                <a:buClr>
                  <a:srgbClr val="0399D8"/>
                </a:buClr>
                <a:defRPr/>
              </a:pPr>
              <a:r>
                <a:rPr lang="ru-RU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Почти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50%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пациентов вынуждены прекратить работать в связи с заболеванием</a:t>
              </a:r>
              <a:r>
                <a:rPr lang="en-US" sz="16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FF600326-7C6C-441B-AAE1-8CE49D05F74E}"/>
                </a:ext>
              </a:extLst>
            </p:cNvPr>
            <p:cNvSpPr/>
            <p:nvPr/>
          </p:nvSpPr>
          <p:spPr>
            <a:xfrm>
              <a:off x="516895" y="4752981"/>
              <a:ext cx="324610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914377">
                <a:defRPr/>
              </a:pPr>
              <a:r>
                <a:rPr lang="ru-RU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Около</a:t>
              </a:r>
              <a:r>
                <a:rPr lang="ru-RU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75% </a:t>
              </a:r>
              <a:r>
                <a:rPr lang="ru-RU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пациентов имеют </a:t>
              </a:r>
              <a:r>
                <a:rPr lang="ru-RU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дисфункцию мочевого пузыря</a:t>
              </a:r>
              <a:r>
                <a:rPr lang="ru-RU" sz="16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  <a:endParaRPr lang="ru-RU" sz="1600" baseline="30000" dirty="0">
                <a:solidFill>
                  <a:srgbClr val="10069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="" xmlns:a16="http://schemas.microsoft.com/office/drawing/2014/main" id="{2F1B6A56-3BA3-46E1-A4EE-DFBA46033E99}"/>
                </a:ext>
              </a:extLst>
            </p:cNvPr>
            <p:cNvSpPr/>
            <p:nvPr/>
          </p:nvSpPr>
          <p:spPr>
            <a:xfrm>
              <a:off x="180611" y="5707826"/>
              <a:ext cx="3600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1219140">
                <a:defRPr/>
              </a:pPr>
              <a:r>
                <a:rPr lang="ru-RU" sz="1600" dirty="0">
                  <a:latin typeface="Calibri" panose="020F0502020204030204"/>
                </a:rPr>
                <a:t>Около</a:t>
              </a:r>
              <a:r>
                <a:rPr lang="ru-RU" sz="1600" b="1" dirty="0">
                  <a:latin typeface="Calibri" panose="020F0502020204030204"/>
                </a:rPr>
                <a:t> </a:t>
              </a:r>
              <a:r>
                <a:rPr lang="en-US" sz="1600" b="1" dirty="0">
                  <a:latin typeface="Calibri" panose="020F0502020204030204"/>
                </a:rPr>
                <a:t>50% </a:t>
              </a:r>
              <a:r>
                <a:rPr lang="ru-RU" sz="1600" dirty="0">
                  <a:latin typeface="Calibri" panose="020F0502020204030204"/>
                </a:rPr>
                <a:t>пациентов имеют </a:t>
              </a:r>
              <a:r>
                <a:rPr lang="ru-RU" sz="1600" b="1" dirty="0">
                  <a:latin typeface="Calibri" panose="020F0502020204030204"/>
                </a:rPr>
                <a:t>дисфункцию кишечника</a:t>
              </a:r>
              <a:r>
                <a:rPr lang="ru-RU" sz="1600" baseline="30000" dirty="0">
                  <a:latin typeface="Calibri" panose="020F0502020204030204"/>
                </a:rPr>
                <a:t>5</a:t>
              </a:r>
              <a:endParaRPr lang="ru-RU" sz="280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grpSp>
          <p:nvGrpSpPr>
            <p:cNvPr id="6" name="Group 59">
              <a:extLst>
                <a:ext uri="{FF2B5EF4-FFF2-40B4-BE49-F238E27FC236}">
                  <a16:creationId xmlns="" xmlns:a16="http://schemas.microsoft.com/office/drawing/2014/main" id="{2E57998E-9E37-46EE-83BF-CC7DBB9D0B54}"/>
                </a:ext>
              </a:extLst>
            </p:cNvPr>
            <p:cNvGrpSpPr/>
            <p:nvPr/>
          </p:nvGrpSpPr>
          <p:grpSpPr>
            <a:xfrm>
              <a:off x="4069490" y="1702980"/>
              <a:ext cx="4842339" cy="4751574"/>
              <a:chOff x="3874511" y="1702980"/>
              <a:chExt cx="4842339" cy="4751574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5343152" y="5013592"/>
                <a:ext cx="866637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914377">
                  <a:defRPr/>
                </a:pPr>
                <a:r>
                  <a:rPr lang="en-US" altLang="ko-KR" sz="2400" b="1" dirty="0">
                    <a:solidFill>
                      <a:prstClr val="white"/>
                    </a:solidFill>
                    <a:latin typeface="Calibri"/>
                    <a:ea typeface="맑은 고딕" panose="020B0503020000020004" pitchFamily="34" charset="-127"/>
                    <a:cs typeface="Arial" pitchFamily="34" charset="0"/>
                  </a:rPr>
                  <a:t>75%</a:t>
                </a:r>
                <a:endParaRPr lang="ko-KR" altLang="en-US" sz="2400" b="1" dirty="0">
                  <a:solidFill>
                    <a:prstClr val="white"/>
                  </a:solidFill>
                  <a:latin typeface="Calibri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="" xmlns:a16="http://schemas.microsoft.com/office/drawing/2014/main" id="{14B4D137-E5DB-4564-BCAD-A882C7A465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="" xmlns:a14="http://schemas.microsoft.com/office/drawing/2010/main">
                      <a14:imgLayer r:embed="">
                        <a14:imgEffect>
                          <a14:backgroundRemoval t="1643" b="100000" l="210" r="99580">
                            <a14:foregroundMark x1="92017" y1="48871" x2="92017" y2="48871"/>
                            <a14:foregroundMark x1="90966" y1="44559" x2="90966" y2="44559"/>
                            <a14:foregroundMark x1="92647" y1="45380" x2="92647" y2="45380"/>
                            <a14:foregroundMark x1="88655" y1="45791" x2="89706" y2="44559"/>
                            <a14:backgroundMark x1="14916" y1="75565" x2="26471" y2="79671"/>
                            <a14:backgroundMark x1="24580" y1="87885" x2="14496" y2="99795"/>
                            <a14:backgroundMark x1="69538" y1="82957" x2="63235" y2="93429"/>
                            <a14:backgroundMark x1="91597" y1="45380" x2="90336" y2="49487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33795" y="1824888"/>
                <a:ext cx="589812" cy="603442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0D6F660A-A57F-492C-BEF9-D3EC17FCAE64}"/>
                  </a:ext>
                </a:extLst>
              </p:cNvPr>
              <p:cNvSpPr/>
              <p:nvPr/>
            </p:nvSpPr>
            <p:spPr>
              <a:xfrm>
                <a:off x="4691158" y="1836899"/>
                <a:ext cx="3984181" cy="60008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>
                  <a:defRPr/>
                </a:pPr>
                <a:endParaRPr lang="ru-RU" sz="2000" b="1" dirty="0">
                  <a:solidFill>
                    <a:srgbClr val="FF67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2280A7C7-0B3B-4E98-8E5B-A54D0819E04E}"/>
                  </a:ext>
                </a:extLst>
              </p:cNvPr>
              <p:cNvSpPr/>
              <p:nvPr/>
            </p:nvSpPr>
            <p:spPr>
              <a:xfrm>
                <a:off x="4691158" y="2790616"/>
                <a:ext cx="3984181" cy="60008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>
                  <a:defRPr/>
                </a:pPr>
                <a:endParaRPr lang="ru-RU" sz="2000" b="1" dirty="0">
                  <a:solidFill>
                    <a:srgbClr val="FF67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1E4BE3D0-95EC-47E5-A12F-3C3DD1006843}"/>
                  </a:ext>
                </a:extLst>
              </p:cNvPr>
              <p:cNvSpPr/>
              <p:nvPr/>
            </p:nvSpPr>
            <p:spPr>
              <a:xfrm>
                <a:off x="4691157" y="3790519"/>
                <a:ext cx="3984181" cy="60008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>
                  <a:defRPr/>
                </a:pPr>
                <a:endParaRPr lang="ru-RU" sz="2000" b="1" dirty="0">
                  <a:solidFill>
                    <a:srgbClr val="FF67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id="{CFC65E17-72B3-4746-9717-CBBFF45FE92D}"/>
                  </a:ext>
                </a:extLst>
              </p:cNvPr>
              <p:cNvSpPr/>
              <p:nvPr/>
            </p:nvSpPr>
            <p:spPr>
              <a:xfrm>
                <a:off x="4691157" y="4789716"/>
                <a:ext cx="3984181" cy="60008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>
                  <a:defRPr/>
                </a:pPr>
                <a:endParaRPr lang="ru-RU" sz="2000" b="1" dirty="0">
                  <a:solidFill>
                    <a:srgbClr val="FF67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id="{429CAAA0-BB44-46D7-A8A7-CE02C4AF748E}"/>
                  </a:ext>
                </a:extLst>
              </p:cNvPr>
              <p:cNvSpPr/>
              <p:nvPr/>
            </p:nvSpPr>
            <p:spPr>
              <a:xfrm>
                <a:off x="4732669" y="5764402"/>
                <a:ext cx="3984181" cy="60008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>
                  <a:defRPr/>
                </a:pPr>
                <a:endParaRPr lang="ru-RU" sz="2000" b="1" dirty="0">
                  <a:solidFill>
                    <a:srgbClr val="FF67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9" name="Picture 38">
                <a:extLst>
                  <a:ext uri="{FF2B5EF4-FFF2-40B4-BE49-F238E27FC236}">
                    <a16:creationId xmlns="" xmlns:a16="http://schemas.microsoft.com/office/drawing/2014/main" id="{F3987117-95FF-4D92-B921-0BEBE4AAA6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="" xmlns:a14="http://schemas.microsoft.com/office/drawing/2010/main">
                      <a14:imgLayer r:embed="">
                        <a14:imgEffect>
                          <a14:backgroundRemoval t="6291" b="99566" l="3382" r="98551">
                            <a14:backgroundMark x1="18841" y1="96746" x2="41063" y2="9718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00937" y="2767729"/>
                <a:ext cx="605306" cy="674024"/>
              </a:xfrm>
              <a:prstGeom prst="rect">
                <a:avLst/>
              </a:prstGeom>
            </p:spPr>
          </p:pic>
          <p:sp>
            <p:nvSpPr>
              <p:cNvPr id="40" name="Oval 10">
                <a:extLst>
                  <a:ext uri="{FF2B5EF4-FFF2-40B4-BE49-F238E27FC236}">
                    <a16:creationId xmlns="" xmlns:a16="http://schemas.microsoft.com/office/drawing/2014/main" id="{77A81266-2CD0-4DA5-B7D2-FB46C4D6D7DA}"/>
                  </a:ext>
                </a:extLst>
              </p:cNvPr>
              <p:cNvSpPr/>
              <p:nvPr/>
            </p:nvSpPr>
            <p:spPr>
              <a:xfrm>
                <a:off x="4092818" y="5818871"/>
                <a:ext cx="478302" cy="491150"/>
              </a:xfrm>
              <a:custGeom>
                <a:avLst/>
                <a:gdLst/>
                <a:ahLst/>
                <a:cxnLst/>
                <a:rect l="l" t="t" r="r" b="b"/>
                <a:pathLst>
                  <a:path w="3229769" h="3214867">
                    <a:moveTo>
                      <a:pt x="388922" y="0"/>
                    </a:moveTo>
                    <a:cubicBezTo>
                      <a:pt x="481031" y="0"/>
                      <a:pt x="564991" y="34887"/>
                      <a:pt x="627459" y="93109"/>
                    </a:cubicBezTo>
                    <a:cubicBezTo>
                      <a:pt x="689927" y="34887"/>
                      <a:pt x="773888" y="0"/>
                      <a:pt x="865996" y="0"/>
                    </a:cubicBezTo>
                    <a:cubicBezTo>
                      <a:pt x="958105" y="0"/>
                      <a:pt x="1042065" y="34887"/>
                      <a:pt x="1104533" y="93109"/>
                    </a:cubicBezTo>
                    <a:cubicBezTo>
                      <a:pt x="1167001" y="34887"/>
                      <a:pt x="1250962" y="0"/>
                      <a:pt x="1343070" y="0"/>
                    </a:cubicBezTo>
                    <a:cubicBezTo>
                      <a:pt x="1435179" y="0"/>
                      <a:pt x="1519139" y="34887"/>
                      <a:pt x="1581607" y="93109"/>
                    </a:cubicBezTo>
                    <a:cubicBezTo>
                      <a:pt x="1644075" y="34887"/>
                      <a:pt x="1728036" y="0"/>
                      <a:pt x="1820144" y="0"/>
                    </a:cubicBezTo>
                    <a:cubicBezTo>
                      <a:pt x="1912253" y="0"/>
                      <a:pt x="1996213" y="34887"/>
                      <a:pt x="2058681" y="93109"/>
                    </a:cubicBezTo>
                    <a:cubicBezTo>
                      <a:pt x="2121149" y="34887"/>
                      <a:pt x="2205110" y="0"/>
                      <a:pt x="2297218" y="0"/>
                    </a:cubicBezTo>
                    <a:cubicBezTo>
                      <a:pt x="2389326" y="0"/>
                      <a:pt x="2473286" y="34887"/>
                      <a:pt x="2535755" y="93108"/>
                    </a:cubicBezTo>
                    <a:cubicBezTo>
                      <a:pt x="2598223" y="34887"/>
                      <a:pt x="2682183" y="0"/>
                      <a:pt x="2774291" y="0"/>
                    </a:cubicBezTo>
                    <a:cubicBezTo>
                      <a:pt x="2971429" y="0"/>
                      <a:pt x="3131241" y="159812"/>
                      <a:pt x="3131241" y="356950"/>
                    </a:cubicBezTo>
                    <a:cubicBezTo>
                      <a:pt x="3131241" y="414550"/>
                      <a:pt x="3117598" y="468963"/>
                      <a:pt x="3092026" y="516460"/>
                    </a:cubicBezTo>
                    <a:cubicBezTo>
                      <a:pt x="3176259" y="580602"/>
                      <a:pt x="3229769" y="682177"/>
                      <a:pt x="3229769" y="796250"/>
                    </a:cubicBezTo>
                    <a:cubicBezTo>
                      <a:pt x="3229769" y="902465"/>
                      <a:pt x="3183377" y="997845"/>
                      <a:pt x="3108820" y="1062184"/>
                    </a:cubicBezTo>
                    <a:cubicBezTo>
                      <a:pt x="3183377" y="1126523"/>
                      <a:pt x="3229769" y="1221903"/>
                      <a:pt x="3229769" y="1328118"/>
                    </a:cubicBezTo>
                    <a:cubicBezTo>
                      <a:pt x="3229769" y="1434333"/>
                      <a:pt x="3183377" y="1529713"/>
                      <a:pt x="3108820" y="1594052"/>
                    </a:cubicBezTo>
                    <a:cubicBezTo>
                      <a:pt x="3183377" y="1658391"/>
                      <a:pt x="3229769" y="1753771"/>
                      <a:pt x="3229769" y="1859986"/>
                    </a:cubicBezTo>
                    <a:cubicBezTo>
                      <a:pt x="3229769" y="2057124"/>
                      <a:pt x="3069957" y="2216936"/>
                      <a:pt x="2872819" y="2216936"/>
                    </a:cubicBezTo>
                    <a:lnTo>
                      <a:pt x="2849067" y="2214542"/>
                    </a:lnTo>
                    <a:cubicBezTo>
                      <a:pt x="2790894" y="2329236"/>
                      <a:pt x="2671548" y="2406987"/>
                      <a:pt x="2534043" y="2406987"/>
                    </a:cubicBezTo>
                    <a:cubicBezTo>
                      <a:pt x="2483158" y="2406987"/>
                      <a:pt x="2434760" y="2396340"/>
                      <a:pt x="2391120" y="2376775"/>
                    </a:cubicBezTo>
                    <a:cubicBezTo>
                      <a:pt x="2326908" y="2456876"/>
                      <a:pt x="2228003" y="2507238"/>
                      <a:pt x="2117336" y="2507238"/>
                    </a:cubicBezTo>
                    <a:lnTo>
                      <a:pt x="2081608" y="2503636"/>
                    </a:lnTo>
                    <a:cubicBezTo>
                      <a:pt x="2058765" y="2546355"/>
                      <a:pt x="2027330" y="2583686"/>
                      <a:pt x="1987704" y="2611019"/>
                    </a:cubicBezTo>
                    <a:cubicBezTo>
                      <a:pt x="2049806" y="2674751"/>
                      <a:pt x="2087711" y="2761907"/>
                      <a:pt x="2087711" y="2857917"/>
                    </a:cubicBezTo>
                    <a:cubicBezTo>
                      <a:pt x="2087711" y="3055055"/>
                      <a:pt x="1927899" y="3214867"/>
                      <a:pt x="1730761" y="3214867"/>
                    </a:cubicBezTo>
                    <a:cubicBezTo>
                      <a:pt x="1533623" y="3214867"/>
                      <a:pt x="1373811" y="3055055"/>
                      <a:pt x="1373811" y="2857917"/>
                    </a:cubicBezTo>
                    <a:cubicBezTo>
                      <a:pt x="1373811" y="2743560"/>
                      <a:pt x="1427588" y="2641764"/>
                      <a:pt x="1512161" y="2577627"/>
                    </a:cubicBezTo>
                    <a:cubicBezTo>
                      <a:pt x="1450743" y="2514125"/>
                      <a:pt x="1413385" y="2427536"/>
                      <a:pt x="1413385" y="2332221"/>
                    </a:cubicBezTo>
                    <a:cubicBezTo>
                      <a:pt x="1413385" y="2135083"/>
                      <a:pt x="1573197" y="1975271"/>
                      <a:pt x="1770335" y="1975271"/>
                    </a:cubicBezTo>
                    <a:lnTo>
                      <a:pt x="1806063" y="1978873"/>
                    </a:lnTo>
                    <a:cubicBezTo>
                      <a:pt x="1865384" y="1867935"/>
                      <a:pt x="1982649" y="1793338"/>
                      <a:pt x="2117336" y="1793338"/>
                    </a:cubicBezTo>
                    <a:cubicBezTo>
                      <a:pt x="2168221" y="1793338"/>
                      <a:pt x="2216619" y="1803986"/>
                      <a:pt x="2260259" y="1823550"/>
                    </a:cubicBezTo>
                    <a:cubicBezTo>
                      <a:pt x="2324471" y="1743450"/>
                      <a:pt x="2423376" y="1693087"/>
                      <a:pt x="2534043" y="1693087"/>
                    </a:cubicBezTo>
                    <a:lnTo>
                      <a:pt x="2557875" y="1695490"/>
                    </a:lnTo>
                    <a:cubicBezTo>
                      <a:pt x="2576891" y="1656391"/>
                      <a:pt x="2604151" y="1622242"/>
                      <a:pt x="2636819" y="1594052"/>
                    </a:cubicBezTo>
                    <a:cubicBezTo>
                      <a:pt x="2562261" y="1529713"/>
                      <a:pt x="2515869" y="1434333"/>
                      <a:pt x="2515869" y="1328118"/>
                    </a:cubicBezTo>
                    <a:cubicBezTo>
                      <a:pt x="2515869" y="1221903"/>
                      <a:pt x="2562261" y="1126523"/>
                      <a:pt x="2636819" y="1062184"/>
                    </a:cubicBezTo>
                    <a:cubicBezTo>
                      <a:pt x="2562261" y="997845"/>
                      <a:pt x="2515869" y="902465"/>
                      <a:pt x="2515869" y="796250"/>
                    </a:cubicBezTo>
                    <a:cubicBezTo>
                      <a:pt x="2515869" y="738650"/>
                      <a:pt x="2529512" y="684237"/>
                      <a:pt x="2555084" y="636740"/>
                    </a:cubicBezTo>
                    <a:lnTo>
                      <a:pt x="2537209" y="619592"/>
                    </a:lnTo>
                    <a:cubicBezTo>
                      <a:pt x="2474524" y="678496"/>
                      <a:pt x="2390006" y="713900"/>
                      <a:pt x="2297218" y="713900"/>
                    </a:cubicBezTo>
                    <a:cubicBezTo>
                      <a:pt x="2205110" y="713900"/>
                      <a:pt x="2121149" y="679013"/>
                      <a:pt x="2058681" y="620791"/>
                    </a:cubicBezTo>
                    <a:cubicBezTo>
                      <a:pt x="1996213" y="679013"/>
                      <a:pt x="1912253" y="713900"/>
                      <a:pt x="1820144" y="713900"/>
                    </a:cubicBezTo>
                    <a:cubicBezTo>
                      <a:pt x="1728036" y="713900"/>
                      <a:pt x="1644075" y="679013"/>
                      <a:pt x="1581607" y="620791"/>
                    </a:cubicBezTo>
                    <a:cubicBezTo>
                      <a:pt x="1519139" y="679013"/>
                      <a:pt x="1435179" y="713900"/>
                      <a:pt x="1343070" y="713900"/>
                    </a:cubicBezTo>
                    <a:cubicBezTo>
                      <a:pt x="1250962" y="713900"/>
                      <a:pt x="1167001" y="679013"/>
                      <a:pt x="1104533" y="620791"/>
                    </a:cubicBezTo>
                    <a:cubicBezTo>
                      <a:pt x="1042065" y="679013"/>
                      <a:pt x="958105" y="713900"/>
                      <a:pt x="865996" y="713900"/>
                    </a:cubicBezTo>
                    <a:cubicBezTo>
                      <a:pt x="773370" y="713900"/>
                      <a:pt x="688985" y="678620"/>
                      <a:pt x="626352" y="619878"/>
                    </a:cubicBezTo>
                    <a:cubicBezTo>
                      <a:pt x="623659" y="623930"/>
                      <a:pt x="620064" y="626957"/>
                      <a:pt x="616405" y="629911"/>
                    </a:cubicBezTo>
                    <a:cubicBezTo>
                      <a:pt x="686492" y="694366"/>
                      <a:pt x="729886" y="786957"/>
                      <a:pt x="729886" y="889683"/>
                    </a:cubicBezTo>
                    <a:cubicBezTo>
                      <a:pt x="729886" y="993972"/>
                      <a:pt x="685162" y="1087815"/>
                      <a:pt x="613058" y="1152216"/>
                    </a:cubicBezTo>
                    <a:cubicBezTo>
                      <a:pt x="675622" y="1216104"/>
                      <a:pt x="713900" y="1303645"/>
                      <a:pt x="713900" y="1400126"/>
                    </a:cubicBezTo>
                    <a:cubicBezTo>
                      <a:pt x="713900" y="1487795"/>
                      <a:pt x="682295" y="1568081"/>
                      <a:pt x="628622" y="1629172"/>
                    </a:cubicBezTo>
                    <a:cubicBezTo>
                      <a:pt x="691419" y="1693140"/>
                      <a:pt x="729886" y="1780874"/>
                      <a:pt x="729886" y="1877593"/>
                    </a:cubicBezTo>
                    <a:cubicBezTo>
                      <a:pt x="729886" y="2034043"/>
                      <a:pt x="629234" y="2166985"/>
                      <a:pt x="488639" y="2213706"/>
                    </a:cubicBezTo>
                    <a:lnTo>
                      <a:pt x="488639" y="2375547"/>
                    </a:lnTo>
                    <a:cubicBezTo>
                      <a:pt x="488639" y="2448277"/>
                      <a:pt x="429679" y="2507237"/>
                      <a:pt x="356949" y="2507237"/>
                    </a:cubicBezTo>
                    <a:cubicBezTo>
                      <a:pt x="284219" y="2507237"/>
                      <a:pt x="225259" y="2448277"/>
                      <a:pt x="225259" y="2375547"/>
                    </a:cubicBezTo>
                    <a:lnTo>
                      <a:pt x="225259" y="2201750"/>
                    </a:lnTo>
                    <a:cubicBezTo>
                      <a:pt x="101654" y="2146256"/>
                      <a:pt x="15986" y="2021929"/>
                      <a:pt x="15986" y="1877593"/>
                    </a:cubicBezTo>
                    <a:cubicBezTo>
                      <a:pt x="15986" y="1789924"/>
                      <a:pt x="47591" y="1709638"/>
                      <a:pt x="101264" y="1648547"/>
                    </a:cubicBezTo>
                    <a:cubicBezTo>
                      <a:pt x="38467" y="1584579"/>
                      <a:pt x="0" y="1496845"/>
                      <a:pt x="0" y="1400126"/>
                    </a:cubicBezTo>
                    <a:cubicBezTo>
                      <a:pt x="0" y="1295837"/>
                      <a:pt x="44724" y="1201994"/>
                      <a:pt x="116828" y="1137593"/>
                    </a:cubicBezTo>
                    <a:cubicBezTo>
                      <a:pt x="54264" y="1073704"/>
                      <a:pt x="15986" y="986164"/>
                      <a:pt x="15986" y="889683"/>
                    </a:cubicBezTo>
                    <a:cubicBezTo>
                      <a:pt x="15986" y="779482"/>
                      <a:pt x="65925" y="680945"/>
                      <a:pt x="145453" y="616722"/>
                    </a:cubicBezTo>
                    <a:cubicBezTo>
                      <a:pt x="75366" y="552267"/>
                      <a:pt x="31972" y="459676"/>
                      <a:pt x="31972" y="356950"/>
                    </a:cubicBezTo>
                    <a:cubicBezTo>
                      <a:pt x="31972" y="159812"/>
                      <a:pt x="191784" y="0"/>
                      <a:pt x="388922" y="0"/>
                    </a:cubicBezTo>
                    <a:close/>
                  </a:path>
                </a:pathLst>
              </a:custGeom>
              <a:solidFill>
                <a:srgbClr val="0201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ko-KR" altLang="en-US" sz="2000" dirty="0">
                  <a:solidFill>
                    <a:prstClr val="white"/>
                  </a:solidFill>
                  <a:latin typeface="Calibri"/>
                  <a:ea typeface="맑은 고딕" panose="020B0503020000020004" pitchFamily="34" charset="-127"/>
                </a:endParaRPr>
              </a:p>
            </p:txBody>
          </p:sp>
          <p:grpSp>
            <p:nvGrpSpPr>
              <p:cNvPr id="7" name="Group 40">
                <a:extLst>
                  <a:ext uri="{FF2B5EF4-FFF2-40B4-BE49-F238E27FC236}">
                    <a16:creationId xmlns="" xmlns:a16="http://schemas.microsoft.com/office/drawing/2014/main" id="{2F14DF51-AB1E-4F3C-99A4-2DDF6D21B017}"/>
                  </a:ext>
                </a:extLst>
              </p:cNvPr>
              <p:cNvGrpSpPr/>
              <p:nvPr/>
            </p:nvGrpSpPr>
            <p:grpSpPr>
              <a:xfrm>
                <a:off x="4028731" y="3731332"/>
                <a:ext cx="539121" cy="604901"/>
                <a:chOff x="6780246" y="1075581"/>
                <a:chExt cx="1178862" cy="1350417"/>
              </a:xfrm>
            </p:grpSpPr>
            <p:pic>
              <p:nvPicPr>
                <p:cNvPr id="42" name="Picture 41">
                  <a:extLst>
                    <a:ext uri="{FF2B5EF4-FFF2-40B4-BE49-F238E27FC236}">
                      <a16:creationId xmlns="" xmlns:a16="http://schemas.microsoft.com/office/drawing/2014/main" id="{3FDE614E-947B-4276-9818-C64FDFE626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="" xmlns:a14="http://schemas.microsoft.com/office/drawing/2010/main">
                        <a14:imgLayer r:embed="">
                          <a14:imgEffect>
                            <a14:backgroundRemoval t="1277" b="96596" l="8594" r="92188">
                              <a14:foregroundMark x1="42969" y1="7234" x2="63281" y2="13191"/>
                              <a14:foregroundMark x1="82031" y1="46809" x2="84375" y2="56170"/>
                              <a14:foregroundMark x1="34375" y1="25957" x2="39063" y2="34043"/>
                              <a14:foregroundMark x1="61719" y1="47660" x2="61719" y2="4893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90783" y="1342884"/>
                  <a:ext cx="568325" cy="1043409"/>
                </a:xfrm>
                <a:prstGeom prst="rect">
                  <a:avLst/>
                </a:prstGeom>
              </p:spPr>
            </p:pic>
            <p:pic>
              <p:nvPicPr>
                <p:cNvPr id="43" name="Picture 42">
                  <a:extLst>
                    <a:ext uri="{FF2B5EF4-FFF2-40B4-BE49-F238E27FC236}">
                      <a16:creationId xmlns="" xmlns:a16="http://schemas.microsoft.com/office/drawing/2014/main" id="{BC9C9408-50AD-4126-848D-E686B3D412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="" xmlns:a14="http://schemas.microsoft.com/office/drawing/2010/main">
                        <a14:imgLayer r:embed="">
                          <a14:imgEffect>
                            <a14:backgroundRemoval t="8485" b="99697" l="1000" r="93500">
                              <a14:foregroundMark x1="47500" y1="27273" x2="64500" y2="31818"/>
                              <a14:foregroundMark x1="62000" y1="38788" x2="62000" y2="38788"/>
                              <a14:foregroundMark x1="62500" y1="42121" x2="62500" y2="42121"/>
                              <a14:foregroundMark x1="62500" y1="45758" x2="62500" y2="45758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780246" y="1075581"/>
                  <a:ext cx="730829" cy="1350417"/>
                </a:xfrm>
                <a:prstGeom prst="rect">
                  <a:avLst/>
                </a:prstGeom>
              </p:spPr>
            </p:pic>
          </p:grpSp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87A1A126-ED95-48DA-BD6F-FE960EE848C7}"/>
                  </a:ext>
                </a:extLst>
              </p:cNvPr>
              <p:cNvSpPr/>
              <p:nvPr/>
            </p:nvSpPr>
            <p:spPr>
              <a:xfrm>
                <a:off x="4725055" y="2859682"/>
                <a:ext cx="978308" cy="441427"/>
              </a:xfrm>
              <a:prstGeom prst="rect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>
                  <a:defRPr/>
                </a:pPr>
                <a:endParaRPr lang="ru-RU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="" xmlns:a16="http://schemas.microsoft.com/office/drawing/2014/main" id="{870A8112-0E08-4403-B0B1-1CA3805164FC}"/>
                  </a:ext>
                </a:extLst>
              </p:cNvPr>
              <p:cNvSpPr/>
              <p:nvPr/>
            </p:nvSpPr>
            <p:spPr>
              <a:xfrm>
                <a:off x="4758660" y="1912405"/>
                <a:ext cx="3175518" cy="446399"/>
              </a:xfrm>
              <a:prstGeom prst="rect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>
                  <a:defRPr/>
                </a:pPr>
                <a:endParaRPr lang="ru-RU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4B4DD06C-0B8D-4908-BFBA-26FD56F37A0B}"/>
                  </a:ext>
                </a:extLst>
              </p:cNvPr>
              <p:cNvSpPr/>
              <p:nvPr/>
            </p:nvSpPr>
            <p:spPr>
              <a:xfrm>
                <a:off x="4733549" y="1914787"/>
                <a:ext cx="1562132" cy="44401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>
                  <a:defRPr/>
                </a:pPr>
                <a:endParaRPr lang="ru-RU" sz="2000" b="1" dirty="0">
                  <a:solidFill>
                    <a:srgbClr val="FF67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="" xmlns:a16="http://schemas.microsoft.com/office/drawing/2014/main" id="{46FAAB0B-4F51-472F-A91D-4C3792B33EFE}"/>
                  </a:ext>
                </a:extLst>
              </p:cNvPr>
              <p:cNvSpPr/>
              <p:nvPr/>
            </p:nvSpPr>
            <p:spPr>
              <a:xfrm>
                <a:off x="4838283" y="1924249"/>
                <a:ext cx="3114452" cy="439576"/>
              </a:xfrm>
              <a:prstGeom prst="rect">
                <a:avLst/>
              </a:prstGeom>
            </p:spPr>
            <p:txBody>
              <a:bodyPr wrap="square" anchor="ctr">
                <a:noAutofit/>
              </a:bodyPr>
              <a:lstStyle/>
              <a:p>
                <a:pPr lvl="1" algn="ctr" defTabSz="609570">
                  <a:buClr>
                    <a:srgbClr val="0399D8"/>
                  </a:buClr>
                  <a:defRPr/>
                </a:pPr>
                <a:r>
                  <a:rPr lang="en-US" sz="2700" b="1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43%    </a:t>
                </a:r>
                <a:r>
                  <a:rPr lang="ru-RU" sz="2700" b="1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en-US" sz="2700" b="1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82%</a:t>
                </a:r>
                <a:endParaRPr lang="ru-RU" sz="2700" b="1" baseline="3000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BF104CCE-C5D8-4117-8C59-E165B3A28C22}"/>
                  </a:ext>
                </a:extLst>
              </p:cNvPr>
              <p:cNvSpPr/>
              <p:nvPr/>
            </p:nvSpPr>
            <p:spPr>
              <a:xfrm>
                <a:off x="4725055" y="3855963"/>
                <a:ext cx="1983545" cy="441427"/>
              </a:xfrm>
              <a:prstGeom prst="rect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>
                  <a:defRPr/>
                </a:pPr>
                <a:endParaRPr lang="ru-RU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87B9086B-224E-41CD-B9D8-4B8356444344}"/>
                  </a:ext>
                </a:extLst>
              </p:cNvPr>
              <p:cNvSpPr/>
              <p:nvPr/>
            </p:nvSpPr>
            <p:spPr>
              <a:xfrm>
                <a:off x="4757780" y="5832628"/>
                <a:ext cx="1983545" cy="441427"/>
              </a:xfrm>
              <a:prstGeom prst="rect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>
                  <a:defRPr/>
                </a:pPr>
                <a:endParaRPr lang="ru-RU" kern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49094650-EAE3-4953-8513-A6DC781F6E5F}"/>
                  </a:ext>
                </a:extLst>
              </p:cNvPr>
              <p:cNvSpPr txBox="1"/>
              <p:nvPr/>
            </p:nvSpPr>
            <p:spPr>
              <a:xfrm>
                <a:off x="4838284" y="2869749"/>
                <a:ext cx="866637" cy="431283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 defTabSz="914377">
                  <a:defRPr/>
                </a:pPr>
                <a:r>
                  <a:rPr lang="en-US" altLang="ko-KR" sz="2700" b="1" dirty="0">
                    <a:solidFill>
                      <a:prstClr val="white"/>
                    </a:solidFill>
                    <a:latin typeface="Calibri"/>
                    <a:ea typeface="맑은 고딕" panose="020B0503020000020004" pitchFamily="34" charset="-127"/>
                    <a:cs typeface="Arial" pitchFamily="34" charset="0"/>
                  </a:rPr>
                  <a:t>32%</a:t>
                </a:r>
                <a:endParaRPr lang="ko-KR" altLang="en-US" sz="2700" b="1" dirty="0">
                  <a:solidFill>
                    <a:prstClr val="white"/>
                  </a:solidFill>
                  <a:latin typeface="Calibri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id="{B03A85EA-E3FC-460D-BE5E-CB5667FC80E4}"/>
                  </a:ext>
                </a:extLst>
              </p:cNvPr>
              <p:cNvSpPr txBox="1"/>
              <p:nvPr/>
            </p:nvSpPr>
            <p:spPr>
              <a:xfrm>
                <a:off x="4709831" y="3865013"/>
                <a:ext cx="1982235" cy="43957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 defTabSz="914377">
                  <a:defRPr/>
                </a:pPr>
                <a:r>
                  <a:rPr lang="en-US" altLang="ko-KR" sz="2700" b="1" dirty="0">
                    <a:solidFill>
                      <a:prstClr val="white"/>
                    </a:solidFill>
                    <a:latin typeface="Calibri"/>
                    <a:ea typeface="맑은 고딕" panose="020B0503020000020004" pitchFamily="34" charset="-127"/>
                    <a:cs typeface="Arial" pitchFamily="34" charset="0"/>
                  </a:rPr>
                  <a:t>50%</a:t>
                </a:r>
                <a:endParaRPr lang="ko-KR" altLang="en-US" sz="2700" b="1" dirty="0">
                  <a:solidFill>
                    <a:prstClr val="white"/>
                  </a:solidFill>
                  <a:latin typeface="Calibri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7D72E0D7-EA57-4198-8671-997468B2E067}"/>
                  </a:ext>
                </a:extLst>
              </p:cNvPr>
              <p:cNvSpPr txBox="1"/>
              <p:nvPr/>
            </p:nvSpPr>
            <p:spPr>
              <a:xfrm>
                <a:off x="4759594" y="5847251"/>
                <a:ext cx="1990529" cy="422988"/>
              </a:xfrm>
              <a:prstGeom prst="rect">
                <a:avLst/>
              </a:prstGeom>
              <a:noFill/>
            </p:spPr>
            <p:txBody>
              <a:bodyPr wrap="square" lIns="36000" rIns="36000" rtlCol="0" anchor="ctr">
                <a:noAutofit/>
              </a:bodyPr>
              <a:lstStyle/>
              <a:p>
                <a:pPr algn="ctr" defTabSz="914377">
                  <a:defRPr/>
                </a:pPr>
                <a:r>
                  <a:rPr lang="en-US" altLang="ko-KR" sz="2700" b="1" dirty="0">
                    <a:solidFill>
                      <a:prstClr val="white"/>
                    </a:solidFill>
                    <a:latin typeface="Calibri"/>
                    <a:ea typeface="맑은 고딕" panose="020B0503020000020004" pitchFamily="34" charset="-127"/>
                    <a:cs typeface="Arial" pitchFamily="34" charset="0"/>
                  </a:rPr>
                  <a:t>50%</a:t>
                </a:r>
                <a:endParaRPr lang="ko-KR" altLang="en-US" sz="2700" b="1" dirty="0">
                  <a:solidFill>
                    <a:prstClr val="white"/>
                  </a:solidFill>
                  <a:latin typeface="Calibri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C8BDA57E-1A80-4280-A628-878F77E73321}"/>
                  </a:ext>
                </a:extLst>
              </p:cNvPr>
              <p:cNvSpPr txBox="1"/>
              <p:nvPr/>
            </p:nvSpPr>
            <p:spPr>
              <a:xfrm>
                <a:off x="4732627" y="4893457"/>
                <a:ext cx="2876662" cy="398107"/>
              </a:xfrm>
              <a:prstGeom prst="rect">
                <a:avLst/>
              </a:prstGeom>
              <a:solidFill>
                <a:srgbClr val="FF9933"/>
              </a:solidFill>
            </p:spPr>
            <p:txBody>
              <a:bodyPr wrap="square" rtlCol="0" anchor="ctr">
                <a:noAutofit/>
              </a:bodyPr>
              <a:lstStyle/>
              <a:p>
                <a:pPr algn="ctr" defTabSz="914377">
                  <a:defRPr/>
                </a:pPr>
                <a:r>
                  <a:rPr lang="en-US" altLang="ko-KR" sz="2700" b="1" dirty="0">
                    <a:solidFill>
                      <a:prstClr val="white"/>
                    </a:solidFill>
                    <a:latin typeface="Calibri"/>
                    <a:ea typeface="맑은 고딕" panose="020B0503020000020004" pitchFamily="34" charset="-127"/>
                    <a:cs typeface="Arial" pitchFamily="34" charset="0"/>
                  </a:rPr>
                  <a:t>75%</a:t>
                </a:r>
                <a:endParaRPr lang="ko-KR" altLang="en-US" sz="2700" b="1" dirty="0">
                  <a:solidFill>
                    <a:prstClr val="white"/>
                  </a:solidFill>
                  <a:latin typeface="Calibri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="" xmlns:a16="http://schemas.microsoft.com/office/drawing/2014/main" id="{43465129-93F8-477E-A349-94963C5C4547}"/>
                  </a:ext>
                </a:extLst>
              </p:cNvPr>
              <p:cNvSpPr/>
              <p:nvPr/>
            </p:nvSpPr>
            <p:spPr>
              <a:xfrm>
                <a:off x="3874511" y="1702980"/>
                <a:ext cx="858158" cy="847258"/>
              </a:xfrm>
              <a:prstGeom prst="ellipse">
                <a:avLst/>
              </a:prstGeom>
              <a:noFill/>
              <a:ln w="130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>
                  <a:defRPr/>
                </a:pPr>
                <a:endParaRPr lang="ru-RU" sz="2000" b="1" dirty="0">
                  <a:solidFill>
                    <a:srgbClr val="FF67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="" xmlns:a16="http://schemas.microsoft.com/office/drawing/2014/main" id="{D68C79AC-843F-4437-AD12-93471FC26402}"/>
                  </a:ext>
                </a:extLst>
              </p:cNvPr>
              <p:cNvSpPr/>
              <p:nvPr/>
            </p:nvSpPr>
            <p:spPr>
              <a:xfrm>
                <a:off x="3874511" y="2672499"/>
                <a:ext cx="858158" cy="847258"/>
              </a:xfrm>
              <a:prstGeom prst="ellipse">
                <a:avLst/>
              </a:prstGeom>
              <a:noFill/>
              <a:ln w="130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>
                  <a:defRPr/>
                </a:pPr>
                <a:endParaRPr lang="ru-RU" sz="2000" b="1" dirty="0">
                  <a:solidFill>
                    <a:srgbClr val="FF67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="" xmlns:a16="http://schemas.microsoft.com/office/drawing/2014/main" id="{F8E07A60-9964-4517-AC02-23B73A3D01DA}"/>
                  </a:ext>
                </a:extLst>
              </p:cNvPr>
              <p:cNvSpPr/>
              <p:nvPr/>
            </p:nvSpPr>
            <p:spPr>
              <a:xfrm>
                <a:off x="3874511" y="3653676"/>
                <a:ext cx="858158" cy="847258"/>
              </a:xfrm>
              <a:prstGeom prst="ellipse">
                <a:avLst/>
              </a:prstGeom>
              <a:noFill/>
              <a:ln w="130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>
                  <a:defRPr/>
                </a:pPr>
                <a:endParaRPr lang="ru-RU" sz="2000" b="1" dirty="0">
                  <a:solidFill>
                    <a:srgbClr val="FF67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="" xmlns:a16="http://schemas.microsoft.com/office/drawing/2014/main" id="{69004176-054A-4F12-8474-8B3A75C8E4FF}"/>
                  </a:ext>
                </a:extLst>
              </p:cNvPr>
              <p:cNvSpPr/>
              <p:nvPr/>
            </p:nvSpPr>
            <p:spPr>
              <a:xfrm>
                <a:off x="3874511" y="4630486"/>
                <a:ext cx="858158" cy="847258"/>
              </a:xfrm>
              <a:prstGeom prst="ellipse">
                <a:avLst/>
              </a:prstGeom>
              <a:noFill/>
              <a:ln w="130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>
                  <a:defRPr/>
                </a:pPr>
                <a:endParaRPr lang="ru-RU" sz="2000" b="1" dirty="0">
                  <a:solidFill>
                    <a:srgbClr val="FF67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="" xmlns:a16="http://schemas.microsoft.com/office/drawing/2014/main" id="{360CF604-4267-4172-B89A-C3AD69399268}"/>
                  </a:ext>
                </a:extLst>
              </p:cNvPr>
              <p:cNvSpPr/>
              <p:nvPr/>
            </p:nvSpPr>
            <p:spPr>
              <a:xfrm>
                <a:off x="3899622" y="5607296"/>
                <a:ext cx="858158" cy="847258"/>
              </a:xfrm>
              <a:prstGeom prst="ellipse">
                <a:avLst/>
              </a:prstGeom>
              <a:noFill/>
              <a:ln w="130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>
                  <a:defRPr/>
                </a:pPr>
                <a:endParaRPr lang="ru-RU" sz="2000" b="1" dirty="0">
                  <a:solidFill>
                    <a:srgbClr val="FF671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14D22022-9CAF-4ECF-AC15-63E85CFF7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backgroundRemoval t="9556" b="90785" l="9932" r="89384">
                          <a14:foregroundMark x1="21918" y1="10580" x2="30479" y2="23549"/>
                          <a14:foregroundMark x1="22603" y1="12969" x2="30137" y2="24232"/>
                          <a14:foregroundMark x1="30137" y1="24573" x2="30137" y2="43003"/>
                          <a14:foregroundMark x1="30137" y1="43003" x2="50685" y2="65188"/>
                          <a14:foregroundMark x1="35616" y1="38567" x2="51027" y2="59727"/>
                          <a14:foregroundMark x1="50342" y1="62457" x2="50685" y2="80205"/>
                          <a14:foregroundMark x1="50685" y1="80205" x2="53767" y2="88396"/>
                          <a14:foregroundMark x1="55822" y1="89761" x2="51712" y2="90444"/>
                          <a14:foregroundMark x1="56507" y1="90785" x2="56507" y2="54608"/>
                          <a14:foregroundMark x1="56507" y1="54608" x2="68493" y2="41980"/>
                          <a14:foregroundMark x1="68493" y1="41980" x2="67466" y2="24232"/>
                          <a14:foregroundMark x1="67466" y1="24232" x2="51027" y2="17406"/>
                          <a14:foregroundMark x1="51027" y1="17406" x2="35959" y2="26621"/>
                          <a14:foregroundMark x1="35959" y1="26621" x2="33904" y2="31741"/>
                          <a14:foregroundMark x1="29452" y1="23891" x2="43836" y2="13311"/>
                          <a14:foregroundMark x1="43836" y1="13311" x2="60959" y2="10922"/>
                          <a14:foregroundMark x1="60959" y1="10922" x2="75685" y2="21160"/>
                          <a14:foregroundMark x1="75685" y1="21160" x2="78082" y2="38567"/>
                          <a14:foregroundMark x1="78082" y1="38567" x2="69178" y2="53242"/>
                          <a14:foregroundMark x1="69178" y1="53242" x2="58904" y2="59727"/>
                          <a14:foregroundMark x1="76712" y1="23208" x2="84932" y2="955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68012" y="4778302"/>
              <a:ext cx="633210" cy="635380"/>
            </a:xfrm>
            <a:prstGeom prst="rect">
              <a:avLst/>
            </a:prstGeom>
          </p:spPr>
        </p:pic>
      </p:grp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C193C99-7EC6-4FC1-B69C-DBCB068998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PHRU/TIZ/0218/0014 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8D235-A033-4CCE-BF6A-44BCBF1BF9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DBA5ED-1F5E-46BE-AEA1-2E5B09297C0D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5251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77A4FB1-B382-4379-806D-940DA803B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244" y="685800"/>
            <a:ext cx="6858000" cy="609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275ECA-8203-4C47-94E1-CC5855780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6" y="285728"/>
            <a:ext cx="7886700" cy="1071570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5EC2665-F475-4E9A-8ADA-E34112226453}"/>
              </a:ext>
            </a:extLst>
          </p:cNvPr>
          <p:cNvSpPr txBox="1"/>
          <p:nvPr/>
        </p:nvSpPr>
        <p:spPr>
          <a:xfrm>
            <a:off x="6445578" y="6535580"/>
            <a:ext cx="31502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Из личного архива автора, Нилова Алексея Ивановича</a:t>
            </a:r>
            <a:endParaRPr lang="en-US" sz="10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476C768-E101-478F-890D-70E6A6A7E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PHRU/TIZ/0818/0018</a:t>
            </a:r>
          </a:p>
        </p:txBody>
      </p:sp>
    </p:spTree>
    <p:extLst>
      <p:ext uri="{BB962C8B-B14F-4D97-AF65-F5344CB8AC3E}">
        <p14:creationId xmlns="" xmlns:p14="http://schemas.microsoft.com/office/powerpoint/2010/main" val="158960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00042"/>
            <a:ext cx="8229600" cy="785810"/>
          </a:xfrm>
        </p:spPr>
        <p:txBody>
          <a:bodyPr/>
          <a:lstStyle/>
          <a:p>
            <a:pPr algn="ctr"/>
            <a:r>
              <a:rPr lang="ru-RU" sz="3600" dirty="0" smtClean="0"/>
              <a:t>Типы течения рассеянного склероза</a:t>
            </a:r>
          </a:p>
        </p:txBody>
      </p:sp>
      <p:pic>
        <p:nvPicPr>
          <p:cNvPr id="16387" name="Picture 4" descr="sp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58112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ppm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571612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pr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50912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 descr="rrm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1556792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2843808" y="2348880"/>
            <a:ext cx="20049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РЕМИТТИРУЮЩЕЕ</a:t>
            </a:r>
            <a:endParaRPr lang="ru-RU" dirty="0"/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6929453" y="4869160"/>
            <a:ext cx="221454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ВТОРИЧНО</a:t>
            </a:r>
          </a:p>
          <a:p>
            <a:pPr algn="ctr"/>
            <a:r>
              <a:rPr lang="ru-RU" dirty="0" smtClean="0"/>
              <a:t>ПРОГРЕССИРУЮЩЕЕ </a:t>
            </a:r>
          </a:p>
          <a:p>
            <a:pPr algn="ctr"/>
            <a:r>
              <a:rPr lang="ru-RU" dirty="0" smtClean="0"/>
              <a:t>(без обострений)</a:t>
            </a:r>
            <a:endParaRPr lang="ru-RU" dirty="0"/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 rot="10800000" flipV="1">
            <a:off x="6858016" y="2739892"/>
            <a:ext cx="22859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ПЕРВИЧНО ПРОГРЕССИРУЮЩЕЕ</a:t>
            </a:r>
            <a:endParaRPr lang="ru-RU" dirty="0"/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2771801" y="4797152"/>
            <a:ext cx="244314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ВТОРИЧНО ПРОГРЕССИРУЮЩЕЕ</a:t>
            </a:r>
          </a:p>
          <a:p>
            <a:pPr algn="ctr"/>
            <a:r>
              <a:rPr lang="ru-RU" dirty="0" smtClean="0"/>
              <a:t>(с обострениями)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rot="16200000" flipH="1">
            <a:off x="1197533" y="3995155"/>
            <a:ext cx="999555" cy="1126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6"/>
          <p:cNvGrpSpPr/>
          <p:nvPr/>
        </p:nvGrpSpPr>
        <p:grpSpPr>
          <a:xfrm>
            <a:off x="1691680" y="3501008"/>
            <a:ext cx="4176464" cy="2304256"/>
            <a:chOff x="1691680" y="3501008"/>
            <a:chExt cx="4176464" cy="2304256"/>
          </a:xfrm>
        </p:grpSpPr>
        <p:cxnSp>
          <p:nvCxnSpPr>
            <p:cNvPr id="13" name="Прямая со стрелкой 12"/>
            <p:cNvCxnSpPr/>
            <p:nvPr/>
          </p:nvCxnSpPr>
          <p:spPr>
            <a:xfrm>
              <a:off x="2627784" y="5517232"/>
              <a:ext cx="3240360" cy="28803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1691680" y="3501008"/>
              <a:ext cx="4104456" cy="158417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42926"/>
            <a:ext cx="8229600" cy="7143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ОБОСТРЕНИЕ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7" descr="rrm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571868" y="5643578"/>
            <a:ext cx="142876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42910" y="1357298"/>
            <a:ext cx="8208912" cy="450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Появление нового неврологического симптома,  либо усиление старого, при следующих условиях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длительность более 24 часов;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без признаков лихорадочного состояния (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&lt;37,5°С) или инфекционного заболевания;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600" dirty="0" smtClean="0"/>
              <a:t>возникло не менее чем через 30 дней после начала предыдущего обострения;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 исключением нарушения функций кишечника, мочевого пузыря или когнитивной функции (в т.ч. общая слабость).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AYvpMg0TPiSCHzEX4Af8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acmEryR4WlA.bYylg1z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x3U2Z4STkurkUF6r5cb_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x3U2Z4STkurkUF6r5cb_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6">
    <a:dk1>
      <a:srgbClr val="2573BA"/>
    </a:dk1>
    <a:lt1>
      <a:srgbClr val="FFFFFF"/>
    </a:lt1>
    <a:dk2>
      <a:srgbClr val="005B7F"/>
    </a:dk2>
    <a:lt2>
      <a:srgbClr val="FFFFFF"/>
    </a:lt2>
    <a:accent1>
      <a:srgbClr val="2573BA"/>
    </a:accent1>
    <a:accent2>
      <a:srgbClr val="5CA136"/>
    </a:accent2>
    <a:accent3>
      <a:srgbClr val="7CC3E2"/>
    </a:accent3>
    <a:accent4>
      <a:srgbClr val="99CA3C"/>
    </a:accent4>
    <a:accent5>
      <a:srgbClr val="C7DD72"/>
    </a:accent5>
    <a:accent6>
      <a:srgbClr val="DDE5AE"/>
    </a:accent6>
    <a:hlink>
      <a:srgbClr val="1E5DAC"/>
    </a:hlink>
    <a:folHlink>
      <a:srgbClr val="466E8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6">
    <a:dk1>
      <a:srgbClr val="2573BA"/>
    </a:dk1>
    <a:lt1>
      <a:srgbClr val="FFFFFF"/>
    </a:lt1>
    <a:dk2>
      <a:srgbClr val="005B7F"/>
    </a:dk2>
    <a:lt2>
      <a:srgbClr val="FFFFFF"/>
    </a:lt2>
    <a:accent1>
      <a:srgbClr val="2573BA"/>
    </a:accent1>
    <a:accent2>
      <a:srgbClr val="5CA136"/>
    </a:accent2>
    <a:accent3>
      <a:srgbClr val="7CC3E2"/>
    </a:accent3>
    <a:accent4>
      <a:srgbClr val="99CA3C"/>
    </a:accent4>
    <a:accent5>
      <a:srgbClr val="C7DD72"/>
    </a:accent5>
    <a:accent6>
      <a:srgbClr val="DDE5AE"/>
    </a:accent6>
    <a:hlink>
      <a:srgbClr val="1E5DAC"/>
    </a:hlink>
    <a:folHlink>
      <a:srgbClr val="466E8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6">
    <a:dk1>
      <a:srgbClr val="2573BA"/>
    </a:dk1>
    <a:lt1>
      <a:srgbClr val="FFFFFF"/>
    </a:lt1>
    <a:dk2>
      <a:srgbClr val="005B7F"/>
    </a:dk2>
    <a:lt2>
      <a:srgbClr val="FFFFFF"/>
    </a:lt2>
    <a:accent1>
      <a:srgbClr val="2573BA"/>
    </a:accent1>
    <a:accent2>
      <a:srgbClr val="5CA136"/>
    </a:accent2>
    <a:accent3>
      <a:srgbClr val="7CC3E2"/>
    </a:accent3>
    <a:accent4>
      <a:srgbClr val="99CA3C"/>
    </a:accent4>
    <a:accent5>
      <a:srgbClr val="C7DD72"/>
    </a:accent5>
    <a:accent6>
      <a:srgbClr val="DDE5AE"/>
    </a:accent6>
    <a:hlink>
      <a:srgbClr val="1E5DAC"/>
    </a:hlink>
    <a:folHlink>
      <a:srgbClr val="466E8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6">
    <a:dk1>
      <a:srgbClr val="2573BA"/>
    </a:dk1>
    <a:lt1>
      <a:srgbClr val="FFFFFF"/>
    </a:lt1>
    <a:dk2>
      <a:srgbClr val="005B7F"/>
    </a:dk2>
    <a:lt2>
      <a:srgbClr val="FFFFFF"/>
    </a:lt2>
    <a:accent1>
      <a:srgbClr val="2573BA"/>
    </a:accent1>
    <a:accent2>
      <a:srgbClr val="5CA136"/>
    </a:accent2>
    <a:accent3>
      <a:srgbClr val="7CC3E2"/>
    </a:accent3>
    <a:accent4>
      <a:srgbClr val="99CA3C"/>
    </a:accent4>
    <a:accent5>
      <a:srgbClr val="C7DD72"/>
    </a:accent5>
    <a:accent6>
      <a:srgbClr val="DDE5AE"/>
    </a:accent6>
    <a:hlink>
      <a:srgbClr val="1E5DAC"/>
    </a:hlink>
    <a:folHlink>
      <a:srgbClr val="466E8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109B0E6-8349-42F7-A467-4888B00F930B}">
  <we:reference id="wa104380594" version="1.0.0.0" store="en-US" storeType="OMEX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6131</TotalTime>
  <Words>8956</Words>
  <Application>Microsoft Office PowerPoint</Application>
  <PresentationFormat>Экран (4:3)</PresentationFormat>
  <Paragraphs>995</Paragraphs>
  <Slides>70</Slides>
  <Notes>47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4" baseType="lpstr">
      <vt:lpstr>1_Office Theme</vt:lpstr>
      <vt:lpstr>Тема Office</vt:lpstr>
      <vt:lpstr>1_Тема Office</vt:lpstr>
      <vt:lpstr>think-cell Slide</vt:lpstr>
      <vt:lpstr>            ЛЕЧЕНИЕ РАССЕЯННОГО СКЛЕРОЗА </vt:lpstr>
      <vt:lpstr>Раскрытие информации</vt:lpstr>
      <vt:lpstr>Рассеянный склероз</vt:lpstr>
      <vt:lpstr>ЭПИДЕМИОЛОГИЯ</vt:lpstr>
      <vt:lpstr>Этиология</vt:lpstr>
      <vt:lpstr>КЛИНИЧЕСКИЕ СИМПТОМЫ</vt:lpstr>
      <vt:lpstr>Слайд 7</vt:lpstr>
      <vt:lpstr>Типы течения рассеянного склероза</vt:lpstr>
      <vt:lpstr>ОБОСТРЕНИЕ </vt:lpstr>
      <vt:lpstr>Слайд 10</vt:lpstr>
      <vt:lpstr>Слайд 11</vt:lpstr>
      <vt:lpstr>Лечение</vt:lpstr>
      <vt:lpstr>Слайд 13</vt:lpstr>
      <vt:lpstr>Перспективность комплексных инструментов оценки исходов у пациентов с РС: NEDA-статус  </vt:lpstr>
      <vt:lpstr>Препараты, изменяющие течение рассеянного склероза (ПИТРС)</vt:lpstr>
      <vt:lpstr>Проблемы переносимости</vt:lpstr>
      <vt:lpstr>Слайд 17</vt:lpstr>
      <vt:lpstr>НЕДОСТАТОЧНАЯ ПРИВЕРЖЕННОСТЬ ПОВЫШАЕТ РИСК  ОБОСТРЕНИЯ ПРИ РАССЕЯННОМ СКЛЕРОЗЕ1</vt:lpstr>
      <vt:lpstr>ПРИ ВЫСОКОЙ ПРИВЕРЖЕННОСТИ С БОЛЬШЕЙ ВЕРОЯТНОСТЬЮ МОЖНО ОЖИДАТЬ ЛУЧШЕГО КАЧЕСТВА ЖИЗНИ И УДОВЛЕТВОРЕННОСТИ ЛЕЧЕНИЕМ </vt:lpstr>
      <vt:lpstr>НЕБОЛЬШИЕ ИНТЕРВАЛЫ МЕЖДУ ИНЪЕКЦИЯМИ МОГУТ ОТРИЦАТЕЛЬНО ПОВЛИЯТЬ НА ПРИВЕРЖЕННОСТЬ ПАЦИЕНТА К ТЕРАПИИ</vt:lpstr>
      <vt:lpstr>ФАКТОРЫ, ВЛИЯЮЩИЕ НА ПРИВЕРЖЕННОСТЬ К ТЕРАПИИ</vt:lpstr>
      <vt:lpstr>Слайд 22</vt:lpstr>
      <vt:lpstr>УЛУЧШАЯ ИНТЕРФЕРОН, РАСШИРЯЕМ ВОЗМОЖНОСТИ</vt:lpstr>
      <vt:lpstr>Слайд 24</vt:lpstr>
      <vt:lpstr>ТЕРАПИЯ БИОЛОГИЧЕСКИМИ ПРЕПАРАТАМИ НА ОСНОВЕ БЕЛКОВЫХ МОЛЕКУЛ ИСПОЛЬЗУЕТСЯ ДЛЯ ЛЕЧЕНИЯ МНОГИХ ЗАБОЛЕВАНИЙ</vt:lpstr>
      <vt:lpstr>ПЕГИЛИРОВАНИЕ УВЕЛИЧИВАЕТ ВРЕМЯ ЦИРКУЛЯЦИИ ПРЕПАРАТА В КРОВИ, ЗАЩИЩАЕТ ОТ РАЗРУШЕНИЯ  И ПОВЫШАЕТ СТАБИЛЬНОСТЬ МОЛЕКУЛЫ</vt:lpstr>
      <vt:lpstr>ПЕГИЛИРОВАНИЕ ИФНα УВЕЛИЧИВАЕТ ПЕРИОД ПОЛУВЫВЕДЕНИЯ </vt:lpstr>
      <vt:lpstr>СРАВНИТЕЛЬНАЯ ЭФФЕКТИВНОСТЬ ПИТРС ПРИ РРС: СИСТЕМАТИЧЕСКИЙ ОБЗОР И СЕТЕВОЙ МЕТА-АНАЛИЗ</vt:lpstr>
      <vt:lpstr>ПЛЕГРИДИ ПРЕВОСХОДИТ ПО ЭФФЕКТИВНОСТИ ИНЪЕКЦИОННЫЕ ПИТРС  «1 ЛИНИИ» ТЕРАПИИ И ТЕРИФЛУНОМИД В ОТНОШЕНИИ УМЕНЬШЕНИЯ  СРЕДНЕГОДОВОЙ ЧАСТОТЫ ОБОСТРЕНИЙ И ПРОГРЕССИРОВАНИЯ ИНВАЛИДИЗАЦИИ В ТЕЧЕНИЕ 12 НЕДЕЛЬ</vt:lpstr>
      <vt:lpstr>АНАЛИЗ ОПРОСА ИССЛЕДОВАТЕЛЕЙ ПО УПРАВЛЕНИЮ ГРИППОПОДОБНЫМ СИНДРОМОМ</vt:lpstr>
      <vt:lpstr>ГРИППОПОДОБНЫЙ СИНДРОМ ОБЫЧНО ВОЗНИКАЛ  В ТЕЧЕНИЕ СУТОК ПОСЛЕ ВВЕДЕНИЯ И ДЛИЛСЯ  МЕНЕЕ 24 ЧАСОВ</vt:lpstr>
      <vt:lpstr>ВЛИЯНИЕ ГРИППОПОДОБНОГО СИНДРОМА  НА АКТИВНОСТЬ ПАЦИЕНТА</vt:lpstr>
      <vt:lpstr>УСТРОЙСТВО ДЛЯ ВВЕДЕНИЯ ПЛЕГРИДИ</vt:lpstr>
      <vt:lpstr>Слайд 34</vt:lpstr>
      <vt:lpstr>Слайд 35</vt:lpstr>
      <vt:lpstr>Показания к применению окрелизумаба</vt:lpstr>
      <vt:lpstr>Слайд 37</vt:lpstr>
      <vt:lpstr>Показания к применению алемтузумаба</vt:lpstr>
      <vt:lpstr>Особое внимание нужно уделить следующим состояниям на фоне терапии алемтузумабом</vt:lpstr>
      <vt:lpstr>Рекомендуемые лабораторные исследования для наблюдения за пациентами, получающих алемтузумаб </vt:lpstr>
      <vt:lpstr>Слайд 41</vt:lpstr>
      <vt:lpstr>Слайд 42</vt:lpstr>
      <vt:lpstr>Рекомендации по мониторингу безопасности терапии натализумабом</vt:lpstr>
      <vt:lpstr>Показания к применению натализумаба</vt:lpstr>
      <vt:lpstr>Необходимые мероприятия перед назначением натализумаба:</vt:lpstr>
      <vt:lpstr>Прогрессирующая мультифокальная лейкоэнцефалопатия</vt:lpstr>
      <vt:lpstr>Обновленная стратификация риска развития ПМЛ</vt:lpstr>
      <vt:lpstr>NEDA на фоне длительной терапии натализумабом:  данные реальной клинической практики</vt:lpstr>
      <vt:lpstr>Доля пациентов с NEDA-3 была выше среди пациентов, продолжавших терапию Тизабри  более 3х лет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Surenkova, Tatiana [JANRU]</dc:creator>
  <cp:lastModifiedBy>Юля</cp:lastModifiedBy>
  <cp:revision>432</cp:revision>
  <cp:lastPrinted>2018-10-26T05:49:31Z</cp:lastPrinted>
  <dcterms:created xsi:type="dcterms:W3CDTF">2018-02-21T05:48:50Z</dcterms:created>
  <dcterms:modified xsi:type="dcterms:W3CDTF">2018-11-10T21:49:30Z</dcterms:modified>
</cp:coreProperties>
</file>