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6" r:id="rId1"/>
  </p:sldMasterIdLst>
  <p:notesMasterIdLst>
    <p:notesMasterId r:id="rId29"/>
  </p:notesMasterIdLst>
  <p:handoutMasterIdLst>
    <p:handoutMasterId r:id="rId30"/>
  </p:handoutMasterIdLst>
  <p:sldIdLst>
    <p:sldId id="256" r:id="rId2"/>
    <p:sldId id="368" r:id="rId3"/>
    <p:sldId id="386" r:id="rId4"/>
    <p:sldId id="356" r:id="rId5"/>
    <p:sldId id="365" r:id="rId6"/>
    <p:sldId id="387" r:id="rId7"/>
    <p:sldId id="388" r:id="rId8"/>
    <p:sldId id="389" r:id="rId9"/>
    <p:sldId id="330" r:id="rId10"/>
    <p:sldId id="329" r:id="rId11"/>
    <p:sldId id="363" r:id="rId12"/>
    <p:sldId id="257" r:id="rId13"/>
    <p:sldId id="358" r:id="rId14"/>
    <p:sldId id="376" r:id="rId15"/>
    <p:sldId id="360" r:id="rId16"/>
    <p:sldId id="380" r:id="rId17"/>
    <p:sldId id="390" r:id="rId18"/>
    <p:sldId id="400" r:id="rId19"/>
    <p:sldId id="396" r:id="rId20"/>
    <p:sldId id="395" r:id="rId21"/>
    <p:sldId id="394" r:id="rId22"/>
    <p:sldId id="393" r:id="rId23"/>
    <p:sldId id="392" r:id="rId24"/>
    <p:sldId id="399" r:id="rId25"/>
    <p:sldId id="397" r:id="rId26"/>
    <p:sldId id="398" r:id="rId27"/>
    <p:sldId id="302" r:id="rId28"/>
  </p:sldIdLst>
  <p:sldSz cx="9144000" cy="6858000" type="screen4x3"/>
  <p:notesSz cx="9874250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73B4C-7CA4-44A5-AB99-EC54C9437968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0E6E-04B3-45B5-9330-05923A21EA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117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FD633-4188-4D7E-8431-F2F79D65A0E9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56FCB-2B52-423B-A475-B72FF0867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527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2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7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63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19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00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6096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47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54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77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0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3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4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0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80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95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38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7ABEAC-D54B-4D18-9B1F-5F4AA01ABA0D}" type="datetimeFigureOut">
              <a:rPr lang="ru-RU" smtClean="0"/>
              <a:t>19.09.2018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D7B71D2-56C2-4ADD-9363-897BD74B9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072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4604" y="1832744"/>
            <a:ext cx="8064896" cy="163052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600" b="1" dirty="0">
                <a:solidFill>
                  <a:srgbClr val="0070C0"/>
                </a:solidFill>
              </a:rPr>
              <a:t>ГБУЗ СО «Самарская городская стоматологическая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 поликлиника №1»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64718" y="5982058"/>
            <a:ext cx="5637010" cy="36004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</a:rPr>
              <a:t>Главный врач, к.м.н. Хайкин М.Б.</a:t>
            </a:r>
          </a:p>
        </p:txBody>
      </p:sp>
      <p:pic>
        <p:nvPicPr>
          <p:cNvPr id="2050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89" y="4781720"/>
            <a:ext cx="1297606" cy="866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" y="3281018"/>
            <a:ext cx="4952361" cy="3103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061640"/>
            <a:ext cx="1517718" cy="83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19872" y="6497960"/>
            <a:ext cx="563701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b="1" dirty="0">
                <a:solidFill>
                  <a:srgbClr val="0070C0"/>
                </a:solidFill>
              </a:rPr>
              <a:t>Самара,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5" y="59492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Основана  в 1931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66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ctrTitle"/>
          </p:nvPr>
        </p:nvSpPr>
        <p:spPr bwMode="auto">
          <a:xfrm>
            <a:off x="1763688" y="442750"/>
            <a:ext cx="6984776" cy="476413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0070C0"/>
                </a:solidFill>
              </a:rPr>
              <a:t>Детское зубное протезирование 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subTitle" idx="1"/>
          </p:nvPr>
        </p:nvSpPr>
        <p:spPr>
          <a:xfrm>
            <a:off x="50800" y="1300163"/>
            <a:ext cx="4160838" cy="1871662"/>
          </a:xfrm>
        </p:spPr>
        <p:txBody>
          <a:bodyPr/>
          <a:lstStyle/>
          <a:p>
            <a:pPr marL="46038" indent="0" algn="ctr">
              <a:buFont typeface="Georgia" pitchFamily="18" charset="0"/>
              <a:buNone/>
            </a:pPr>
            <a:endParaRPr lang="ru-RU" dirty="0"/>
          </a:p>
          <a:p>
            <a:pPr marL="46038" indent="0" algn="ctr">
              <a:buFont typeface="Georgia" pitchFamily="18" charset="0"/>
              <a:buNone/>
            </a:pPr>
            <a:r>
              <a:rPr lang="ru-RU" sz="2400" dirty="0">
                <a:solidFill>
                  <a:srgbClr val="000099"/>
                </a:solidFill>
                <a:latin typeface="+mj-lt"/>
              </a:rPr>
              <a:t>Врач стоматолог-ортопед Рязанцев С.Н.</a:t>
            </a:r>
          </a:p>
        </p:txBody>
      </p:sp>
      <p:sp>
        <p:nvSpPr>
          <p:cNvPr id="15365" name="Прямоугольник 2"/>
          <p:cNvSpPr>
            <a:spLocks noChangeArrowheads="1"/>
          </p:cNvSpPr>
          <p:nvPr/>
        </p:nvSpPr>
        <p:spPr bwMode="auto">
          <a:xfrm>
            <a:off x="3635375" y="3357563"/>
            <a:ext cx="5221288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182563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Char char="Ш"/>
            </a:pPr>
            <a:r>
              <a:rPr lang="ru-RU" sz="2000" dirty="0">
                <a:solidFill>
                  <a:srgbClr val="000099"/>
                </a:solidFill>
                <a:latin typeface="Century Gothic" pitchFamily="34" charset="0"/>
              </a:rPr>
              <a:t>Покрытие коронками зубов временного прикуса;</a:t>
            </a:r>
          </a:p>
          <a:p>
            <a:pPr marL="228600" indent="-182563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Char char="Ш"/>
            </a:pPr>
            <a:r>
              <a:rPr lang="ru-RU" sz="2000" dirty="0">
                <a:solidFill>
                  <a:srgbClr val="000099"/>
                </a:solidFill>
                <a:latin typeface="Century Gothic" pitchFamily="34" charset="0"/>
              </a:rPr>
              <a:t>Восстановление </a:t>
            </a:r>
            <a:r>
              <a:rPr lang="ru-RU" sz="2000" dirty="0" err="1">
                <a:solidFill>
                  <a:srgbClr val="000099"/>
                </a:solidFill>
                <a:latin typeface="Century Gothic" pitchFamily="34" charset="0"/>
              </a:rPr>
              <a:t>коронковой</a:t>
            </a:r>
            <a:r>
              <a:rPr lang="ru-RU" sz="2000" dirty="0">
                <a:solidFill>
                  <a:srgbClr val="000099"/>
                </a:solidFill>
                <a:latin typeface="Century Gothic" pitchFamily="34" charset="0"/>
              </a:rPr>
              <a:t> части зубов постоянного прикуса;</a:t>
            </a:r>
          </a:p>
          <a:p>
            <a:pPr marL="228600" indent="-182563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Char char="Ш"/>
            </a:pPr>
            <a:r>
              <a:rPr lang="ru-RU" sz="2000" dirty="0">
                <a:solidFill>
                  <a:srgbClr val="000099"/>
                </a:solidFill>
                <a:latin typeface="Century Gothic" pitchFamily="34" charset="0"/>
              </a:rPr>
              <a:t>Восстановление дефектов зубного ряда съемными конструкциями;</a:t>
            </a:r>
          </a:p>
        </p:txBody>
      </p:sp>
      <p:pic>
        <p:nvPicPr>
          <p:cNvPr id="15368" name="Picture 8" descr="7Ox2KWiqK7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509" y="2697932"/>
            <a:ext cx="2950508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9" name="Picture 9" descr="p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794" y="1104901"/>
            <a:ext cx="3600450" cy="216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0" name="Picture 10" descr="4_pot_mol_z_prote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304" y="5452803"/>
            <a:ext cx="1656829" cy="136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90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Микроскоп</a:t>
            </a:r>
          </a:p>
        </p:txBody>
      </p:sp>
      <p:pic>
        <p:nvPicPr>
          <p:cNvPr id="7171" name="Picture 3" descr="C:\фотографии поликлиника Белоусова\микроскоп\IMG_7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4797" y="1653397"/>
            <a:ext cx="6767503" cy="4512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89980" y="260648"/>
            <a:ext cx="8154020" cy="1295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70C0"/>
                </a:solidFill>
              </a:rPr>
              <a:t>МИКРОСКОП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</a:rPr>
              <a:t>Врач стоматолог </a:t>
            </a:r>
            <a:r>
              <a:rPr lang="ru-RU" sz="1800" dirty="0" err="1" smtClean="0">
                <a:solidFill>
                  <a:srgbClr val="0070C0"/>
                </a:solidFill>
              </a:rPr>
              <a:t>Кандаков</a:t>
            </a:r>
            <a:r>
              <a:rPr lang="ru-RU" sz="1800" dirty="0" smtClean="0">
                <a:solidFill>
                  <a:srgbClr val="0070C0"/>
                </a:solidFill>
              </a:rPr>
              <a:t> А.С.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93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917" y="4178422"/>
            <a:ext cx="1987678" cy="2650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51686"/>
            <a:ext cx="5719137" cy="2796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фотографии поликлиника Белоусова\ДЕТСТВО\ремонт\Фрунзе 75\image-16-10-15-11-37-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87" y="4149079"/>
            <a:ext cx="3572773" cy="2679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95223" y="298264"/>
            <a:ext cx="8229600" cy="101696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Детское лечебно-профилактическое отделение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ГБУЗ СО «СГСП №1»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149" y="4178421"/>
            <a:ext cx="2009684" cy="2679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9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фотографии поликлиника Белоусова\ДЕТСТВО\Новая папка\image-08-12-15-09-5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4263" y="2306617"/>
            <a:ext cx="4846468" cy="3634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фотографии поликлиника Белоусова\ХАЙКИН\Ёлка желаний\IMG_02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810416" y="5157192"/>
            <a:ext cx="3346704" cy="1329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400" dirty="0">
                <a:solidFill>
                  <a:srgbClr val="0070C0"/>
                </a:solidFill>
              </a:rPr>
              <a:t>Организация работы  в новом помещении, сентябрь 2015</a:t>
            </a:r>
          </a:p>
        </p:txBody>
      </p:sp>
      <p:pic>
        <p:nvPicPr>
          <p:cNvPr id="9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95223" y="298264"/>
            <a:ext cx="8229600" cy="101696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Детское лечебно-профилактическое отделение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ГБУЗ СО «СГСП №1»</a:t>
            </a:r>
          </a:p>
        </p:txBody>
      </p:sp>
    </p:spTree>
    <p:extLst>
      <p:ext uri="{BB962C8B-B14F-4D97-AF65-F5344CB8AC3E}">
        <p14:creationId xmlns:p14="http://schemas.microsoft.com/office/powerpoint/2010/main" val="284349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/>
          </p:cNvSpPr>
          <p:nvPr/>
        </p:nvSpPr>
        <p:spPr bwMode="auto">
          <a:xfrm>
            <a:off x="1116013" y="333375"/>
            <a:ext cx="8280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700" dirty="0">
                <a:solidFill>
                  <a:srgbClr val="0070C0"/>
                </a:solidFill>
                <a:latin typeface="+mj-lt"/>
              </a:rPr>
              <a:t>Лечение аппаратом «</a:t>
            </a:r>
            <a:r>
              <a:rPr lang="ru-RU" altLang="ru-RU" sz="3700" dirty="0" err="1">
                <a:solidFill>
                  <a:srgbClr val="0070C0"/>
                </a:solidFill>
                <a:latin typeface="+mj-lt"/>
              </a:rPr>
              <a:t>Аквасплинт</a:t>
            </a:r>
            <a:r>
              <a:rPr lang="ru-RU" altLang="ru-RU" sz="3700" dirty="0">
                <a:solidFill>
                  <a:srgbClr val="0070C0"/>
                </a:solidFill>
                <a:latin typeface="+mj-lt"/>
              </a:rPr>
              <a:t>»</a:t>
            </a: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1" y="1484784"/>
            <a:ext cx="2933697" cy="4163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14288" y="5803900"/>
            <a:ext cx="352742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lang="ru-RU" alt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Врач стоматолог-</a:t>
            </a:r>
            <a:r>
              <a:rPr lang="ru-RU" altLang="ru-RU" sz="2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отодонт</a:t>
            </a:r>
            <a:r>
              <a:rPr lang="ru-RU" alt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  <a:p>
            <a: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lang="ru-RU" alt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Белов Н.Н.</a:t>
            </a:r>
          </a:p>
        </p:txBody>
      </p:sp>
      <p:pic>
        <p:nvPicPr>
          <p:cNvPr id="16" name="Picture 6" descr="C:\Users\admin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72" y="1556792"/>
            <a:ext cx="4165312" cy="3158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скачанные файлы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251">
            <a:off x="6710303" y="3958498"/>
            <a:ext cx="1950359" cy="2602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07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797" y="469335"/>
            <a:ext cx="7416824" cy="1219200"/>
          </a:xfrm>
        </p:spPr>
        <p:txBody>
          <a:bodyPr>
            <a:noAutofit/>
          </a:bodyPr>
          <a:lstStyle/>
          <a:p>
            <a:pPr algn="ctr"/>
            <a:r>
              <a:rPr lang="ru-RU" sz="3000" dirty="0">
                <a:solidFill>
                  <a:srgbClr val="0070C0"/>
                </a:solidFill>
              </a:rPr>
              <a:t>Детский стоматологический</a:t>
            </a:r>
            <a:br>
              <a:rPr lang="ru-RU" sz="3000" dirty="0">
                <a:solidFill>
                  <a:srgbClr val="0070C0"/>
                </a:solidFill>
              </a:rPr>
            </a:br>
            <a:r>
              <a:rPr lang="ru-RU" sz="3000" dirty="0">
                <a:solidFill>
                  <a:srgbClr val="0070C0"/>
                </a:solidFill>
              </a:rPr>
              <a:t>кабинет на базе СГП №3 в Детском отделении восстановительного лечения</a:t>
            </a:r>
          </a:p>
        </p:txBody>
      </p:sp>
      <p:pic>
        <p:nvPicPr>
          <p:cNvPr id="2051" name="Picture 3" descr="C:\фотографии поликлиника Белоусова\Самарская 137\1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4151979"/>
            <a:ext cx="4065953" cy="2666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отографии поликлиника Белоусова\ДЕТСТВО\Самарская 137 открытие\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1346"/>
            <a:ext cx="5256584" cy="3484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фотографии поликлиника Белоусова\Самарская 137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41346"/>
            <a:ext cx="2696941" cy="2356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05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:\ПРОГРАММИСТ\-=ОФОРМЛЕНИЕ=-\-=ЛОГОТИП=-\ЛоготипСГСП№1.png">
            <a:extLst>
              <a:ext uri="{FF2B5EF4-FFF2-40B4-BE49-F238E27FC236}">
                <a16:creationId xmlns:a16="http://schemas.microsoft.com/office/drawing/2014/main" xmlns="" id="{C3CFED8C-780E-48B5-91DE-A231CB635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A1E3A4A-2CA2-4EF3-95B1-77CD73CE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223" y="298264"/>
            <a:ext cx="8229600" cy="101696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Детское лечебно-профилактическое отделение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ГБУЗ СО «СГСП №1»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31B3A66-E932-4C2A-8F82-46A506E38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6064" y="2614544"/>
            <a:ext cx="4761384" cy="304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28F2862-6937-434E-B1FA-C6FF7D878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81" y="1756918"/>
            <a:ext cx="3746669" cy="249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AA550B-0A03-439F-862E-B0EEC5922D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45264"/>
            <a:ext cx="3635896" cy="242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3649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t="1331" r="7365" b="-1331"/>
          <a:stretch/>
        </p:blipFill>
        <p:spPr bwMode="auto">
          <a:xfrm>
            <a:off x="-793104" y="6911"/>
            <a:ext cx="9937104" cy="69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202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025" y="0"/>
            <a:ext cx="1026114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80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5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80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0"/>
            <a:ext cx="6512511" cy="1143000"/>
          </a:xfrm>
        </p:spPr>
        <p:txBody>
          <a:bodyPr/>
          <a:lstStyle/>
          <a:p>
            <a:r>
              <a:rPr lang="ru-RU" dirty="0"/>
              <a:t>Ремонт</a:t>
            </a:r>
          </a:p>
        </p:txBody>
      </p:sp>
      <p:pic>
        <p:nvPicPr>
          <p:cNvPr id="5122" name="Picture 2" descr="F:\фотографии поликлиника Белоусова\до и после\3 кабинет\кабинет 3 после ремон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46" y="1768892"/>
            <a:ext cx="3246247" cy="2164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фотографии поликлиника Белоусова\до и после\13 кабинет\кабинет 13 после ремон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95373"/>
            <a:ext cx="4253750" cy="2830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фотографии поликлиника Белоусова\поликлиника внутри\14 и 8 кабинет 2014\14 кабин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11320"/>
            <a:ext cx="3936861" cy="2505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фотографии поликлиника Белоусова\до и после\актовый зал\Актовый зал после ремон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60" y="3963620"/>
            <a:ext cx="3320774" cy="2213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63FAA73-B8CE-4A79-B4BB-E48C26BDEEA6}"/>
              </a:ext>
            </a:extLst>
          </p:cNvPr>
          <p:cNvSpPr txBox="1">
            <a:spLocks/>
          </p:cNvSpPr>
          <p:nvPr/>
        </p:nvSpPr>
        <p:spPr>
          <a:xfrm>
            <a:off x="1497766" y="188640"/>
            <a:ext cx="7368974" cy="934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>
                <a:solidFill>
                  <a:srgbClr val="0070C0"/>
                </a:solidFill>
              </a:rPr>
              <a:t>ГБУЗ СО «Самарская городская стоматологическая поликлиника №1</a:t>
            </a:r>
          </a:p>
        </p:txBody>
      </p:sp>
    </p:spTree>
    <p:extLst>
      <p:ext uri="{BB962C8B-B14F-4D97-AF65-F5344CB8AC3E}">
        <p14:creationId xmlns:p14="http://schemas.microsoft.com/office/powerpoint/2010/main" val="345777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56084" cy="682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077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220064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460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218" y="30580"/>
            <a:ext cx="958921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332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-3093" r="4701" b="3093"/>
          <a:stretch/>
        </p:blipFill>
        <p:spPr bwMode="auto">
          <a:xfrm>
            <a:off x="77296" y="-963488"/>
            <a:ext cx="8855956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785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404665"/>
            <a:ext cx="7999040" cy="115212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График работы детского отделения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3400" y="1844824"/>
            <a:ext cx="7927032" cy="4174977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sz="4000" dirty="0" smtClean="0"/>
              <a:t>с 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08.00 </a:t>
            </a:r>
            <a:r>
              <a:rPr lang="ru-RU" sz="4000" dirty="0"/>
              <a:t>до 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20.00</a:t>
            </a:r>
            <a:r>
              <a:rPr lang="ru-RU" sz="4000" dirty="0"/>
              <a:t> </a:t>
            </a:r>
            <a:r>
              <a:rPr lang="ru-RU" sz="4000" dirty="0" smtClean="0"/>
              <a:t>в будние дни </a:t>
            </a:r>
          </a:p>
          <a:p>
            <a:pPr>
              <a:spcBef>
                <a:spcPts val="0"/>
              </a:spcBef>
            </a:pPr>
            <a:endParaRPr lang="ru-RU" sz="4000" dirty="0" smtClean="0"/>
          </a:p>
          <a:p>
            <a:pPr>
              <a:spcBef>
                <a:spcPts val="0"/>
              </a:spcBef>
            </a:pPr>
            <a:r>
              <a:rPr lang="ru-RU" sz="4000" dirty="0" smtClean="0"/>
              <a:t>в субботние, воскресные </a:t>
            </a:r>
            <a:r>
              <a:rPr lang="ru-RU" sz="4000" dirty="0"/>
              <a:t>и праздничные </a:t>
            </a:r>
            <a:r>
              <a:rPr lang="ru-RU" sz="4000" dirty="0" smtClean="0"/>
              <a:t>дни</a:t>
            </a:r>
          </a:p>
          <a:p>
            <a:pPr>
              <a:spcBef>
                <a:spcPts val="0"/>
              </a:spcBef>
            </a:pPr>
            <a:r>
              <a:rPr lang="ru-RU" sz="4000" dirty="0" smtClean="0"/>
              <a:t> </a:t>
            </a:r>
            <a:r>
              <a:rPr lang="ru-RU" sz="4000" dirty="0"/>
              <a:t>с 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08.00</a:t>
            </a:r>
            <a:r>
              <a:rPr lang="ru-RU" sz="4000" dirty="0"/>
              <a:t> до 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16.00</a:t>
            </a:r>
            <a:r>
              <a:rPr lang="ru-RU" sz="4000" dirty="0" smtClean="0"/>
              <a:t> </a:t>
            </a:r>
            <a:endParaRPr lang="ru-RU" sz="40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96801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E:\MY DOCUMENTS\ОТЧЕТЫ\-=ГЛОБАЛЬНЫЙ=-\---квинтэссенция---\Презентация для МИАЦ\ЛоготипСГСП№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3513"/>
            <a:ext cx="1258888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Заголовок 1"/>
          <p:cNvSpPr>
            <a:spLocks/>
          </p:cNvSpPr>
          <p:nvPr/>
        </p:nvSpPr>
        <p:spPr bwMode="auto">
          <a:xfrm>
            <a:off x="863600" y="330200"/>
            <a:ext cx="8280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Наши адреса и телефоны</a:t>
            </a:r>
            <a:endParaRPr lang="ru-RU" sz="4000" b="1" u="sng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" name="Объект 1"/>
          <p:cNvSpPr>
            <a:spLocks noGrp="1"/>
          </p:cNvSpPr>
          <p:nvPr>
            <p:ph idx="1"/>
          </p:nvPr>
        </p:nvSpPr>
        <p:spPr>
          <a:xfrm>
            <a:off x="250825" y="1268413"/>
            <a:ext cx="8713788" cy="5473700"/>
          </a:xfrm>
        </p:spPr>
        <p:txBody>
          <a:bodyPr>
            <a:normAutofit lnSpcReduction="10000"/>
          </a:bodyPr>
          <a:lstStyle/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+mj-lt"/>
              </a:rPr>
              <a:t>Взрослое отделение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600" b="1" dirty="0" smtClean="0">
                <a:latin typeface="+mj-lt"/>
              </a:rPr>
              <a:t>г</a:t>
            </a:r>
            <a:r>
              <a:rPr lang="ru-RU" sz="2600" b="1" dirty="0">
                <a:latin typeface="+mj-lt"/>
              </a:rPr>
              <a:t>. Самара, ул. Молодогвардейская, д. </a:t>
            </a:r>
            <a:r>
              <a:rPr lang="ru-RU" sz="2600" b="1" dirty="0" smtClean="0">
                <a:latin typeface="+mj-lt"/>
              </a:rPr>
              <a:t>54/59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Телефоны</a:t>
            </a:r>
            <a:r>
              <a:rPr lang="ru-RU" sz="2400" b="1" dirty="0">
                <a:latin typeface="+mj-lt"/>
              </a:rPr>
              <a:t>       </a:t>
            </a:r>
            <a:endParaRPr lang="ru-RU" sz="2400" b="1" dirty="0" smtClean="0">
              <a:latin typeface="+mj-lt"/>
            </a:endParaRP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latin typeface="+mj-lt"/>
              </a:rPr>
              <a:t>Регистратура взрослого отделения 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+7 (846) 333-07-72</a:t>
            </a:r>
            <a:endParaRPr lang="ru-RU" sz="2400" dirty="0" smtClean="0">
              <a:solidFill>
                <a:srgbClr val="C00000"/>
              </a:solidFill>
              <a:latin typeface="+mj-lt"/>
            </a:endParaRP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400" b="1" dirty="0" smtClean="0">
              <a:solidFill>
                <a:srgbClr val="C00000"/>
              </a:solidFill>
              <a:latin typeface="+mj-lt"/>
            </a:endParaRP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Детское 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отделение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dirty="0">
                <a:latin typeface="+mj-lt"/>
              </a:rPr>
              <a:t>г. Самара, ул. Фрунзе,  д.75</a:t>
            </a:r>
            <a:endParaRPr lang="ru-RU" sz="2400" dirty="0">
              <a:latin typeface="+mj-lt"/>
            </a:endParaRP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latin typeface="+mj-lt"/>
              </a:rPr>
              <a:t>Регистратура </a:t>
            </a:r>
            <a:r>
              <a:rPr lang="ru-RU" sz="2400" b="1" dirty="0">
                <a:latin typeface="+mj-lt"/>
              </a:rPr>
              <a:t>детского </a:t>
            </a:r>
            <a:r>
              <a:rPr lang="ru-RU" sz="2400" b="1" dirty="0" smtClean="0">
                <a:latin typeface="+mj-lt"/>
              </a:rPr>
              <a:t>отделения 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+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7 (846) 340-58-56, +7 (846)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340-00-09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400" dirty="0">
              <a:solidFill>
                <a:srgbClr val="C00000"/>
              </a:solidFill>
              <a:latin typeface="+mj-lt"/>
            </a:endParaRP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Приемная/факс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+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7 (846)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332-59-62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1535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E:\MY DOCUMENTS\ОТЧЕТЫ\-=ГЛОБАЛЬНЫЙ=-\---квинтэссенция---\Презентация для МИАЦ\ЛоготипСГСП№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3513"/>
            <a:ext cx="1258888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Заголовок 1"/>
          <p:cNvSpPr>
            <a:spLocks/>
          </p:cNvSpPr>
          <p:nvPr/>
        </p:nvSpPr>
        <p:spPr bwMode="auto">
          <a:xfrm>
            <a:off x="863600" y="330200"/>
            <a:ext cx="8280400" cy="432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НАШ САЙТ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: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WWW.SGSP1.RU</a:t>
            </a:r>
            <a:endParaRPr lang="ru-RU" sz="4000" b="1" u="sng" dirty="0">
              <a:solidFill>
                <a:schemeClr val="accent6">
                  <a:lumMod val="75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6872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:\Белоусова документы\фотографии поликлиника\поликлиника снаружи\ГБУЗ СО СГСП №1 март 2013 ре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432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029" y="2967335"/>
            <a:ext cx="825899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Благодарю за внимание</a:t>
            </a:r>
          </a:p>
        </p:txBody>
      </p:sp>
      <p:pic>
        <p:nvPicPr>
          <p:cNvPr id="5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0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FILESERV-WS2008\storage\ПРОГРАММИСТ\до и после\16 а кабинет\кабинет 16 а после ремонта.JPG">
            <a:extLst>
              <a:ext uri="{FF2B5EF4-FFF2-40B4-BE49-F238E27FC236}">
                <a16:creationId xmlns:a16="http://schemas.microsoft.com/office/drawing/2014/main" xmlns="" id="{27E9254D-A9C8-4528-AEA8-3C2F92A9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82613"/>
            <a:ext cx="4172833" cy="2685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FILESERV-WS2008\storage\ПРОГРАММИСТ\до и после\кабинет 8.JPG">
            <a:extLst>
              <a:ext uri="{FF2B5EF4-FFF2-40B4-BE49-F238E27FC236}">
                <a16:creationId xmlns:a16="http://schemas.microsoft.com/office/drawing/2014/main" xmlns="" id="{0E2BD0C0-164D-4BBD-AB92-8DF24279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75949"/>
            <a:ext cx="4191096" cy="2794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FILESERV-WS2008\storage\ПРОГРАММИСТ\до и после\кабинет 11.JPG">
            <a:extLst>
              <a:ext uri="{FF2B5EF4-FFF2-40B4-BE49-F238E27FC236}">
                <a16:creationId xmlns:a16="http://schemas.microsoft.com/office/drawing/2014/main" xmlns="" id="{C28EFEA6-15F1-4EBF-AED7-C97736B7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50" y="1196752"/>
            <a:ext cx="3425044" cy="2283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:\ПРОГРАММИСТ\-=ОФОРМЛЕНИЕ=-\-=ЛОГОТИП=-\ЛоготипСГСП№1.png">
            <a:extLst>
              <a:ext uri="{FF2B5EF4-FFF2-40B4-BE49-F238E27FC236}">
                <a16:creationId xmlns:a16="http://schemas.microsoft.com/office/drawing/2014/main" xmlns="" id="{B1C179CB-E5FA-43E8-ABFD-1092B697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1AC9399-63C9-4A24-8DAA-B0C5C24D22DC}"/>
              </a:ext>
            </a:extLst>
          </p:cNvPr>
          <p:cNvSpPr txBox="1">
            <a:spLocks/>
          </p:cNvSpPr>
          <p:nvPr/>
        </p:nvSpPr>
        <p:spPr>
          <a:xfrm>
            <a:off x="1497766" y="188640"/>
            <a:ext cx="7368974" cy="934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>
                <a:solidFill>
                  <a:srgbClr val="0070C0"/>
                </a:solidFill>
              </a:rPr>
              <a:t>ГБУЗ СО «Самарская городская стоматологическая поликлиника №1</a:t>
            </a:r>
          </a:p>
        </p:txBody>
      </p:sp>
    </p:spTree>
    <p:extLst>
      <p:ext uri="{BB962C8B-B14F-4D97-AF65-F5344CB8AC3E}">
        <p14:creationId xmlns:p14="http://schemas.microsoft.com/office/powerpoint/2010/main" val="175362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669360" cy="5001736"/>
          </a:xfrm>
          <a:ln>
            <a:noFill/>
          </a:ln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Детское отделение</a:t>
            </a:r>
          </a:p>
          <a:p>
            <a:pPr marL="45720" indent="0" algn="ctr">
              <a:buNone/>
            </a:pPr>
            <a:endParaRPr lang="ru-RU" sz="4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45720" indent="0" algn="ctr">
              <a:buNone/>
            </a:pPr>
            <a:r>
              <a:rPr lang="ru-RU" sz="4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Присоединено в ноябре 2013 </a:t>
            </a:r>
          </a:p>
        </p:txBody>
      </p:sp>
      <p:pic>
        <p:nvPicPr>
          <p:cNvPr id="5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223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223" y="298264"/>
            <a:ext cx="8229600" cy="101696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Детское лечебно-профилактическое отделение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ГБУЗ СО «СГСП №1»</a:t>
            </a:r>
          </a:p>
        </p:txBody>
      </p:sp>
      <p:pic>
        <p:nvPicPr>
          <p:cNvPr id="1026" name="Picture 2" descr="N:\Белоусова\Детство фото\детское отделение СГСП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342" y="1680882"/>
            <a:ext cx="4536504" cy="2904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4"/>
          <p:cNvSpPr txBox="1">
            <a:spLocks/>
          </p:cNvSpPr>
          <p:nvPr/>
        </p:nvSpPr>
        <p:spPr>
          <a:xfrm>
            <a:off x="5222408" y="2320798"/>
            <a:ext cx="3240360" cy="432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4400" b="1" dirty="0">
                <a:solidFill>
                  <a:srgbClr val="0070C0"/>
                </a:solidFill>
              </a:rPr>
              <a:t>2013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1403648" y="5244082"/>
            <a:ext cx="1729172" cy="5760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4400" b="1" dirty="0">
                <a:solidFill>
                  <a:srgbClr val="0070C0"/>
                </a:solidFill>
              </a:rPr>
              <a:t>2017</a:t>
            </a:r>
          </a:p>
        </p:txBody>
      </p:sp>
      <p:pic>
        <p:nvPicPr>
          <p:cNvPr id="9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74EAEE-EB3D-4BAE-AD12-48E1A68E38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17" y="3743801"/>
            <a:ext cx="4389154" cy="292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337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32856"/>
            <a:ext cx="2333097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9699" name="Объект 1"/>
          <p:cNvSpPr>
            <a:spLocks noGrp="1"/>
          </p:cNvSpPr>
          <p:nvPr>
            <p:ph idx="1"/>
          </p:nvPr>
        </p:nvSpPr>
        <p:spPr>
          <a:xfrm>
            <a:off x="142875" y="1785938"/>
            <a:ext cx="6517357" cy="4065587"/>
          </a:xfrm>
        </p:spPr>
        <p:txBody>
          <a:bodyPr/>
          <a:lstStyle/>
          <a:p>
            <a:pPr marL="457200" indent="-457200">
              <a:buFont typeface="Franklin Gothic Medium" pitchFamily="34" charset="0"/>
              <a:buAutoNum type="arabicPeriod"/>
              <a:defRPr/>
            </a:pPr>
            <a:endParaRPr lang="ru-RU" sz="2800" b="1" dirty="0" smtClean="0">
              <a:latin typeface="+mj-lt"/>
            </a:endParaRPr>
          </a:p>
          <a:p>
            <a:pPr marL="0" indent="0">
              <a:buFontTx/>
              <a:buNone/>
              <a:defRPr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современные методы лечения:</a:t>
            </a:r>
          </a:p>
          <a:p>
            <a:pPr>
              <a:defRPr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современные анестетики</a:t>
            </a:r>
          </a:p>
          <a:p>
            <a:pPr>
              <a:defRPr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атравматическое удаление зубов с использованием инновационных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технологий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436" name="Заголовок 2"/>
          <p:cNvSpPr>
            <a:spLocks noGrp="1"/>
          </p:cNvSpPr>
          <p:nvPr>
            <p:ph type="title"/>
          </p:nvPr>
        </p:nvSpPr>
        <p:spPr>
          <a:xfrm>
            <a:off x="1187450" y="404813"/>
            <a:ext cx="7497763" cy="13970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cs typeface="Calibri" pitchFamily="34" charset="0"/>
              </a:rPr>
              <a:t>Стоматологические услуги детскому населению в рамках программы ОМС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  <p:pic>
        <p:nvPicPr>
          <p:cNvPr id="18437" name="Picture 5" descr="ЛоготипСГСП№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1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32856"/>
            <a:ext cx="2333097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459" name="Объект 1"/>
          <p:cNvSpPr>
            <a:spLocks noGrp="1"/>
          </p:cNvSpPr>
          <p:nvPr>
            <p:ph idx="1"/>
          </p:nvPr>
        </p:nvSpPr>
        <p:spPr>
          <a:xfrm>
            <a:off x="142875" y="1785938"/>
            <a:ext cx="7408863" cy="4065587"/>
          </a:xfrm>
        </p:spPr>
        <p:txBody>
          <a:bodyPr/>
          <a:lstStyle/>
          <a:p>
            <a:endParaRPr lang="ru-RU" altLang="ru-RU" sz="2800" dirty="0" smtClean="0"/>
          </a:p>
          <a:p>
            <a:r>
              <a:rPr lang="ru-RU" altLang="ru-RU" sz="2800" dirty="0" smtClean="0">
                <a:solidFill>
                  <a:schemeClr val="bg2">
                    <a:lumMod val="50000"/>
                  </a:schemeClr>
                </a:solidFill>
              </a:rPr>
              <a:t>диагностика скрытого кариеса</a:t>
            </a:r>
          </a:p>
          <a:p>
            <a:r>
              <a:rPr lang="ru-RU" altLang="ru-RU" sz="2800" dirty="0" smtClean="0">
                <a:solidFill>
                  <a:schemeClr val="bg2">
                    <a:lumMod val="50000"/>
                  </a:schemeClr>
                </a:solidFill>
              </a:rPr>
              <a:t>современные пломбировочные материалы</a:t>
            </a:r>
          </a:p>
          <a:p>
            <a:r>
              <a:rPr lang="ru-RU" altLang="ru-RU" sz="2800" dirty="0" smtClean="0">
                <a:solidFill>
                  <a:schemeClr val="bg2">
                    <a:lumMod val="50000"/>
                  </a:schemeClr>
                </a:solidFill>
              </a:rPr>
              <a:t>проведение профессиональной гигиены полости рта с применением  ультразвуковых аппаратов</a:t>
            </a:r>
          </a:p>
        </p:txBody>
      </p:sp>
      <p:sp>
        <p:nvSpPr>
          <p:cNvPr id="19460" name="Заголовок 2"/>
          <p:cNvSpPr>
            <a:spLocks noGrp="1"/>
          </p:cNvSpPr>
          <p:nvPr>
            <p:ph type="title"/>
          </p:nvPr>
        </p:nvSpPr>
        <p:spPr>
          <a:xfrm>
            <a:off x="1187450" y="404813"/>
            <a:ext cx="7497763" cy="13970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cs typeface="Calibri" pitchFamily="34" charset="0"/>
              </a:rPr>
              <a:t>Стоматологические услуги детскому населению в рамках программы ОМС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  <p:pic>
        <p:nvPicPr>
          <p:cNvPr id="19461" name="Picture 5" descr="ЛоготипСГСП№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6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32856"/>
            <a:ext cx="2333097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9699" name="Объект 1"/>
          <p:cNvSpPr>
            <a:spLocks noGrp="1"/>
          </p:cNvSpPr>
          <p:nvPr>
            <p:ph idx="1"/>
          </p:nvPr>
        </p:nvSpPr>
        <p:spPr>
          <a:xfrm>
            <a:off x="142875" y="1785938"/>
            <a:ext cx="7408863" cy="406558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ru-RU" sz="2800" b="1" dirty="0" smtClean="0">
              <a:latin typeface="+mj-lt"/>
            </a:endParaRPr>
          </a:p>
          <a:p>
            <a:pPr>
              <a:defRPr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герметизация </a:t>
            </a:r>
            <a:r>
              <a:rPr lang="ru-RU" sz="2800" dirty="0" err="1">
                <a:solidFill>
                  <a:schemeClr val="bg2">
                    <a:lumMod val="50000"/>
                  </a:schemeClr>
                </a:solidFill>
              </a:rPr>
              <a:t>фиссур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индивидуальные программы профилактики</a:t>
            </a:r>
          </a:p>
          <a:p>
            <a:pPr>
              <a:defRPr/>
            </a:pP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индивидуальное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гигиеническое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обучение</a:t>
            </a:r>
          </a:p>
          <a:p>
            <a:pPr>
              <a:defRPr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лечение аномалий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прикуса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484" name="Заголовок 2"/>
          <p:cNvSpPr>
            <a:spLocks noGrp="1"/>
          </p:cNvSpPr>
          <p:nvPr>
            <p:ph type="title"/>
          </p:nvPr>
        </p:nvSpPr>
        <p:spPr>
          <a:xfrm>
            <a:off x="1187450" y="404813"/>
            <a:ext cx="7497763" cy="13970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cs typeface="Calibri" pitchFamily="34" charset="0"/>
              </a:rPr>
              <a:t>Стоматологические услуги детскому населению в рамках программы ОМС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  <p:pic>
        <p:nvPicPr>
          <p:cNvPr id="20485" name="Picture 5" descr="ЛоготипСГСП№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DOCTOR-SMILE-D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4801" y="1318667"/>
            <a:ext cx="3176439" cy="174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Прямоугольник 2"/>
          <p:cNvSpPr>
            <a:spLocks noChangeArrowheads="1"/>
          </p:cNvSpPr>
          <p:nvPr/>
        </p:nvSpPr>
        <p:spPr bwMode="auto">
          <a:xfrm>
            <a:off x="182420" y="1755928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03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lang="ru-RU" sz="2400" dirty="0">
                <a:solidFill>
                  <a:srgbClr val="000099"/>
                </a:solidFill>
              </a:rPr>
              <a:t>Врач стоматолог-детский </a:t>
            </a:r>
            <a:r>
              <a:rPr lang="ru-RU" sz="2400" dirty="0" err="1">
                <a:solidFill>
                  <a:srgbClr val="000099"/>
                </a:solidFill>
              </a:rPr>
              <a:t>Садовникова</a:t>
            </a:r>
            <a:r>
              <a:rPr lang="ru-RU" sz="2400" dirty="0">
                <a:solidFill>
                  <a:srgbClr val="000099"/>
                </a:solidFill>
              </a:rPr>
              <a:t> О.И</a:t>
            </a:r>
            <a:r>
              <a:rPr lang="ru-RU" sz="2400" b="1" dirty="0">
                <a:solidFill>
                  <a:srgbClr val="000099"/>
                </a:solidFill>
                <a:latin typeface="Trebuchet MS" pitchFamily="34" charset="0"/>
              </a:rPr>
              <a:t>.</a:t>
            </a:r>
          </a:p>
        </p:txBody>
      </p:sp>
      <p:pic>
        <p:nvPicPr>
          <p:cNvPr id="1741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919" y="2715319"/>
            <a:ext cx="2837746" cy="397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59113" y="3068638"/>
            <a:ext cx="5775325" cy="336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Char char="Ø"/>
            </a:pPr>
            <a:r>
              <a:rPr lang="ru-RU" sz="2200" dirty="0">
                <a:solidFill>
                  <a:srgbClr val="31489F"/>
                </a:solidFill>
                <a:latin typeface="+mj-lt"/>
              </a:rPr>
              <a:t>Коррекция и иссечение уздечек языка и губы</a:t>
            </a:r>
          </a:p>
          <a:p>
            <a:pPr marL="228600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Char char="Ø"/>
            </a:pPr>
            <a:r>
              <a:rPr lang="ru-RU" sz="2200" dirty="0">
                <a:solidFill>
                  <a:srgbClr val="31489F"/>
                </a:solidFill>
                <a:latin typeface="+mj-lt"/>
              </a:rPr>
              <a:t>Удаление фибром, папиллом </a:t>
            </a:r>
          </a:p>
          <a:p>
            <a:pPr marL="228600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Char char="Ø"/>
            </a:pPr>
            <a:r>
              <a:rPr lang="ru-RU" sz="2200" dirty="0">
                <a:solidFill>
                  <a:srgbClr val="31489F"/>
                </a:solidFill>
                <a:latin typeface="+mj-lt"/>
              </a:rPr>
              <a:t>Коррекция </a:t>
            </a:r>
            <a:r>
              <a:rPr lang="ru-RU" sz="2200" dirty="0" err="1">
                <a:solidFill>
                  <a:srgbClr val="31489F"/>
                </a:solidFill>
                <a:latin typeface="+mj-lt"/>
              </a:rPr>
              <a:t>десневого</a:t>
            </a:r>
            <a:r>
              <a:rPr lang="ru-RU" sz="2200" dirty="0">
                <a:solidFill>
                  <a:srgbClr val="31489F"/>
                </a:solidFill>
                <a:latin typeface="+mj-lt"/>
              </a:rPr>
              <a:t> края</a:t>
            </a:r>
          </a:p>
          <a:p>
            <a:pPr marL="228600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Char char="Ø"/>
            </a:pPr>
            <a:r>
              <a:rPr lang="ru-RU" sz="2200" dirty="0">
                <a:solidFill>
                  <a:srgbClr val="31489F"/>
                </a:solidFill>
                <a:latin typeface="+mj-lt"/>
              </a:rPr>
              <a:t>Лечение герпеса, </a:t>
            </a:r>
          </a:p>
          <a:p>
            <a:pPr marL="228600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None/>
            </a:pPr>
            <a:r>
              <a:rPr lang="ru-RU" sz="2200" dirty="0">
                <a:solidFill>
                  <a:srgbClr val="31489F"/>
                </a:solidFill>
                <a:latin typeface="+mj-lt"/>
              </a:rPr>
              <a:t>стоматита, </a:t>
            </a:r>
            <a:r>
              <a:rPr lang="ru-RU" sz="2200" dirty="0" err="1">
                <a:solidFill>
                  <a:srgbClr val="31489F"/>
                </a:solidFill>
                <a:latin typeface="+mj-lt"/>
              </a:rPr>
              <a:t>хейлита</a:t>
            </a:r>
            <a:endParaRPr lang="ru-RU" sz="2200" dirty="0">
              <a:solidFill>
                <a:srgbClr val="31489F"/>
              </a:solidFill>
              <a:latin typeface="+mj-lt"/>
            </a:endParaRPr>
          </a:p>
          <a:p>
            <a:pPr marL="228600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None/>
            </a:pPr>
            <a:endParaRPr lang="ru-RU" sz="2200" b="1" dirty="0">
              <a:solidFill>
                <a:srgbClr val="31489F"/>
              </a:solidFill>
              <a:latin typeface="Times New Roman" pitchFamily="18" charset="0"/>
            </a:endParaRPr>
          </a:p>
          <a:p>
            <a:pPr marL="228600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</a:pPr>
            <a:endParaRPr lang="ru-RU" dirty="0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1515954" y="131072"/>
            <a:ext cx="69484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Применение диодного лазера </a:t>
            </a:r>
            <a:endParaRPr lang="en-US" sz="3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DOCTOR SMILE</a:t>
            </a:r>
            <a:endParaRPr lang="ru-RU" sz="3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421" name="Picture 13" descr="kids-tong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8184" y="4916215"/>
            <a:ext cx="2753217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N:\ПРОГРАММИСТ\-=ОФОРМЛЕНИЕ=-\-=ЛОГОТИП=-\ЛоготипСГСП№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" y="56704"/>
            <a:ext cx="1388970" cy="15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06443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Другая 1">
      <a:dk1>
        <a:srgbClr val="000000"/>
      </a:dk1>
      <a:lt1>
        <a:sysClr val="window" lastClr="FFFFFF"/>
      </a:lt1>
      <a:dk2>
        <a:srgbClr val="C2E2F6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146194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3126</TotalTime>
  <Words>258</Words>
  <Application>Microsoft Office PowerPoint</Application>
  <PresentationFormat>Экран (4:3)</PresentationFormat>
  <Paragraphs>76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Сектор</vt:lpstr>
      <vt:lpstr>ГБУЗ СО «Самарская городская стоматологическая  поликлиника №1»</vt:lpstr>
      <vt:lpstr>Ремонт</vt:lpstr>
      <vt:lpstr>Презентация PowerPoint</vt:lpstr>
      <vt:lpstr>Презентация PowerPoint</vt:lpstr>
      <vt:lpstr>Детское лечебно-профилактическое отделение ГБУЗ СО «СГСП №1»</vt:lpstr>
      <vt:lpstr>Стоматологические услуги детскому населению в рамках программы ОМС:</vt:lpstr>
      <vt:lpstr>Стоматологические услуги детскому населению в рамках программы ОМС:</vt:lpstr>
      <vt:lpstr>Стоматологические услуги детскому населению в рамках программы ОМС:</vt:lpstr>
      <vt:lpstr>Презентация PowerPoint</vt:lpstr>
      <vt:lpstr>Детское зубное протезирование </vt:lpstr>
      <vt:lpstr>Микроскоп</vt:lpstr>
      <vt:lpstr>Детское лечебно-профилактическое отделение ГБУЗ СО «СГСП №1»</vt:lpstr>
      <vt:lpstr>Детское лечебно-профилактическое отделение ГБУЗ СО «СГСП №1»</vt:lpstr>
      <vt:lpstr>Презентация PowerPoint</vt:lpstr>
      <vt:lpstr>Детский стоматологический кабинет на базе СГП №3 в Детском отделении восстановительного лечения</vt:lpstr>
      <vt:lpstr>Детское лечебно-профилактическое отделение ГБУЗ СО «СГСП №1»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График работы детского отделения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ГСП1</dc:creator>
  <cp:lastModifiedBy>user</cp:lastModifiedBy>
  <cp:revision>214</cp:revision>
  <cp:lastPrinted>2018-09-12T12:08:14Z</cp:lastPrinted>
  <dcterms:created xsi:type="dcterms:W3CDTF">2015-01-12T08:01:48Z</dcterms:created>
  <dcterms:modified xsi:type="dcterms:W3CDTF">2018-09-19T03:11:38Z</dcterms:modified>
</cp:coreProperties>
</file>